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95" r:id="rId3"/>
    <p:sldId id="314" r:id="rId4"/>
    <p:sldId id="339" r:id="rId5"/>
    <p:sldId id="316" r:id="rId6"/>
    <p:sldId id="335" r:id="rId7"/>
    <p:sldId id="334" r:id="rId8"/>
    <p:sldId id="333" r:id="rId9"/>
    <p:sldId id="331" r:id="rId10"/>
    <p:sldId id="332" r:id="rId11"/>
    <p:sldId id="336" r:id="rId12"/>
    <p:sldId id="337" r:id="rId13"/>
    <p:sldId id="338" r:id="rId14"/>
    <p:sldId id="32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7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3AEAB-12C3-467D-BA7A-DC3C10D45418}" type="datetimeFigureOut">
              <a:rPr lang="en-US" smtClean="0"/>
              <a:pPr/>
              <a:t>4/24/2011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87591-5545-492E-8E5C-E2EA5C44B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42BE-EEA5-4A40-A473-D00E478818B7}" type="datetime1">
              <a:rPr lang="en-US" smtClean="0"/>
              <a:pPr/>
              <a:t>4/24/2011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782E-7B43-4A6B-A5E4-D80D68D76CCA}" type="datetime1">
              <a:rPr lang="en-US" smtClean="0"/>
              <a:pPr/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E582-D16A-4279-9D94-EFC9FFA39C4D}" type="datetime1">
              <a:rPr lang="en-US" smtClean="0"/>
              <a:pPr/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iuteSun_new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2516" y="5914406"/>
            <a:ext cx="995553" cy="938594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F69F-9EE2-4E6D-9114-C0879C81629B}" type="datetime1">
              <a:rPr lang="en-US" smtClean="0"/>
              <a:pPr/>
              <a:t>4/24/2011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47355" y="6234254"/>
            <a:ext cx="758952" cy="24688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90A-663E-4BBD-B110-7346D9CDA49D}" type="datetime1">
              <a:rPr lang="en-US" smtClean="0"/>
              <a:pPr/>
              <a:t>4/24/2011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4585-4F8B-4B58-9073-F9B6C5A950E0}" type="datetime1">
              <a:rPr lang="en-US" smtClean="0"/>
              <a:pPr/>
              <a:t>4/24/2011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DE74-B386-49FC-9D0F-89081107D29D}" type="datetime1">
              <a:rPr lang="en-US" smtClean="0"/>
              <a:pPr/>
              <a:t>4/24/2011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6BAD-8588-4114-8DD3-E63E094162F0}" type="datetime1">
              <a:rPr lang="en-US" smtClean="0"/>
              <a:pPr/>
              <a:t>4/24/2011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9287-91EE-428C-B0BE-16BFE8FD298D}" type="datetime1">
              <a:rPr lang="en-US" smtClean="0"/>
              <a:pPr/>
              <a:t>4/24/2011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6CD3-238C-4620-A8F6-6B2FD40CE523}" type="datetime1">
              <a:rPr lang="en-US" smtClean="0"/>
              <a:pPr/>
              <a:t>4/24/2011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ABED-AE7B-48F5-AEF9-69F0A3AE11E7}" type="datetime1">
              <a:rPr lang="en-US" smtClean="0"/>
              <a:pPr/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F7C15A-F330-4D59-B8FC-883B55FFF88E}" type="datetime1">
              <a:rPr lang="en-US" smtClean="0"/>
              <a:pPr/>
              <a:t>4/24/2011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iuteSun_outline_ne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638" y="163449"/>
            <a:ext cx="2374011" cy="2238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EOVSA Antennas </a:t>
            </a:r>
            <a:r>
              <a:rPr lang="en-US" dirty="0" smtClean="0"/>
              <a:t>and Array </a:t>
            </a:r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Dale E. Gary</a:t>
            </a:r>
          </a:p>
          <a:p>
            <a:r>
              <a:rPr lang="en-US" dirty="0" smtClean="0"/>
              <a:t>Professor, Physics, Center for Solar-Terrestrial Research</a:t>
            </a:r>
          </a:p>
          <a:p>
            <a:r>
              <a:rPr lang="en-US" dirty="0" smtClean="0"/>
              <a:t>New Jersey Institute of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A043-E356-4D48-A10D-9B5D045BADD4}" type="datetime1">
              <a:rPr lang="en-US" smtClean="0"/>
              <a:pPr/>
              <a:t>4/24/2011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Snapshot, HA +0:30, Dec 15 deg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F69F-9EE2-4E6D-9114-C0879C81629B}" type="datetime1">
              <a:rPr lang="en-US" smtClean="0"/>
              <a:pPr/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 descr="flare_0.bea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67177"/>
            <a:ext cx="3238495" cy="25907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Content Placeholder 11" descr="Model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72227" y="1582739"/>
            <a:ext cx="2671763" cy="213741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flare_0.ma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4692" y="4064236"/>
            <a:ext cx="3238467" cy="25907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flare_0.c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5625" y="1356360"/>
            <a:ext cx="3228975" cy="25831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d15_h+0.3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4969" y="1238422"/>
            <a:ext cx="2495235" cy="27199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Snapshot, HA +1:30, Dec 15 deg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F69F-9EE2-4E6D-9114-C0879C81629B}" type="datetime1">
              <a:rPr lang="en-US" smtClean="0"/>
              <a:pPr/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 descr="flare_0.bea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67177"/>
            <a:ext cx="3238495" cy="25907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Content Placeholder 11" descr="Model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72227" y="1582739"/>
            <a:ext cx="2671763" cy="213741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flare_0.ma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4692" y="4064236"/>
            <a:ext cx="3238467" cy="25907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flare_0.c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5625" y="1356360"/>
            <a:ext cx="3228975" cy="25831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d15_h+0.3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4969" y="1240327"/>
            <a:ext cx="2495235" cy="27161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Snapshot, HA +2:30, Dec 15 deg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F69F-9EE2-4E6D-9114-C0879C81629B}" type="datetime1">
              <a:rPr lang="en-US" smtClean="0"/>
              <a:pPr/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 descr="flare_0.bea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67177"/>
            <a:ext cx="3238495" cy="25907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Content Placeholder 11" descr="Model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72227" y="1582739"/>
            <a:ext cx="2671763" cy="213741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flare_0.ma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4692" y="4064236"/>
            <a:ext cx="3238466" cy="25907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flare_0.c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5625" y="1356360"/>
            <a:ext cx="3228975" cy="25831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d15_h+0.3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0358" y="1240327"/>
            <a:ext cx="2484456" cy="27161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Snapshot, HA +3:30, Dec 15 deg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F69F-9EE2-4E6D-9114-C0879C81629B}" type="datetime1">
              <a:rPr lang="en-US" smtClean="0"/>
              <a:pPr/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 descr="flare_0.bea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67177"/>
            <a:ext cx="3238495" cy="25907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Content Placeholder 11" descr="Model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72227" y="1582739"/>
            <a:ext cx="2671763" cy="213741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flare_0.ma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4692" y="4064236"/>
            <a:ext cx="3238466" cy="25907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flare_0.c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5625" y="1356360"/>
            <a:ext cx="3228975" cy="25831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d15_h+0.3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0358" y="1242227"/>
            <a:ext cx="2484456" cy="27123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612-2CAB-4C20-9BC0-BE16C1436601}" type="datetime1">
              <a:rPr lang="en-US" smtClean="0"/>
              <a:pPr/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685925"/>
            <a:ext cx="22002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6026" y="1685925"/>
            <a:ext cx="22002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554162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2-m Antennas</a:t>
            </a:r>
          </a:p>
          <a:p>
            <a:pPr lvl="1"/>
            <a:r>
              <a:rPr lang="en-US" dirty="0" smtClean="0"/>
              <a:t>Eight new antennas ordered (first delivery Oct. 2011)</a:t>
            </a:r>
          </a:p>
          <a:p>
            <a:pPr lvl="1"/>
            <a:r>
              <a:rPr lang="en-US" dirty="0" smtClean="0"/>
              <a:t>Uniform vs. dissimilar antennas</a:t>
            </a:r>
          </a:p>
          <a:p>
            <a:r>
              <a:rPr lang="en-US" dirty="0" smtClean="0"/>
              <a:t>27-m Antennas</a:t>
            </a:r>
          </a:p>
          <a:p>
            <a:r>
              <a:rPr lang="en-US" dirty="0" smtClean="0"/>
              <a:t>Array Configuration</a:t>
            </a:r>
          </a:p>
          <a:p>
            <a:r>
              <a:rPr lang="en-US" dirty="0" smtClean="0"/>
              <a:t>Imaging Study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2AD2-2E47-4A8E-8A58-819C812D905A}" type="datetime1">
              <a:rPr lang="en-US" smtClean="0"/>
              <a:pPr/>
              <a:t>4/24/2011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554162"/>
            <a:ext cx="5734050" cy="49704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Patriot (now </a:t>
            </a:r>
            <a:r>
              <a:rPr lang="en-US" sz="2800" dirty="0" err="1" smtClean="0"/>
              <a:t>Cobham</a:t>
            </a:r>
            <a:r>
              <a:rPr lang="en-US" sz="2800" dirty="0" smtClean="0"/>
              <a:t>, but ordered from </a:t>
            </a:r>
            <a:r>
              <a:rPr lang="en-US" sz="2800" dirty="0" err="1" smtClean="0"/>
              <a:t>InterTronic</a:t>
            </a:r>
            <a:r>
              <a:rPr lang="en-US" sz="2800" dirty="0" smtClean="0"/>
              <a:t> Solutions)</a:t>
            </a:r>
          </a:p>
          <a:p>
            <a:r>
              <a:rPr lang="en-US" sz="2800" dirty="0" smtClean="0"/>
              <a:t>Alt-</a:t>
            </a:r>
            <a:r>
              <a:rPr lang="en-US" sz="2800" dirty="0" err="1" smtClean="0"/>
              <a:t>Az</a:t>
            </a:r>
            <a:r>
              <a:rPr lang="en-US" sz="2800" dirty="0" smtClean="0"/>
              <a:t> mount</a:t>
            </a:r>
          </a:p>
          <a:p>
            <a:r>
              <a:rPr lang="en-US" sz="2800" dirty="0" smtClean="0"/>
              <a:t>2.1 m reflector</a:t>
            </a:r>
          </a:p>
          <a:p>
            <a:r>
              <a:rPr lang="en-US" sz="2800" dirty="0" smtClean="0"/>
              <a:t>Precise pointing (of order 20”)</a:t>
            </a:r>
          </a:p>
          <a:p>
            <a:r>
              <a:rPr lang="en-US" sz="2800" dirty="0" smtClean="0"/>
              <a:t>Control will be via </a:t>
            </a:r>
            <a:r>
              <a:rPr lang="en-US" sz="2800" dirty="0" err="1" smtClean="0"/>
              <a:t>cRIO</a:t>
            </a:r>
            <a:r>
              <a:rPr lang="en-US" sz="2800" dirty="0" smtClean="0"/>
              <a:t> devices inside the antenna controller, as described by </a:t>
            </a:r>
            <a:r>
              <a:rPr lang="en-US" sz="2800" dirty="0" err="1" smtClean="0"/>
              <a:t>Gelu</a:t>
            </a:r>
            <a:r>
              <a:rPr lang="en-US" sz="2800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2-m antennas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20DE-7885-412E-8BB3-DA742E7444D9}" type="datetime1">
              <a:rPr lang="en-US" smtClean="0"/>
              <a:pPr/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 descr="Doctored_D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4327" y="1905000"/>
            <a:ext cx="2909836" cy="33813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vs. dissimilar antennas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With dissimilar antennas:</a:t>
            </a:r>
          </a:p>
          <a:p>
            <a:pPr lvl="1"/>
            <a:r>
              <a:rPr lang="en-US" sz="2000" dirty="0" smtClean="0"/>
              <a:t>40 out of 78 baselines have dissimilar feeds, one rotating with respect to the other. Digital correction for non-ideal behavior is difficult due to time-dependence.  Non-parallel hands means no linear polarization on these baselines (although R,L is possible, after correcting for phase shift).</a:t>
            </a:r>
          </a:p>
          <a:p>
            <a:pPr lvl="1"/>
            <a:r>
              <a:rPr lang="en-US" sz="2000" dirty="0" smtClean="0"/>
              <a:t>Limited sky coverage (±4 hours) on </a:t>
            </a:r>
            <a:r>
              <a:rPr lang="en-US" sz="2000" dirty="0" err="1" smtClean="0"/>
              <a:t>equatiorial</a:t>
            </a:r>
            <a:r>
              <a:rPr lang="en-US" sz="2000" dirty="0" smtClean="0"/>
              <a:t> dishes vs. 10º elevation limit sums to 32% less time on the Sun over the year.</a:t>
            </a:r>
          </a:p>
          <a:p>
            <a:pPr lvl="1"/>
            <a:r>
              <a:rPr lang="en-US" sz="2000" dirty="0" smtClean="0"/>
              <a:t>Less time on the Sun limits joint observations with Europe and Asia.</a:t>
            </a:r>
          </a:p>
          <a:p>
            <a:pPr lvl="1"/>
            <a:r>
              <a:rPr lang="en-US" sz="2000" dirty="0" smtClean="0"/>
              <a:t>Dropping from </a:t>
            </a:r>
            <a:r>
              <a:rPr lang="en-US" sz="2000" i="1" dirty="0" smtClean="0"/>
              <a:t>N</a:t>
            </a:r>
            <a:r>
              <a:rPr lang="en-US" sz="2000" dirty="0" smtClean="0"/>
              <a:t> = 13 to </a:t>
            </a:r>
            <a:r>
              <a:rPr lang="en-US" sz="2000" i="1" dirty="0" smtClean="0"/>
              <a:t>N</a:t>
            </a:r>
            <a:r>
              <a:rPr lang="en-US" sz="2000" dirty="0" smtClean="0"/>
              <a:t> = 8, drops #baselines from 78 to only 28.</a:t>
            </a:r>
          </a:p>
          <a:p>
            <a:pPr lvl="1"/>
            <a:r>
              <a:rPr lang="en-US" sz="2000" dirty="0" smtClean="0"/>
              <a:t>Maintenance is more difficult (more downtime), calibration is more complex, the control system is more complex, and the analysis software is more complex.</a:t>
            </a:r>
          </a:p>
          <a:p>
            <a:r>
              <a:rPr lang="en-US" sz="2400" dirty="0" smtClean="0"/>
              <a:t>We must find the $ more 5 additional </a:t>
            </a:r>
            <a:r>
              <a:rPr lang="en-US" sz="2400" dirty="0" err="1" smtClean="0"/>
              <a:t>azel</a:t>
            </a:r>
            <a:r>
              <a:rPr lang="en-US" sz="2400" dirty="0" smtClean="0"/>
              <a:t> antennas!  NASA proposal…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F69F-9EE2-4E6D-9114-C0879C81629B}" type="datetime1">
              <a:rPr lang="en-US" smtClean="0"/>
              <a:pPr/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configuration</a:t>
            </a:r>
            <a:endParaRPr lang="en-US" dirty="0"/>
          </a:p>
        </p:txBody>
      </p:sp>
      <p:pic>
        <p:nvPicPr>
          <p:cNvPr id="7" name="Content Placeholder 6" descr="Overview_Final_Lay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496" y="1458913"/>
            <a:ext cx="6062008" cy="45259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F3E6-C2B6-4CCA-A755-9E3920DE0A71}" type="datetime1">
              <a:rPr lang="en-US" smtClean="0"/>
              <a:pPr/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310063" y="1666875"/>
            <a:ext cx="3752848" cy="4162425"/>
            <a:chOff x="3052763" y="1762125"/>
            <a:chExt cx="3752848" cy="4162425"/>
          </a:xfrm>
        </p:grpSpPr>
        <p:sp>
          <p:nvSpPr>
            <p:cNvPr id="8" name="Oval 7"/>
            <p:cNvSpPr/>
            <p:nvPr/>
          </p:nvSpPr>
          <p:spPr>
            <a:xfrm>
              <a:off x="3381375" y="1762125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657974" y="577691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581526" y="5343525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052763" y="511016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057776" y="368141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843463" y="406241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005388" y="4491038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086350" y="4338638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162550" y="4248151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143500" y="4362450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167313" y="436721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176837" y="4438651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95913" y="4400551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Snapshot, HA -3:30, Dec 15 deg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F69F-9EE2-4E6D-9114-C0879C81629B}" type="datetime1">
              <a:rPr lang="en-US" smtClean="0"/>
              <a:pPr/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 descr="flare_0.bea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67177"/>
            <a:ext cx="3238495" cy="25907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Content Placeholder 11" descr="Model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72227" y="1582739"/>
            <a:ext cx="2671763" cy="213741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flare_0.ma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4692" y="4064236"/>
            <a:ext cx="3238466" cy="25907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flare_0.c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5625" y="1356360"/>
            <a:ext cx="3228975" cy="25831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d15_h+0.3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8610" y="1242391"/>
            <a:ext cx="2487952" cy="271205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Snapshot, HA -2:30, Dec 15 deg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F69F-9EE2-4E6D-9114-C0879C81629B}" type="datetime1">
              <a:rPr lang="en-US" smtClean="0"/>
              <a:pPr/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 descr="flare_0.bea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67177"/>
            <a:ext cx="3238495" cy="25907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Content Placeholder 11" descr="Model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72227" y="1582739"/>
            <a:ext cx="2671763" cy="213741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flare_0.ma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4692" y="4064236"/>
            <a:ext cx="3238467" cy="25907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flare_0.c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5625" y="1356360"/>
            <a:ext cx="3228975" cy="25831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d15_h+0.3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866" y="1242391"/>
            <a:ext cx="2491441" cy="271205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Snapshot, HA -1:30, Dec 15 deg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F69F-9EE2-4E6D-9114-C0879C81629B}" type="datetime1">
              <a:rPr lang="en-US" smtClean="0"/>
              <a:pPr/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 descr="flare_0.bea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67177"/>
            <a:ext cx="3238495" cy="25907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Content Placeholder 11" descr="Model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72227" y="1582739"/>
            <a:ext cx="2671763" cy="213741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flare_0.ma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4692" y="4064236"/>
            <a:ext cx="3238467" cy="25907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flare_0.c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5625" y="1356360"/>
            <a:ext cx="3228975" cy="25831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d15_h+0.3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4812" y="1242391"/>
            <a:ext cx="2495550" cy="271205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Snapshot, HA -0:30, Dec 15 deg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F69F-9EE2-4E6D-9114-C0879C81629B}" type="datetime1">
              <a:rPr lang="en-US" smtClean="0"/>
              <a:pPr/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 descr="flare_0.bea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67177"/>
            <a:ext cx="3238495" cy="25907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Content Placeholder 11" descr="Model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72227" y="1582739"/>
            <a:ext cx="2671763" cy="213741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flare_0.ma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4692" y="4064236"/>
            <a:ext cx="3238468" cy="25907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flare_0.c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5625" y="1356360"/>
            <a:ext cx="3228975" cy="25831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d15_h+0.3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4812" y="1238422"/>
            <a:ext cx="2495550" cy="27199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 w="19050">
          <a:solidFill>
            <a:schemeClr val="tx1"/>
          </a:solidFill>
          <a:tailEnd type="arrow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3526</TotalTime>
  <Words>395</Words>
  <Application>Microsoft Office PowerPoint</Application>
  <PresentationFormat>On-screen Show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EOVSA Antennas and Array configuration</vt:lpstr>
      <vt:lpstr>outline</vt:lpstr>
      <vt:lpstr>New 2-m antennas</vt:lpstr>
      <vt:lpstr>Uniform vs. dissimilar antennas</vt:lpstr>
      <vt:lpstr>Array configuration</vt:lpstr>
      <vt:lpstr>Snapshot, HA -3:30, Dec 15 deg</vt:lpstr>
      <vt:lpstr>Snapshot, HA -2:30, Dec 15 deg</vt:lpstr>
      <vt:lpstr>Snapshot, HA -1:30, Dec 15 deg</vt:lpstr>
      <vt:lpstr>Snapshot, HA -0:30, Dec 15 deg</vt:lpstr>
      <vt:lpstr>Snapshot, HA +0:30, Dec 15 deg</vt:lpstr>
      <vt:lpstr>Snapshot, HA +1:30, Dec 15 deg</vt:lpstr>
      <vt:lpstr>Snapshot, HA +2:30, Dec 15 deg</vt:lpstr>
      <vt:lpstr>Snapshot, HA +3:30, Dec 15 deg</vt:lpstr>
      <vt:lpstr>all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Dale</dc:creator>
  <cp:lastModifiedBy>Dale</cp:lastModifiedBy>
  <cp:revision>200</cp:revision>
  <dcterms:created xsi:type="dcterms:W3CDTF">2006-08-16T00:00:00Z</dcterms:created>
  <dcterms:modified xsi:type="dcterms:W3CDTF">2011-04-24T20:43:22Z</dcterms:modified>
</cp:coreProperties>
</file>