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717" r:id="rId3"/>
    <p:sldId id="820" r:id="rId4"/>
    <p:sldId id="838" r:id="rId5"/>
    <p:sldId id="830" r:id="rId6"/>
    <p:sldId id="831" r:id="rId7"/>
    <p:sldId id="836" r:id="rId8"/>
    <p:sldId id="832" r:id="rId9"/>
    <p:sldId id="840" r:id="rId10"/>
    <p:sldId id="841" r:id="rId11"/>
    <p:sldId id="824" r:id="rId12"/>
    <p:sldId id="842" r:id="rId13"/>
    <p:sldId id="843" r:id="rId14"/>
    <p:sldId id="826" r:id="rId15"/>
    <p:sldId id="828" r:id="rId16"/>
    <p:sldId id="814" r:id="rId17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99FF33"/>
    <a:srgbClr val="99FF99"/>
    <a:srgbClr val="FFFF66"/>
    <a:srgbClr val="FF9900"/>
    <a:srgbClr val="FFFF99"/>
    <a:srgbClr val="FF6600"/>
    <a:srgbClr val="00FF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7138" autoAdjust="0"/>
  </p:normalViewPr>
  <p:slideViewPr>
    <p:cSldViewPr>
      <p:cViewPr varScale="1">
        <p:scale>
          <a:sx n="77" d="100"/>
          <a:sy n="77" d="100"/>
        </p:scale>
        <p:origin x="-8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434" y="-96"/>
      </p:cViewPr>
      <p:guideLst>
        <p:guide orient="horz" pos="2208"/>
        <p:guide pos="2909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9125E-37F0-4CCD-887E-0CE1BA7235DC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60CF7AB-5904-452A-A5D6-1E8DCD8214C9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ADC</a:t>
          </a:r>
          <a:endParaRPr lang="en-US" b="1" dirty="0">
            <a:solidFill>
              <a:schemeClr val="tx1"/>
            </a:solidFill>
          </a:endParaRPr>
        </a:p>
      </dgm:t>
    </dgm:pt>
    <dgm:pt modelId="{7657CF92-365A-47E7-8E46-EF52E2A12B6E}" type="parTrans" cxnId="{0163E2F1-77A9-4652-90B5-54B676C49EB2}">
      <dgm:prSet/>
      <dgm:spPr/>
      <dgm:t>
        <a:bodyPr/>
        <a:lstStyle/>
        <a:p>
          <a:endParaRPr lang="en-US"/>
        </a:p>
      </dgm:t>
    </dgm:pt>
    <dgm:pt modelId="{CE714615-A154-4BAA-B8E5-9BB4FF65D54E}" type="sibTrans" cxnId="{0163E2F1-77A9-4652-90B5-54B676C49EB2}">
      <dgm:prSet/>
      <dgm:spPr>
        <a:solidFill>
          <a:srgbClr val="0033CC"/>
        </a:solidFill>
      </dgm:spPr>
      <dgm:t>
        <a:bodyPr/>
        <a:lstStyle/>
        <a:p>
          <a:endParaRPr lang="en-US"/>
        </a:p>
      </dgm:t>
    </dgm:pt>
    <dgm:pt modelId="{D42DD1C5-8074-4CD6-9331-F919A731C25E}">
      <dgm:prSet phldrT="[Text]"/>
      <dgm:spPr>
        <a:solidFill>
          <a:srgbClr val="99FF33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F-Engine</a:t>
          </a:r>
          <a:endParaRPr lang="en-US" b="1" dirty="0">
            <a:solidFill>
              <a:schemeClr val="tx1"/>
            </a:solidFill>
          </a:endParaRPr>
        </a:p>
      </dgm:t>
    </dgm:pt>
    <dgm:pt modelId="{1C35773D-E533-468C-B19C-E96B9BB581FF}" type="parTrans" cxnId="{3D33029A-C1AA-4516-B336-CCF36539D254}">
      <dgm:prSet/>
      <dgm:spPr/>
      <dgm:t>
        <a:bodyPr/>
        <a:lstStyle/>
        <a:p>
          <a:endParaRPr lang="en-US"/>
        </a:p>
      </dgm:t>
    </dgm:pt>
    <dgm:pt modelId="{75CAE617-6C8A-415C-A7E5-AA78C4923C68}" type="sibTrans" cxnId="{3D33029A-C1AA-4516-B336-CCF36539D254}">
      <dgm:prSet/>
      <dgm:spPr>
        <a:solidFill>
          <a:srgbClr val="0033CC"/>
        </a:solidFill>
      </dgm:spPr>
      <dgm:t>
        <a:bodyPr/>
        <a:lstStyle/>
        <a:p>
          <a:endParaRPr lang="en-US"/>
        </a:p>
      </dgm:t>
    </dgm:pt>
    <dgm:pt modelId="{F5159FB4-2638-4021-8097-8FADE63A35E4}">
      <dgm:prSet phldrT="[Text]"/>
      <dgm:spPr>
        <a:solidFill>
          <a:srgbClr val="FF99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X-Engine</a:t>
          </a:r>
          <a:endParaRPr lang="en-US" b="1" dirty="0">
            <a:solidFill>
              <a:schemeClr val="tx1"/>
            </a:solidFill>
          </a:endParaRPr>
        </a:p>
      </dgm:t>
    </dgm:pt>
    <dgm:pt modelId="{B5E24F78-1EC7-46DB-B21E-4D8700487D46}" type="parTrans" cxnId="{9ABEE33D-4020-4175-9B4A-47ED8A6A540E}">
      <dgm:prSet/>
      <dgm:spPr/>
      <dgm:t>
        <a:bodyPr/>
        <a:lstStyle/>
        <a:p>
          <a:endParaRPr lang="en-US"/>
        </a:p>
      </dgm:t>
    </dgm:pt>
    <dgm:pt modelId="{18C5F94E-0F11-48DD-96D8-BB75DF1D3729}" type="sibTrans" cxnId="{9ABEE33D-4020-4175-9B4A-47ED8A6A540E}">
      <dgm:prSet/>
      <dgm:spPr/>
      <dgm:t>
        <a:bodyPr/>
        <a:lstStyle/>
        <a:p>
          <a:endParaRPr lang="en-US"/>
        </a:p>
      </dgm:t>
    </dgm:pt>
    <dgm:pt modelId="{BDD9E54B-FD8D-49A5-8097-E78AD9BBEB42}" type="pres">
      <dgm:prSet presAssocID="{FD79125E-37F0-4CCD-887E-0CE1BA7235DC}" presName="Name0" presStyleCnt="0">
        <dgm:presLayoutVars>
          <dgm:dir/>
          <dgm:resizeHandles val="exact"/>
        </dgm:presLayoutVars>
      </dgm:prSet>
      <dgm:spPr/>
    </dgm:pt>
    <dgm:pt modelId="{5F4F7F84-296F-45EF-898D-274152EB2F01}" type="pres">
      <dgm:prSet presAssocID="{460CF7AB-5904-452A-A5D6-1E8DCD8214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A73E2-2045-46C9-B97C-D977909D9C65}" type="pres">
      <dgm:prSet presAssocID="{CE714615-A154-4BAA-B8E5-9BB4FF65D54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ABDBCA2-8898-4BE9-9715-79F261269156}" type="pres">
      <dgm:prSet presAssocID="{CE714615-A154-4BAA-B8E5-9BB4FF65D54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3457756-4529-4ED5-98D9-DB506C99C51B}" type="pres">
      <dgm:prSet presAssocID="{D42DD1C5-8074-4CD6-9331-F919A731C2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BC514-AC81-4329-B9A0-6068CFAF2D03}" type="pres">
      <dgm:prSet presAssocID="{75CAE617-6C8A-415C-A7E5-AA78C4923C6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A195256-7F03-45B7-91E4-03DA5E5966EF}" type="pres">
      <dgm:prSet presAssocID="{75CAE617-6C8A-415C-A7E5-AA78C4923C6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A8BAD5B-5EFA-4D7E-94DD-780BB0C58B73}" type="pres">
      <dgm:prSet presAssocID="{F5159FB4-2638-4021-8097-8FADE63A35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D411A5-70ED-4B02-A449-9431B14D0BD6}" type="presOf" srcId="{D42DD1C5-8074-4CD6-9331-F919A731C25E}" destId="{D3457756-4529-4ED5-98D9-DB506C99C51B}" srcOrd="0" destOrd="0" presId="urn:microsoft.com/office/officeart/2005/8/layout/process1"/>
    <dgm:cxn modelId="{D6FF35BE-0A0C-49DC-987E-F14769BBBF0D}" type="presOf" srcId="{FD79125E-37F0-4CCD-887E-0CE1BA7235DC}" destId="{BDD9E54B-FD8D-49A5-8097-E78AD9BBEB42}" srcOrd="0" destOrd="0" presId="urn:microsoft.com/office/officeart/2005/8/layout/process1"/>
    <dgm:cxn modelId="{4F70546C-B0A3-4E8D-9D25-7E40CBFD673B}" type="presOf" srcId="{460CF7AB-5904-452A-A5D6-1E8DCD8214C9}" destId="{5F4F7F84-296F-45EF-898D-274152EB2F01}" srcOrd="0" destOrd="0" presId="urn:microsoft.com/office/officeart/2005/8/layout/process1"/>
    <dgm:cxn modelId="{F96E7F09-9269-4FFD-80AD-FB803794F607}" type="presOf" srcId="{CE714615-A154-4BAA-B8E5-9BB4FF65D54E}" destId="{CABDBCA2-8898-4BE9-9715-79F261269156}" srcOrd="1" destOrd="0" presId="urn:microsoft.com/office/officeart/2005/8/layout/process1"/>
    <dgm:cxn modelId="{82C0FBE3-AC5D-4203-B7F2-39EA852FD874}" type="presOf" srcId="{F5159FB4-2638-4021-8097-8FADE63A35E4}" destId="{2A8BAD5B-5EFA-4D7E-94DD-780BB0C58B73}" srcOrd="0" destOrd="0" presId="urn:microsoft.com/office/officeart/2005/8/layout/process1"/>
    <dgm:cxn modelId="{3C19F1B1-F381-48F5-905D-F98FEC3B9FFF}" type="presOf" srcId="{CE714615-A154-4BAA-B8E5-9BB4FF65D54E}" destId="{0E0A73E2-2045-46C9-B97C-D977909D9C65}" srcOrd="0" destOrd="0" presId="urn:microsoft.com/office/officeart/2005/8/layout/process1"/>
    <dgm:cxn modelId="{9ABEE33D-4020-4175-9B4A-47ED8A6A540E}" srcId="{FD79125E-37F0-4CCD-887E-0CE1BA7235DC}" destId="{F5159FB4-2638-4021-8097-8FADE63A35E4}" srcOrd="2" destOrd="0" parTransId="{B5E24F78-1EC7-46DB-B21E-4D8700487D46}" sibTransId="{18C5F94E-0F11-48DD-96D8-BB75DF1D3729}"/>
    <dgm:cxn modelId="{B1E01380-0076-405F-8BF7-942A0D8DBF72}" type="presOf" srcId="{75CAE617-6C8A-415C-A7E5-AA78C4923C68}" destId="{3A195256-7F03-45B7-91E4-03DA5E5966EF}" srcOrd="1" destOrd="0" presId="urn:microsoft.com/office/officeart/2005/8/layout/process1"/>
    <dgm:cxn modelId="{3D33029A-C1AA-4516-B336-CCF36539D254}" srcId="{FD79125E-37F0-4CCD-887E-0CE1BA7235DC}" destId="{D42DD1C5-8074-4CD6-9331-F919A731C25E}" srcOrd="1" destOrd="0" parTransId="{1C35773D-E533-468C-B19C-E96B9BB581FF}" sibTransId="{75CAE617-6C8A-415C-A7E5-AA78C4923C68}"/>
    <dgm:cxn modelId="{12ACE54D-8EC2-437A-B5E2-3223EFC628AD}" type="presOf" srcId="{75CAE617-6C8A-415C-A7E5-AA78C4923C68}" destId="{B97BC514-AC81-4329-B9A0-6068CFAF2D03}" srcOrd="0" destOrd="0" presId="urn:microsoft.com/office/officeart/2005/8/layout/process1"/>
    <dgm:cxn modelId="{0163E2F1-77A9-4652-90B5-54B676C49EB2}" srcId="{FD79125E-37F0-4CCD-887E-0CE1BA7235DC}" destId="{460CF7AB-5904-452A-A5D6-1E8DCD8214C9}" srcOrd="0" destOrd="0" parTransId="{7657CF92-365A-47E7-8E46-EF52E2A12B6E}" sibTransId="{CE714615-A154-4BAA-B8E5-9BB4FF65D54E}"/>
    <dgm:cxn modelId="{EE802D09-0637-48F4-8D59-E289280DBBF3}" type="presParOf" srcId="{BDD9E54B-FD8D-49A5-8097-E78AD9BBEB42}" destId="{5F4F7F84-296F-45EF-898D-274152EB2F01}" srcOrd="0" destOrd="0" presId="urn:microsoft.com/office/officeart/2005/8/layout/process1"/>
    <dgm:cxn modelId="{F9C9273C-4366-441C-B20D-5A09E4ED08A6}" type="presParOf" srcId="{BDD9E54B-FD8D-49A5-8097-E78AD9BBEB42}" destId="{0E0A73E2-2045-46C9-B97C-D977909D9C65}" srcOrd="1" destOrd="0" presId="urn:microsoft.com/office/officeart/2005/8/layout/process1"/>
    <dgm:cxn modelId="{DB69BB4D-D220-45C5-93D7-A12FE7681D4F}" type="presParOf" srcId="{0E0A73E2-2045-46C9-B97C-D977909D9C65}" destId="{CABDBCA2-8898-4BE9-9715-79F261269156}" srcOrd="0" destOrd="0" presId="urn:microsoft.com/office/officeart/2005/8/layout/process1"/>
    <dgm:cxn modelId="{0632E2B5-731F-4C24-AA21-35DBFB00139D}" type="presParOf" srcId="{BDD9E54B-FD8D-49A5-8097-E78AD9BBEB42}" destId="{D3457756-4529-4ED5-98D9-DB506C99C51B}" srcOrd="2" destOrd="0" presId="urn:microsoft.com/office/officeart/2005/8/layout/process1"/>
    <dgm:cxn modelId="{95E4BE62-258C-49DE-A618-B5B324988C0D}" type="presParOf" srcId="{BDD9E54B-FD8D-49A5-8097-E78AD9BBEB42}" destId="{B97BC514-AC81-4329-B9A0-6068CFAF2D03}" srcOrd="3" destOrd="0" presId="urn:microsoft.com/office/officeart/2005/8/layout/process1"/>
    <dgm:cxn modelId="{C5424004-FE10-4FAB-9014-32A7512837D6}" type="presParOf" srcId="{B97BC514-AC81-4329-B9A0-6068CFAF2D03}" destId="{3A195256-7F03-45B7-91E4-03DA5E5966EF}" srcOrd="0" destOrd="0" presId="urn:microsoft.com/office/officeart/2005/8/layout/process1"/>
    <dgm:cxn modelId="{AB3F5768-3F45-4CFF-BD1A-D9AF3A908F36}" type="presParOf" srcId="{BDD9E54B-FD8D-49A5-8097-E78AD9BBEB42}" destId="{2A8BAD5B-5EFA-4D7E-94DD-780BB0C58B7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07E3A-D469-415D-A2C3-B42573A51B76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26521957-B4FF-40E3-A496-89524FCD0AD2}">
      <dgm:prSet phldrT="[Text]" custT="1"/>
      <dgm:spPr/>
      <dgm:t>
        <a:bodyPr/>
        <a:lstStyle/>
        <a:p>
          <a:r>
            <a:rPr lang="en-US" sz="2400" b="1" dirty="0" err="1" smtClean="0"/>
            <a:t>Polyphase</a:t>
          </a:r>
          <a:r>
            <a:rPr lang="en-US" sz="2400" b="1" dirty="0" smtClean="0"/>
            <a:t> filter bank (PFB) – FIR  - Real</a:t>
          </a:r>
          <a:endParaRPr lang="en-US" sz="2400" b="1" dirty="0"/>
        </a:p>
      </dgm:t>
    </dgm:pt>
    <dgm:pt modelId="{2AF1A005-AB57-4D53-B1BD-AE165AAD72C5}" type="parTrans" cxnId="{C8E60701-DA0B-43B2-A65A-CF7CACCF4E7B}">
      <dgm:prSet/>
      <dgm:spPr/>
      <dgm:t>
        <a:bodyPr/>
        <a:lstStyle/>
        <a:p>
          <a:endParaRPr lang="en-US" sz="2400" b="1"/>
        </a:p>
      </dgm:t>
    </dgm:pt>
    <dgm:pt modelId="{53018BFC-18ED-489F-84DB-DA29155A819E}" type="sibTrans" cxnId="{C8E60701-DA0B-43B2-A65A-CF7CACCF4E7B}">
      <dgm:prSet custT="1"/>
      <dgm:spPr>
        <a:solidFill>
          <a:schemeClr val="tx1"/>
        </a:solidFill>
      </dgm:spPr>
      <dgm:t>
        <a:bodyPr/>
        <a:lstStyle/>
        <a:p>
          <a:endParaRPr lang="en-US" sz="2400" b="1"/>
        </a:p>
      </dgm:t>
    </dgm:pt>
    <dgm:pt modelId="{8AA8F8B5-F216-4A53-BF3C-9AC886E4E509}">
      <dgm:prSet phldrT="[Text]" custT="1"/>
      <dgm:spPr/>
      <dgm:t>
        <a:bodyPr/>
        <a:lstStyle/>
        <a:p>
          <a:r>
            <a:rPr lang="en-US" sz="2400" b="1" dirty="0" smtClean="0"/>
            <a:t>FFT</a:t>
          </a:r>
          <a:endParaRPr lang="en-US" sz="2400" b="1" dirty="0"/>
        </a:p>
      </dgm:t>
    </dgm:pt>
    <dgm:pt modelId="{2457F454-1234-424E-B781-8F2A14C9C17F}" type="parTrans" cxnId="{38A3D213-216C-4E85-82CD-CFADBB6B9A87}">
      <dgm:prSet/>
      <dgm:spPr/>
      <dgm:t>
        <a:bodyPr/>
        <a:lstStyle/>
        <a:p>
          <a:endParaRPr lang="en-US" sz="2400" b="1"/>
        </a:p>
      </dgm:t>
    </dgm:pt>
    <dgm:pt modelId="{636223A8-A8C2-466A-B661-93490CC3839F}" type="sibTrans" cxnId="{38A3D213-216C-4E85-82CD-CFADBB6B9A87}">
      <dgm:prSet/>
      <dgm:spPr/>
      <dgm:t>
        <a:bodyPr/>
        <a:lstStyle/>
        <a:p>
          <a:endParaRPr lang="en-US" sz="2400" b="1"/>
        </a:p>
      </dgm:t>
    </dgm:pt>
    <dgm:pt modelId="{7A70E6BE-32B2-4F27-ABC3-809AAF8DCC8D}">
      <dgm:prSet custT="1"/>
      <dgm:spPr/>
      <dgm:t>
        <a:bodyPr/>
        <a:lstStyle/>
        <a:p>
          <a:r>
            <a:rPr lang="en-US" sz="2400" b="1" dirty="0" smtClean="0"/>
            <a:t>Coarse Delay</a:t>
          </a:r>
          <a:endParaRPr lang="en-US" sz="2400" b="1" dirty="0"/>
        </a:p>
      </dgm:t>
    </dgm:pt>
    <dgm:pt modelId="{5CD8617C-4F47-4641-8C07-E5CD4D07ACAC}" type="parTrans" cxnId="{797A96A0-FF03-43ED-862A-4C4D22CCA065}">
      <dgm:prSet/>
      <dgm:spPr/>
      <dgm:t>
        <a:bodyPr/>
        <a:lstStyle/>
        <a:p>
          <a:endParaRPr lang="en-US" sz="2400" b="1"/>
        </a:p>
      </dgm:t>
    </dgm:pt>
    <dgm:pt modelId="{006D6937-0FE7-4085-BEF4-2E02CCFF94ED}" type="sibTrans" cxnId="{797A96A0-FF03-43ED-862A-4C4D22CCA065}">
      <dgm:prSet custT="1"/>
      <dgm:spPr>
        <a:solidFill>
          <a:schemeClr val="tx1"/>
        </a:solidFill>
      </dgm:spPr>
      <dgm:t>
        <a:bodyPr/>
        <a:lstStyle/>
        <a:p>
          <a:endParaRPr lang="en-US" sz="2400" b="1"/>
        </a:p>
      </dgm:t>
    </dgm:pt>
    <dgm:pt modelId="{12A9BDAE-149C-431F-9663-9D2C5E0380B7}" type="pres">
      <dgm:prSet presAssocID="{E1C07E3A-D469-415D-A2C3-B42573A51B76}" presName="Name0" presStyleCnt="0">
        <dgm:presLayoutVars>
          <dgm:dir/>
          <dgm:resizeHandles val="exact"/>
        </dgm:presLayoutVars>
      </dgm:prSet>
      <dgm:spPr/>
    </dgm:pt>
    <dgm:pt modelId="{AE0CBDE9-7EC2-42AE-B7FD-4C4ECD33C94C}" type="pres">
      <dgm:prSet presAssocID="{7A70E6BE-32B2-4F27-ABC3-809AAF8DCC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A492B-F972-4604-AC38-C2D0692296E6}" type="pres">
      <dgm:prSet presAssocID="{006D6937-0FE7-4085-BEF4-2E02CCFF94E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7554985-D43D-496A-8D69-5B5313EB8A53}" type="pres">
      <dgm:prSet presAssocID="{006D6937-0FE7-4085-BEF4-2E02CCFF94E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61DA599-E68D-4901-99EF-E2245F7DAAF9}" type="pres">
      <dgm:prSet presAssocID="{26521957-B4FF-40E3-A496-89524FCD0AD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B254C-6A22-4D21-B86A-8536452DE3DA}" type="pres">
      <dgm:prSet presAssocID="{53018BFC-18ED-489F-84DB-DA29155A819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56BE52D-47F1-4826-AFDA-4A131A8BA22A}" type="pres">
      <dgm:prSet presAssocID="{53018BFC-18ED-489F-84DB-DA29155A819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171E6F5-2097-447C-B975-F9EBFDFF8327}" type="pres">
      <dgm:prSet presAssocID="{8AA8F8B5-F216-4A53-BF3C-9AC886E4E5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B1393-924F-48B1-8BF2-40F2C5BDF504}" type="presOf" srcId="{53018BFC-18ED-489F-84DB-DA29155A819E}" destId="{456BE52D-47F1-4826-AFDA-4A131A8BA22A}" srcOrd="1" destOrd="0" presId="urn:microsoft.com/office/officeart/2005/8/layout/process1"/>
    <dgm:cxn modelId="{797A96A0-FF03-43ED-862A-4C4D22CCA065}" srcId="{E1C07E3A-D469-415D-A2C3-B42573A51B76}" destId="{7A70E6BE-32B2-4F27-ABC3-809AAF8DCC8D}" srcOrd="0" destOrd="0" parTransId="{5CD8617C-4F47-4641-8C07-E5CD4D07ACAC}" sibTransId="{006D6937-0FE7-4085-BEF4-2E02CCFF94ED}"/>
    <dgm:cxn modelId="{A209E0F1-D315-4530-BE08-A9DB81170984}" type="presOf" srcId="{53018BFC-18ED-489F-84DB-DA29155A819E}" destId="{AD4B254C-6A22-4D21-B86A-8536452DE3DA}" srcOrd="0" destOrd="0" presId="urn:microsoft.com/office/officeart/2005/8/layout/process1"/>
    <dgm:cxn modelId="{C22D77C9-65D2-407C-970A-169FAC537B8D}" type="presOf" srcId="{006D6937-0FE7-4085-BEF4-2E02CCFF94ED}" destId="{410A492B-F972-4604-AC38-C2D0692296E6}" srcOrd="0" destOrd="0" presId="urn:microsoft.com/office/officeart/2005/8/layout/process1"/>
    <dgm:cxn modelId="{F4F33AC4-2DE7-4AE4-B3BC-71C5AC1E6EC6}" type="presOf" srcId="{7A70E6BE-32B2-4F27-ABC3-809AAF8DCC8D}" destId="{AE0CBDE9-7EC2-42AE-B7FD-4C4ECD33C94C}" srcOrd="0" destOrd="0" presId="urn:microsoft.com/office/officeart/2005/8/layout/process1"/>
    <dgm:cxn modelId="{BCCAA188-34B9-47C6-A552-D53E6BD515C1}" type="presOf" srcId="{8AA8F8B5-F216-4A53-BF3C-9AC886E4E509}" destId="{D171E6F5-2097-447C-B975-F9EBFDFF8327}" srcOrd="0" destOrd="0" presId="urn:microsoft.com/office/officeart/2005/8/layout/process1"/>
    <dgm:cxn modelId="{38A3D213-216C-4E85-82CD-CFADBB6B9A87}" srcId="{E1C07E3A-D469-415D-A2C3-B42573A51B76}" destId="{8AA8F8B5-F216-4A53-BF3C-9AC886E4E509}" srcOrd="2" destOrd="0" parTransId="{2457F454-1234-424E-B781-8F2A14C9C17F}" sibTransId="{636223A8-A8C2-466A-B661-93490CC3839F}"/>
    <dgm:cxn modelId="{C8E60701-DA0B-43B2-A65A-CF7CACCF4E7B}" srcId="{E1C07E3A-D469-415D-A2C3-B42573A51B76}" destId="{26521957-B4FF-40E3-A496-89524FCD0AD2}" srcOrd="1" destOrd="0" parTransId="{2AF1A005-AB57-4D53-B1BD-AE165AAD72C5}" sibTransId="{53018BFC-18ED-489F-84DB-DA29155A819E}"/>
    <dgm:cxn modelId="{9F763C76-053C-4387-AA57-E7D249B009F1}" type="presOf" srcId="{006D6937-0FE7-4085-BEF4-2E02CCFF94ED}" destId="{C7554985-D43D-496A-8D69-5B5313EB8A53}" srcOrd="1" destOrd="0" presId="urn:microsoft.com/office/officeart/2005/8/layout/process1"/>
    <dgm:cxn modelId="{430C76A3-5FD1-444D-8FAB-093A51763404}" type="presOf" srcId="{26521957-B4FF-40E3-A496-89524FCD0AD2}" destId="{E61DA599-E68D-4901-99EF-E2245F7DAAF9}" srcOrd="0" destOrd="0" presId="urn:microsoft.com/office/officeart/2005/8/layout/process1"/>
    <dgm:cxn modelId="{E4D0570C-2199-4F83-9A7D-208A4FF8CA28}" type="presOf" srcId="{E1C07E3A-D469-415D-A2C3-B42573A51B76}" destId="{12A9BDAE-149C-431F-9663-9D2C5E0380B7}" srcOrd="0" destOrd="0" presId="urn:microsoft.com/office/officeart/2005/8/layout/process1"/>
    <dgm:cxn modelId="{70834480-68A2-4299-88C2-F7E45A130C0B}" type="presParOf" srcId="{12A9BDAE-149C-431F-9663-9D2C5E0380B7}" destId="{AE0CBDE9-7EC2-42AE-B7FD-4C4ECD33C94C}" srcOrd="0" destOrd="0" presId="urn:microsoft.com/office/officeart/2005/8/layout/process1"/>
    <dgm:cxn modelId="{5C30BFDE-EAB4-4DDE-8DA1-88DC1D0D5853}" type="presParOf" srcId="{12A9BDAE-149C-431F-9663-9D2C5E0380B7}" destId="{410A492B-F972-4604-AC38-C2D0692296E6}" srcOrd="1" destOrd="0" presId="urn:microsoft.com/office/officeart/2005/8/layout/process1"/>
    <dgm:cxn modelId="{98A503D2-2D70-4248-8631-F822A973BC0A}" type="presParOf" srcId="{410A492B-F972-4604-AC38-C2D0692296E6}" destId="{C7554985-D43D-496A-8D69-5B5313EB8A53}" srcOrd="0" destOrd="0" presId="urn:microsoft.com/office/officeart/2005/8/layout/process1"/>
    <dgm:cxn modelId="{5619B3C3-DCA0-4DC0-9775-F767731CD667}" type="presParOf" srcId="{12A9BDAE-149C-431F-9663-9D2C5E0380B7}" destId="{E61DA599-E68D-4901-99EF-E2245F7DAAF9}" srcOrd="2" destOrd="0" presId="urn:microsoft.com/office/officeart/2005/8/layout/process1"/>
    <dgm:cxn modelId="{0791FFE2-B103-4574-953B-DDCA2F8F3583}" type="presParOf" srcId="{12A9BDAE-149C-431F-9663-9D2C5E0380B7}" destId="{AD4B254C-6A22-4D21-B86A-8536452DE3DA}" srcOrd="3" destOrd="0" presId="urn:microsoft.com/office/officeart/2005/8/layout/process1"/>
    <dgm:cxn modelId="{AC30A226-F3A1-4D80-BC89-36C0EE50AEB1}" type="presParOf" srcId="{AD4B254C-6A22-4D21-B86A-8536452DE3DA}" destId="{456BE52D-47F1-4826-AFDA-4A131A8BA22A}" srcOrd="0" destOrd="0" presId="urn:microsoft.com/office/officeart/2005/8/layout/process1"/>
    <dgm:cxn modelId="{6966E7A1-776C-4733-86CC-FB6EE227C325}" type="presParOf" srcId="{12A9BDAE-149C-431F-9663-9D2C5E0380B7}" destId="{D171E6F5-2097-447C-B975-F9EBFDFF83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07E3A-D469-415D-A2C3-B42573A51B76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521957-B4FF-40E3-A496-89524FCD0AD2}">
      <dgm:prSet phldrT="[Text]" custT="1"/>
      <dgm:spPr/>
      <dgm:t>
        <a:bodyPr/>
        <a:lstStyle/>
        <a:p>
          <a:r>
            <a:rPr lang="en-US" sz="2000" b="1" dirty="0" smtClean="0"/>
            <a:t>Scaling and Quantization</a:t>
          </a:r>
          <a:endParaRPr lang="en-US" sz="2000" b="1" dirty="0"/>
        </a:p>
      </dgm:t>
    </dgm:pt>
    <dgm:pt modelId="{2AF1A005-AB57-4D53-B1BD-AE165AAD72C5}" type="parTrans" cxnId="{C8E60701-DA0B-43B2-A65A-CF7CACCF4E7B}">
      <dgm:prSet/>
      <dgm:spPr/>
      <dgm:t>
        <a:bodyPr/>
        <a:lstStyle/>
        <a:p>
          <a:endParaRPr lang="en-US" sz="2400" b="1"/>
        </a:p>
      </dgm:t>
    </dgm:pt>
    <dgm:pt modelId="{53018BFC-18ED-489F-84DB-DA29155A819E}" type="sibTrans" cxnId="{C8E60701-DA0B-43B2-A65A-CF7CACCF4E7B}">
      <dgm:prSet custT="1"/>
      <dgm:spPr>
        <a:solidFill>
          <a:schemeClr val="tx1"/>
        </a:solidFill>
      </dgm:spPr>
      <dgm:t>
        <a:bodyPr/>
        <a:lstStyle/>
        <a:p>
          <a:endParaRPr lang="en-US" sz="2400" b="1"/>
        </a:p>
      </dgm:t>
    </dgm:pt>
    <dgm:pt modelId="{7A70E6BE-32B2-4F27-ABC3-809AAF8DCC8D}">
      <dgm:prSet custT="1"/>
      <dgm:spPr/>
      <dgm:t>
        <a:bodyPr/>
        <a:lstStyle/>
        <a:p>
          <a:r>
            <a:rPr lang="en-US" sz="2000" b="1" dirty="0" smtClean="0"/>
            <a:t>Correlation</a:t>
          </a:r>
        </a:p>
        <a:p>
          <a:r>
            <a:rPr lang="en-US" sz="2000" b="1" dirty="0" smtClean="0"/>
            <a:t>Complex Multipliers = 480 </a:t>
          </a:r>
          <a:endParaRPr lang="en-US" sz="2000" b="1" dirty="0"/>
        </a:p>
      </dgm:t>
    </dgm:pt>
    <dgm:pt modelId="{5CD8617C-4F47-4641-8C07-E5CD4D07ACAC}" type="parTrans" cxnId="{797A96A0-FF03-43ED-862A-4C4D22CCA065}">
      <dgm:prSet/>
      <dgm:spPr/>
      <dgm:t>
        <a:bodyPr/>
        <a:lstStyle/>
        <a:p>
          <a:endParaRPr lang="en-US" sz="2400" b="1"/>
        </a:p>
      </dgm:t>
    </dgm:pt>
    <dgm:pt modelId="{006D6937-0FE7-4085-BEF4-2E02CCFF94ED}" type="sibTrans" cxnId="{797A96A0-FF03-43ED-862A-4C4D22CCA065}">
      <dgm:prSet custT="1"/>
      <dgm:spPr>
        <a:solidFill>
          <a:schemeClr val="tx1"/>
        </a:solidFill>
      </dgm:spPr>
      <dgm:t>
        <a:bodyPr/>
        <a:lstStyle/>
        <a:p>
          <a:endParaRPr lang="en-US" sz="2400" b="1"/>
        </a:p>
      </dgm:t>
    </dgm:pt>
    <dgm:pt modelId="{45F8E4CB-2410-4671-A43E-66C858B6878A}">
      <dgm:prSet/>
      <dgm:spPr/>
      <dgm:t>
        <a:bodyPr/>
        <a:lstStyle/>
        <a:p>
          <a:r>
            <a:rPr lang="en-US" b="1" dirty="0" smtClean="0"/>
            <a:t>Vector Accumulation</a:t>
          </a:r>
          <a:endParaRPr lang="en-US" b="1" dirty="0"/>
        </a:p>
      </dgm:t>
    </dgm:pt>
    <dgm:pt modelId="{6737E4B9-7B1C-4ECB-AC56-A52B6C7A1914}" type="parTrans" cxnId="{ED451F54-7D7C-4CAB-A5EA-0021D3BDB537}">
      <dgm:prSet/>
      <dgm:spPr/>
      <dgm:t>
        <a:bodyPr/>
        <a:lstStyle/>
        <a:p>
          <a:endParaRPr lang="en-US"/>
        </a:p>
      </dgm:t>
    </dgm:pt>
    <dgm:pt modelId="{8CFCB861-3F81-439F-BC48-64270552AB20}" type="sibTrans" cxnId="{ED451F54-7D7C-4CAB-A5EA-0021D3BDB537}">
      <dgm:prSet/>
      <dgm:spPr/>
      <dgm:t>
        <a:bodyPr/>
        <a:lstStyle/>
        <a:p>
          <a:endParaRPr lang="en-US"/>
        </a:p>
      </dgm:t>
    </dgm:pt>
    <dgm:pt modelId="{12A9BDAE-149C-431F-9663-9D2C5E0380B7}" type="pres">
      <dgm:prSet presAssocID="{E1C07E3A-D469-415D-A2C3-B42573A51B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CBDE9-7EC2-42AE-B7FD-4C4ECD33C94C}" type="pres">
      <dgm:prSet presAssocID="{7A70E6BE-32B2-4F27-ABC3-809AAF8DCC8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A492B-F972-4604-AC38-C2D0692296E6}" type="pres">
      <dgm:prSet presAssocID="{006D6937-0FE7-4085-BEF4-2E02CCFF94E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7554985-D43D-496A-8D69-5B5313EB8A53}" type="pres">
      <dgm:prSet presAssocID="{006D6937-0FE7-4085-BEF4-2E02CCFF94E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61DA599-E68D-4901-99EF-E2245F7DAAF9}" type="pres">
      <dgm:prSet presAssocID="{26521957-B4FF-40E3-A496-89524FCD0AD2}" presName="node" presStyleLbl="node1" presStyleIdx="1" presStyleCnt="3" custScaleX="113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B254C-6A22-4D21-B86A-8536452DE3DA}" type="pres">
      <dgm:prSet presAssocID="{53018BFC-18ED-489F-84DB-DA29155A819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56BE52D-47F1-4826-AFDA-4A131A8BA22A}" type="pres">
      <dgm:prSet presAssocID="{53018BFC-18ED-489F-84DB-DA29155A819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D0819D9-8A57-48F9-989B-0358A825215C}" type="pres">
      <dgm:prSet presAssocID="{45F8E4CB-2410-4671-A43E-66C858B687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7406F-A1E4-4E33-9FA1-052B72631B22}" type="presOf" srcId="{7A70E6BE-32B2-4F27-ABC3-809AAF8DCC8D}" destId="{AE0CBDE9-7EC2-42AE-B7FD-4C4ECD33C94C}" srcOrd="0" destOrd="0" presId="urn:microsoft.com/office/officeart/2005/8/layout/process1"/>
    <dgm:cxn modelId="{3F33330C-4407-4E2E-B64A-9BFB308197FF}" type="presOf" srcId="{53018BFC-18ED-489F-84DB-DA29155A819E}" destId="{456BE52D-47F1-4826-AFDA-4A131A8BA22A}" srcOrd="1" destOrd="0" presId="urn:microsoft.com/office/officeart/2005/8/layout/process1"/>
    <dgm:cxn modelId="{F8182D2A-7F89-42CB-8EC5-10DDEAEE65CC}" type="presOf" srcId="{E1C07E3A-D469-415D-A2C3-B42573A51B76}" destId="{12A9BDAE-149C-431F-9663-9D2C5E0380B7}" srcOrd="0" destOrd="0" presId="urn:microsoft.com/office/officeart/2005/8/layout/process1"/>
    <dgm:cxn modelId="{AF10A642-CDEB-47F7-8A37-2FB81D367396}" type="presOf" srcId="{006D6937-0FE7-4085-BEF4-2E02CCFF94ED}" destId="{C7554985-D43D-496A-8D69-5B5313EB8A53}" srcOrd="1" destOrd="0" presId="urn:microsoft.com/office/officeart/2005/8/layout/process1"/>
    <dgm:cxn modelId="{797A96A0-FF03-43ED-862A-4C4D22CCA065}" srcId="{E1C07E3A-D469-415D-A2C3-B42573A51B76}" destId="{7A70E6BE-32B2-4F27-ABC3-809AAF8DCC8D}" srcOrd="0" destOrd="0" parTransId="{5CD8617C-4F47-4641-8C07-E5CD4D07ACAC}" sibTransId="{006D6937-0FE7-4085-BEF4-2E02CCFF94ED}"/>
    <dgm:cxn modelId="{F4BF4926-84FD-4CD4-9589-2E6113F146A7}" type="presOf" srcId="{26521957-B4FF-40E3-A496-89524FCD0AD2}" destId="{E61DA599-E68D-4901-99EF-E2245F7DAAF9}" srcOrd="0" destOrd="0" presId="urn:microsoft.com/office/officeart/2005/8/layout/process1"/>
    <dgm:cxn modelId="{1AF3DDCE-703E-4968-92F6-B830657B5354}" type="presOf" srcId="{53018BFC-18ED-489F-84DB-DA29155A819E}" destId="{AD4B254C-6A22-4D21-B86A-8536452DE3DA}" srcOrd="0" destOrd="0" presId="urn:microsoft.com/office/officeart/2005/8/layout/process1"/>
    <dgm:cxn modelId="{4B3F0E2E-C2D7-4E79-8F67-4FFB21D7BEC5}" type="presOf" srcId="{006D6937-0FE7-4085-BEF4-2E02CCFF94ED}" destId="{410A492B-F972-4604-AC38-C2D0692296E6}" srcOrd="0" destOrd="0" presId="urn:microsoft.com/office/officeart/2005/8/layout/process1"/>
    <dgm:cxn modelId="{C8E60701-DA0B-43B2-A65A-CF7CACCF4E7B}" srcId="{E1C07E3A-D469-415D-A2C3-B42573A51B76}" destId="{26521957-B4FF-40E3-A496-89524FCD0AD2}" srcOrd="1" destOrd="0" parTransId="{2AF1A005-AB57-4D53-B1BD-AE165AAD72C5}" sibTransId="{53018BFC-18ED-489F-84DB-DA29155A819E}"/>
    <dgm:cxn modelId="{1BA50798-476D-42EB-91F8-149386E36662}" type="presOf" srcId="{45F8E4CB-2410-4671-A43E-66C858B6878A}" destId="{2D0819D9-8A57-48F9-989B-0358A825215C}" srcOrd="0" destOrd="0" presId="urn:microsoft.com/office/officeart/2005/8/layout/process1"/>
    <dgm:cxn modelId="{ED451F54-7D7C-4CAB-A5EA-0021D3BDB537}" srcId="{E1C07E3A-D469-415D-A2C3-B42573A51B76}" destId="{45F8E4CB-2410-4671-A43E-66C858B6878A}" srcOrd="2" destOrd="0" parTransId="{6737E4B9-7B1C-4ECB-AC56-A52B6C7A1914}" sibTransId="{8CFCB861-3F81-439F-BC48-64270552AB20}"/>
    <dgm:cxn modelId="{39F15026-CDB0-4971-B38D-C0B6830BBBFE}" type="presParOf" srcId="{12A9BDAE-149C-431F-9663-9D2C5E0380B7}" destId="{AE0CBDE9-7EC2-42AE-B7FD-4C4ECD33C94C}" srcOrd="0" destOrd="0" presId="urn:microsoft.com/office/officeart/2005/8/layout/process1"/>
    <dgm:cxn modelId="{A7268F5F-DBEA-4A71-ABAB-F64FF1A968E1}" type="presParOf" srcId="{12A9BDAE-149C-431F-9663-9D2C5E0380B7}" destId="{410A492B-F972-4604-AC38-C2D0692296E6}" srcOrd="1" destOrd="0" presId="urn:microsoft.com/office/officeart/2005/8/layout/process1"/>
    <dgm:cxn modelId="{53F3BF11-7803-4C77-859D-321FFC4E0C47}" type="presParOf" srcId="{410A492B-F972-4604-AC38-C2D0692296E6}" destId="{C7554985-D43D-496A-8D69-5B5313EB8A53}" srcOrd="0" destOrd="0" presId="urn:microsoft.com/office/officeart/2005/8/layout/process1"/>
    <dgm:cxn modelId="{03D27830-2424-45FF-8B7C-CEC840CB7BD1}" type="presParOf" srcId="{12A9BDAE-149C-431F-9663-9D2C5E0380B7}" destId="{E61DA599-E68D-4901-99EF-E2245F7DAAF9}" srcOrd="2" destOrd="0" presId="urn:microsoft.com/office/officeart/2005/8/layout/process1"/>
    <dgm:cxn modelId="{4AC9048F-10C9-4BA4-AA00-1D5D5DEEBB7B}" type="presParOf" srcId="{12A9BDAE-149C-431F-9663-9D2C5E0380B7}" destId="{AD4B254C-6A22-4D21-B86A-8536452DE3DA}" srcOrd="3" destOrd="0" presId="urn:microsoft.com/office/officeart/2005/8/layout/process1"/>
    <dgm:cxn modelId="{FBD74F5C-5FF3-49A5-A5BC-CEF98A40AE0A}" type="presParOf" srcId="{AD4B254C-6A22-4D21-B86A-8536452DE3DA}" destId="{456BE52D-47F1-4826-AFDA-4A131A8BA22A}" srcOrd="0" destOrd="0" presId="urn:microsoft.com/office/officeart/2005/8/layout/process1"/>
    <dgm:cxn modelId="{B2DEC125-5784-43A1-A1AA-5E460758DFFF}" type="presParOf" srcId="{12A9BDAE-149C-431F-9663-9D2C5E0380B7}" destId="{2D0819D9-8A57-48F9-989B-0358A82521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4F7F84-296F-45EF-898D-274152EB2F01}">
      <dsp:nvSpPr>
        <dsp:cNvPr id="0" name=""/>
        <dsp:cNvSpPr/>
      </dsp:nvSpPr>
      <dsp:spPr>
        <a:xfrm>
          <a:off x="5357" y="95658"/>
          <a:ext cx="1601390" cy="96083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ADC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357" y="95658"/>
        <a:ext cx="1601390" cy="960834"/>
      </dsp:txXfrm>
    </dsp:sp>
    <dsp:sp modelId="{0E0A73E2-2045-46C9-B97C-D977909D9C65}">
      <dsp:nvSpPr>
        <dsp:cNvPr id="0" name=""/>
        <dsp:cNvSpPr/>
      </dsp:nvSpPr>
      <dsp:spPr>
        <a:xfrm>
          <a:off x="1766887" y="3775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377503"/>
        <a:ext cx="339494" cy="397144"/>
      </dsp:txXfrm>
    </dsp:sp>
    <dsp:sp modelId="{D3457756-4529-4ED5-98D9-DB506C99C51B}">
      <dsp:nvSpPr>
        <dsp:cNvPr id="0" name=""/>
        <dsp:cNvSpPr/>
      </dsp:nvSpPr>
      <dsp:spPr>
        <a:xfrm>
          <a:off x="2247304" y="95658"/>
          <a:ext cx="1601390" cy="960834"/>
        </a:xfrm>
        <a:prstGeom prst="roundRect">
          <a:avLst>
            <a:gd name="adj" fmla="val 10000"/>
          </a:avLst>
        </a:prstGeom>
        <a:solidFill>
          <a:srgbClr val="99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F-Engine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247304" y="95658"/>
        <a:ext cx="1601390" cy="960834"/>
      </dsp:txXfrm>
    </dsp:sp>
    <dsp:sp modelId="{B97BC514-AC81-4329-B9A0-6068CFAF2D03}">
      <dsp:nvSpPr>
        <dsp:cNvPr id="0" name=""/>
        <dsp:cNvSpPr/>
      </dsp:nvSpPr>
      <dsp:spPr>
        <a:xfrm>
          <a:off x="4008834" y="3775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00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377503"/>
        <a:ext cx="339494" cy="397144"/>
      </dsp:txXfrm>
    </dsp:sp>
    <dsp:sp modelId="{2A8BAD5B-5EFA-4D7E-94DD-780BB0C58B73}">
      <dsp:nvSpPr>
        <dsp:cNvPr id="0" name=""/>
        <dsp:cNvSpPr/>
      </dsp:nvSpPr>
      <dsp:spPr>
        <a:xfrm>
          <a:off x="4489251" y="95658"/>
          <a:ext cx="1601390" cy="96083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X-Engine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489251" y="95658"/>
        <a:ext cx="1601390" cy="9608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0CBDE9-7EC2-42AE-B7FD-4C4ECD33C94C}">
      <dsp:nvSpPr>
        <dsp:cNvPr id="0" name=""/>
        <dsp:cNvSpPr/>
      </dsp:nvSpPr>
      <dsp:spPr>
        <a:xfrm>
          <a:off x="8201" y="0"/>
          <a:ext cx="1575356" cy="168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Coarse Delay</a:t>
          </a:r>
          <a:endParaRPr lang="en-US" sz="2400" b="1" kern="1200" dirty="0"/>
        </a:p>
      </dsp:txBody>
      <dsp:txXfrm>
        <a:off x="8201" y="0"/>
        <a:ext cx="1575356" cy="1686355"/>
      </dsp:txXfrm>
    </dsp:sp>
    <dsp:sp modelId="{410A492B-F972-4604-AC38-C2D0692296E6}">
      <dsp:nvSpPr>
        <dsp:cNvPr id="0" name=""/>
        <dsp:cNvSpPr/>
      </dsp:nvSpPr>
      <dsp:spPr>
        <a:xfrm>
          <a:off x="1741094" y="647833"/>
          <a:ext cx="333975" cy="3906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1741094" y="647833"/>
        <a:ext cx="333975" cy="390688"/>
      </dsp:txXfrm>
    </dsp:sp>
    <dsp:sp modelId="{E61DA599-E68D-4901-99EF-E2245F7DAAF9}">
      <dsp:nvSpPr>
        <dsp:cNvPr id="0" name=""/>
        <dsp:cNvSpPr/>
      </dsp:nvSpPr>
      <dsp:spPr>
        <a:xfrm>
          <a:off x="2213701" y="0"/>
          <a:ext cx="1575356" cy="168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241393"/>
                <a:satOff val="12376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3241393"/>
                <a:satOff val="12376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3241393"/>
                <a:satOff val="12376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Polyphase</a:t>
          </a:r>
          <a:r>
            <a:rPr lang="en-US" sz="2400" b="1" kern="1200" dirty="0" smtClean="0"/>
            <a:t> filter bank (PFB) – FIR  - Real</a:t>
          </a:r>
          <a:endParaRPr lang="en-US" sz="2400" b="1" kern="1200" dirty="0"/>
        </a:p>
      </dsp:txBody>
      <dsp:txXfrm>
        <a:off x="2213701" y="0"/>
        <a:ext cx="1575356" cy="1686355"/>
      </dsp:txXfrm>
    </dsp:sp>
    <dsp:sp modelId="{AD4B254C-6A22-4D21-B86A-8536452DE3DA}">
      <dsp:nvSpPr>
        <dsp:cNvPr id="0" name=""/>
        <dsp:cNvSpPr/>
      </dsp:nvSpPr>
      <dsp:spPr>
        <a:xfrm>
          <a:off x="3946594" y="647833"/>
          <a:ext cx="333975" cy="39068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3946594" y="647833"/>
        <a:ext cx="333975" cy="390688"/>
      </dsp:txXfrm>
    </dsp:sp>
    <dsp:sp modelId="{D171E6F5-2097-447C-B975-F9EBFDFF8327}">
      <dsp:nvSpPr>
        <dsp:cNvPr id="0" name=""/>
        <dsp:cNvSpPr/>
      </dsp:nvSpPr>
      <dsp:spPr>
        <a:xfrm>
          <a:off x="4419201" y="0"/>
          <a:ext cx="1575356" cy="16863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82786"/>
                <a:satOff val="24753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6482786"/>
                <a:satOff val="24753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FFT</a:t>
          </a:r>
          <a:endParaRPr lang="en-US" sz="2400" b="1" kern="1200" dirty="0"/>
        </a:p>
      </dsp:txBody>
      <dsp:txXfrm>
        <a:off x="4419201" y="0"/>
        <a:ext cx="1575356" cy="16863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0CBDE9-7EC2-42AE-B7FD-4C4ECD33C94C}">
      <dsp:nvSpPr>
        <dsp:cNvPr id="0" name=""/>
        <dsp:cNvSpPr/>
      </dsp:nvSpPr>
      <dsp:spPr>
        <a:xfrm>
          <a:off x="3812" y="96604"/>
          <a:ext cx="1546300" cy="1493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Correlation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Complex Multipliers = 480 </a:t>
          </a:r>
          <a:endParaRPr lang="en-US" sz="2000" b="1" kern="1200" dirty="0"/>
        </a:p>
      </dsp:txBody>
      <dsp:txXfrm>
        <a:off x="3812" y="96604"/>
        <a:ext cx="1546300" cy="1493146"/>
      </dsp:txXfrm>
    </dsp:sp>
    <dsp:sp modelId="{410A492B-F972-4604-AC38-C2D0692296E6}">
      <dsp:nvSpPr>
        <dsp:cNvPr id="0" name=""/>
        <dsp:cNvSpPr/>
      </dsp:nvSpPr>
      <dsp:spPr>
        <a:xfrm>
          <a:off x="1704743" y="651436"/>
          <a:ext cx="327815" cy="38348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1704743" y="651436"/>
        <a:ext cx="327815" cy="383482"/>
      </dsp:txXfrm>
    </dsp:sp>
    <dsp:sp modelId="{E61DA599-E68D-4901-99EF-E2245F7DAAF9}">
      <dsp:nvSpPr>
        <dsp:cNvPr id="0" name=""/>
        <dsp:cNvSpPr/>
      </dsp:nvSpPr>
      <dsp:spPr>
        <a:xfrm>
          <a:off x="2168634" y="96604"/>
          <a:ext cx="1758731" cy="1493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241393"/>
                <a:satOff val="12376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3241393"/>
                <a:satOff val="12376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3241393"/>
                <a:satOff val="12376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Scaling and Quantization</a:t>
          </a:r>
          <a:endParaRPr lang="en-US" sz="2000" b="1" kern="1200" dirty="0"/>
        </a:p>
      </dsp:txBody>
      <dsp:txXfrm>
        <a:off x="2168634" y="96604"/>
        <a:ext cx="1758731" cy="1493146"/>
      </dsp:txXfrm>
    </dsp:sp>
    <dsp:sp modelId="{AD4B254C-6A22-4D21-B86A-8536452DE3DA}">
      <dsp:nvSpPr>
        <dsp:cNvPr id="0" name=""/>
        <dsp:cNvSpPr/>
      </dsp:nvSpPr>
      <dsp:spPr>
        <a:xfrm>
          <a:off x="4081995" y="651436"/>
          <a:ext cx="327815" cy="383482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/>
        </a:p>
      </dsp:txBody>
      <dsp:txXfrm>
        <a:off x="4081995" y="651436"/>
        <a:ext cx="327815" cy="383482"/>
      </dsp:txXfrm>
    </dsp:sp>
    <dsp:sp modelId="{2D0819D9-8A57-48F9-989B-0358A825215C}">
      <dsp:nvSpPr>
        <dsp:cNvPr id="0" name=""/>
        <dsp:cNvSpPr/>
      </dsp:nvSpPr>
      <dsp:spPr>
        <a:xfrm>
          <a:off x="4545886" y="96604"/>
          <a:ext cx="1546300" cy="1493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82786"/>
                <a:satOff val="24753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6482786"/>
                <a:satOff val="24753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Vector Accumulation</a:t>
          </a:r>
          <a:endParaRPr lang="en-US" sz="1800" b="1" kern="1200" dirty="0"/>
        </a:p>
      </dsp:txBody>
      <dsp:txXfrm>
        <a:off x="4545886" y="96604"/>
        <a:ext cx="1546300" cy="1493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57D8728-2D19-4418-BC8F-A662B95D0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05B6721-DDE9-4D39-A6F1-C696C8684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Nimish</a:t>
            </a:r>
            <a:r>
              <a:rPr lang="en-US" dirty="0" smtClean="0"/>
              <a:t> Sane, 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AAFAEAB4-E9A4-43E8-9E94-4CF1621939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3461916" cy="3651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Nimish</a:t>
            </a:r>
            <a:r>
              <a:rPr lang="en-US" dirty="0" smtClean="0"/>
              <a:t> Sane,  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FAEAB4-E9A4-43E8-9E94-4CF1621939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EAB4-E9A4-43E8-9E94-4CF1621939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Nimish Sane, University of Maryland, College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E73A-D22D-4CD4-85B1-C5619E064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asper.berkeley.edu/wiki/ROACH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529722"/>
            <a:ext cx="8610600" cy="1470025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Digital FX </a:t>
            </a:r>
            <a:r>
              <a:rPr lang="en-US" dirty="0" err="1" smtClean="0">
                <a:solidFill>
                  <a:srgbClr val="C00000"/>
                </a:solidFill>
              </a:rPr>
              <a:t>Correlator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973825" y="3560006"/>
            <a:ext cx="7196350" cy="1452568"/>
            <a:chOff x="2590800" y="4620888"/>
            <a:chExt cx="5943600" cy="1452568"/>
          </a:xfrm>
        </p:grpSpPr>
        <p:sp>
          <p:nvSpPr>
            <p:cNvPr id="4" name="TextBox 3"/>
            <p:cNvSpPr txBox="1"/>
            <p:nvPr/>
          </p:nvSpPr>
          <p:spPr>
            <a:xfrm>
              <a:off x="2724150" y="4620888"/>
              <a:ext cx="56769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3200" b="1" dirty="0" err="1" smtClean="0"/>
                <a:t>Nimish</a:t>
              </a:r>
              <a:r>
                <a:rPr lang="en-US" sz="3200" b="1" dirty="0" smtClean="0"/>
                <a:t> Sane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0800" y="5334792"/>
              <a:ext cx="594360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dirty="0" smtClean="0"/>
                <a:t>Center for Solar-Terrestrial Research</a:t>
              </a:r>
            </a:p>
            <a:p>
              <a:pPr algn="ctr"/>
              <a:r>
                <a:rPr lang="en-US" sz="2400" dirty="0" smtClean="0"/>
                <a:t>New Jersey Institute of Technology, Newark, NJ</a:t>
              </a:r>
              <a:endParaRPr lang="en-US" sz="2400" dirty="0"/>
            </a:p>
          </p:txBody>
        </p:sp>
      </p:grpSp>
      <p:pic>
        <p:nvPicPr>
          <p:cNvPr id="6" name="Picture 5" descr="njit_rgb_240x1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618320"/>
            <a:ext cx="2286000" cy="1228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2118" y="2353660"/>
            <a:ext cx="433976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400" b="1" dirty="0" smtClean="0"/>
              <a:t>EOVSA Technical Design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1455"/>
            <a:ext cx="8229600" cy="2274708"/>
          </a:xfrm>
        </p:spPr>
        <p:txBody>
          <a:bodyPr>
            <a:noAutofit/>
          </a:bodyPr>
          <a:lstStyle/>
          <a:p>
            <a:r>
              <a:rPr lang="en-US" sz="1600" dirty="0" smtClean="0"/>
              <a:t>Each Roach board will have 1 </a:t>
            </a:r>
            <a:r>
              <a:rPr lang="en-US" sz="1600" dirty="0" smtClean="0"/>
              <a:t>X-unit, and each </a:t>
            </a:r>
            <a:r>
              <a:rPr lang="en-US" sz="1600" dirty="0" smtClean="0"/>
              <a:t>X-unit will handle 4096/8 = 512 frequency channels (256 even and 256 odd channels)</a:t>
            </a:r>
          </a:p>
          <a:p>
            <a:r>
              <a:rPr lang="en-US" sz="1600" dirty="0" smtClean="0"/>
              <a:t>No. of complex multipliers in each X-unit </a:t>
            </a:r>
            <a:r>
              <a:rPr lang="en-US" sz="1600" dirty="0" err="1" smtClean="0"/>
              <a:t>correlator</a:t>
            </a:r>
            <a:r>
              <a:rPr lang="en-US" sz="1600" dirty="0" smtClean="0"/>
              <a:t> block</a:t>
            </a:r>
          </a:p>
          <a:p>
            <a:pPr>
              <a:buNone/>
            </a:pPr>
            <a:r>
              <a:rPr lang="en-US" sz="1600" dirty="0" smtClean="0"/>
              <a:t>	= No. of visibilities x No. of polarizations x Simultaneous even and odd channels per F-unit </a:t>
            </a:r>
          </a:p>
          <a:p>
            <a:pPr>
              <a:buNone/>
            </a:pPr>
            <a:r>
              <a:rPr lang="en-US" sz="1600" dirty="0" smtClean="0"/>
              <a:t>	= 120 x 2 x 2 = </a:t>
            </a:r>
            <a:r>
              <a:rPr lang="en-US" sz="1600" dirty="0" smtClean="0"/>
              <a:t>480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74333" y="1239915"/>
            <a:ext cx="6490445" cy="2534730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66358" y="1547155"/>
          <a:ext cx="6096000" cy="168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7406" y="3390595"/>
            <a:ext cx="249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X – Unit 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3043" y="1969610"/>
            <a:ext cx="92172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095" y="2123230"/>
            <a:ext cx="92172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3043" y="2891330"/>
            <a:ext cx="92172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0640" y="1508750"/>
            <a:ext cx="111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UFix</a:t>
            </a:r>
            <a:r>
              <a:rPr lang="en-US" b="1" dirty="0" smtClean="0"/>
              <a:t>  M ?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26373" y="1547155"/>
            <a:ext cx="116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 N_3 ?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3524" y="2046420"/>
            <a:ext cx="345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44400" y="1969610"/>
            <a:ext cx="92172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54452" y="2123230"/>
            <a:ext cx="92172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644400" y="2891330"/>
            <a:ext cx="92172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84881" y="2046420"/>
            <a:ext cx="345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2234" y="2341816"/>
            <a:ext cx="61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smtClean="0"/>
              <a:t>64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74095" y="2341816"/>
            <a:ext cx="73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(960)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F, X on FPGA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GPU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Current state of art: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 and X engines on different boards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 + X on the same board: (1) Can we fit the design? (2) Can F + X work in tandem?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Use full-duplex bidirectional capacity of 10 </a:t>
            </a:r>
            <a:r>
              <a:rPr lang="en-US" dirty="0" err="1" smtClean="0">
                <a:solidFill>
                  <a:srgbClr val="C00000"/>
                </a:solidFill>
              </a:rPr>
              <a:t>GbE</a:t>
            </a:r>
            <a:r>
              <a:rPr lang="en-US" dirty="0" smtClean="0">
                <a:solidFill>
                  <a:srgbClr val="C00000"/>
                </a:solidFill>
              </a:rPr>
              <a:t> link: Send output of F – engine to a switch that will distribute it to X – engines (even if F and X are on the same board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smtClean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No. of F-engines per Roach board = 4 (2 antennas dual polarization)</a:t>
            </a:r>
          </a:p>
          <a:p>
            <a:r>
              <a:rPr lang="en-US" dirty="0" smtClean="0"/>
              <a:t>Output </a:t>
            </a:r>
            <a:r>
              <a:rPr lang="en-US" dirty="0" smtClean="0"/>
              <a:t>of an F-engine: Complex (even and odd channels), each with 18-bit real and 18-bit </a:t>
            </a:r>
            <a:r>
              <a:rPr lang="en-US" dirty="0" smtClean="0"/>
              <a:t>imaginary; Output </a:t>
            </a:r>
            <a:r>
              <a:rPr lang="en-US" dirty="0" smtClean="0"/>
              <a:t>data of F-engines per Roach board per FPGA clock </a:t>
            </a:r>
            <a:r>
              <a:rPr lang="en-US" dirty="0" smtClean="0"/>
              <a:t>cycle </a:t>
            </a:r>
            <a:r>
              <a:rPr lang="en-US" dirty="0" smtClean="0"/>
              <a:t>= 72 x 4 bits </a:t>
            </a: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 smtClean="0"/>
              <a:t>data rate </a:t>
            </a:r>
            <a:r>
              <a:rPr lang="en-US" dirty="0" smtClean="0"/>
              <a:t>out of </a:t>
            </a:r>
            <a:r>
              <a:rPr lang="en-US" dirty="0" smtClean="0"/>
              <a:t>F-engines per Roach board = </a:t>
            </a:r>
            <a:r>
              <a:rPr lang="en-US" dirty="0" smtClean="0"/>
              <a:t>72 x 4 x 300 x 10</a:t>
            </a:r>
            <a:r>
              <a:rPr lang="en-US" baseline="30000" dirty="0" smtClean="0"/>
              <a:t>6 </a:t>
            </a:r>
            <a:r>
              <a:rPr lang="en-US" dirty="0" smtClean="0"/>
              <a:t>= 86.4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r>
              <a:rPr lang="en-US" dirty="0" smtClean="0"/>
              <a:t>(for 300 MHz FPGA clock)</a:t>
            </a:r>
          </a:p>
          <a:p>
            <a:r>
              <a:rPr lang="en-US" dirty="0" smtClean="0"/>
              <a:t>Data rate from F-Engine to 1 X-engine = 10.8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Roach2 supports 8 x 10 </a:t>
            </a:r>
            <a:r>
              <a:rPr lang="en-US" b="1" dirty="0" err="1" smtClean="0">
                <a:solidFill>
                  <a:srgbClr val="FF0000"/>
                </a:solidFill>
              </a:rPr>
              <a:t>GbE</a:t>
            </a:r>
            <a:r>
              <a:rPr lang="en-US" b="1" dirty="0" smtClean="0">
                <a:solidFill>
                  <a:srgbClr val="FF0000"/>
                </a:solidFill>
              </a:rPr>
              <a:t> ports. So this will not be possible.</a:t>
            </a:r>
          </a:p>
          <a:p>
            <a:r>
              <a:rPr lang="en-US" dirty="0" smtClean="0"/>
              <a:t>If we only transmit 3424 channels (~ 500 MHz band) to X-engine, then total </a:t>
            </a:r>
            <a:r>
              <a:rPr lang="en-US" dirty="0" smtClean="0"/>
              <a:t>data rate </a:t>
            </a:r>
            <a:r>
              <a:rPr lang="en-US" dirty="0" smtClean="0"/>
              <a:t>out of F-engines </a:t>
            </a:r>
            <a:r>
              <a:rPr lang="en-US" dirty="0" smtClean="0"/>
              <a:t>per Roach </a:t>
            </a:r>
            <a:r>
              <a:rPr lang="en-US" dirty="0" smtClean="0"/>
              <a:t>board = 86.4 x 10</a:t>
            </a:r>
            <a:r>
              <a:rPr lang="en-US" baseline="30000" dirty="0" smtClean="0"/>
              <a:t>9</a:t>
            </a:r>
            <a:r>
              <a:rPr lang="en-US" dirty="0" smtClean="0"/>
              <a:t> x 1712 / 2048 = 72.225 </a:t>
            </a:r>
            <a:r>
              <a:rPr lang="en-US" dirty="0" err="1" smtClean="0"/>
              <a:t>Gbps</a:t>
            </a:r>
            <a:endParaRPr lang="en-US" dirty="0" smtClean="0"/>
          </a:p>
          <a:p>
            <a:pPr lvl="1"/>
            <a:r>
              <a:rPr lang="en-US" dirty="0" smtClean="0"/>
              <a:t>Data rate from F-Engine to 1 X-engine = </a:t>
            </a:r>
            <a:r>
              <a:rPr lang="en-US" dirty="0" smtClean="0"/>
              <a:t>9.03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Plus header information.</a:t>
            </a:r>
          </a:p>
          <a:p>
            <a:r>
              <a:rPr lang="en-US" dirty="0" smtClean="0"/>
              <a:t>Should we employ scaling/quantization in F-engine and transmit just 8-bit complex number (4-bit real and imaginary) to X-engines? This will reduce data rates by a factor of </a:t>
            </a:r>
            <a:r>
              <a:rPr lang="en-US" b="1" dirty="0" smtClean="0"/>
              <a:t>18x</a:t>
            </a:r>
          </a:p>
          <a:p>
            <a:r>
              <a:rPr lang="en-US" dirty="0" smtClean="0"/>
              <a:t>For X – engine: (input) M = ? 36 or 8</a:t>
            </a:r>
          </a:p>
          <a:p>
            <a:r>
              <a:rPr lang="en-US" dirty="0" smtClean="0"/>
              <a:t>For X – engine: </a:t>
            </a:r>
            <a:r>
              <a:rPr lang="en-US" dirty="0" smtClean="0"/>
              <a:t>(output</a:t>
            </a:r>
            <a:r>
              <a:rPr lang="en-US" dirty="0" smtClean="0"/>
              <a:t>) </a:t>
            </a:r>
            <a:r>
              <a:rPr lang="en-US" dirty="0" smtClean="0"/>
              <a:t>N = ?</a:t>
            </a:r>
          </a:p>
          <a:p>
            <a:pPr lvl="1"/>
            <a:r>
              <a:rPr lang="en-US" dirty="0" smtClean="0"/>
              <a:t>Accumulation </a:t>
            </a:r>
            <a:r>
              <a:rPr lang="en-US" dirty="0" smtClean="0"/>
              <a:t>length (for 20 ms, 300 MHz clock, 256 channels) = 23437 &lt; </a:t>
            </a:r>
            <a:r>
              <a:rPr lang="en-US" dirty="0" smtClean="0"/>
              <a:t>2</a:t>
            </a:r>
            <a:r>
              <a:rPr lang="en-US" baseline="30000" dirty="0" smtClean="0"/>
              <a:t>15</a:t>
            </a:r>
          </a:p>
          <a:p>
            <a:pPr lvl="1"/>
            <a:r>
              <a:rPr lang="en-US" dirty="0" smtClean="0"/>
              <a:t>N </a:t>
            </a:r>
            <a:r>
              <a:rPr lang="en-US" dirty="0" smtClean="0">
                <a:cs typeface="Calibri"/>
              </a:rPr>
              <a:t>≥ </a:t>
            </a:r>
            <a:r>
              <a:rPr lang="en-US" dirty="0" smtClean="0">
                <a:cs typeface="Calibri"/>
              </a:rPr>
              <a:t>19</a:t>
            </a:r>
          </a:p>
          <a:p>
            <a:r>
              <a:rPr lang="en-US" dirty="0" smtClean="0"/>
              <a:t>X-unit </a:t>
            </a:r>
            <a:r>
              <a:rPr lang="en-US" dirty="0" smtClean="0"/>
              <a:t>output data per integration = 480 x 2 x 256 x </a:t>
            </a:r>
            <a:r>
              <a:rPr lang="en-US" dirty="0" smtClean="0"/>
              <a:t>19 </a:t>
            </a:r>
            <a:r>
              <a:rPr lang="en-US" dirty="0" smtClean="0"/>
              <a:t>bits = </a:t>
            </a:r>
            <a:r>
              <a:rPr lang="en-US" dirty="0" smtClean="0"/>
              <a:t>4669440 bits</a:t>
            </a:r>
          </a:p>
          <a:p>
            <a:r>
              <a:rPr lang="en-US" dirty="0" smtClean="0"/>
              <a:t>Total data rate at the output of X-unit per Roach board = 983040 x 50 = </a:t>
            </a:r>
            <a:r>
              <a:rPr lang="en-US" b="1" dirty="0" smtClean="0"/>
              <a:t>233.472 </a:t>
            </a:r>
            <a:r>
              <a:rPr lang="en-US" b="1" dirty="0" smtClean="0"/>
              <a:t>Mbps</a:t>
            </a:r>
            <a:r>
              <a:rPr lang="en-US" dirty="0" smtClean="0"/>
              <a:t> (assuming integration time of 20 ms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and X-engine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when a signal exceeds the 4-bit quantization?</a:t>
            </a:r>
          </a:p>
          <a:p>
            <a:pPr lvl="1"/>
            <a:r>
              <a:rPr lang="en-US" dirty="0" smtClean="0"/>
              <a:t>Data is lost.</a:t>
            </a:r>
          </a:p>
          <a:p>
            <a:pPr lvl="1"/>
            <a:r>
              <a:rPr lang="en-US" dirty="0" smtClean="0"/>
              <a:t>Dale: We may be better off scaling for 3 bits and leaving at least 1 bit of headroom.  At least the Van </a:t>
            </a:r>
            <a:r>
              <a:rPr lang="en-US" dirty="0" err="1" smtClean="0"/>
              <a:t>Vleck</a:t>
            </a:r>
            <a:r>
              <a:rPr lang="en-US" dirty="0" smtClean="0"/>
              <a:t> correction can apply to fewer bits, and while we lose efficiency we do not lose the data itself.  </a:t>
            </a:r>
          </a:p>
          <a:p>
            <a:r>
              <a:rPr lang="en-US" dirty="0" smtClean="0"/>
              <a:t>We may also need to figure out how to detect when channels are clipping </a:t>
            </a:r>
          </a:p>
          <a:p>
            <a:pPr lvl="1"/>
            <a:r>
              <a:rPr lang="en-US" dirty="0" smtClean="0"/>
              <a:t>some sort of statistical measure: </a:t>
            </a:r>
            <a:r>
              <a:rPr lang="en-US" dirty="0" err="1" smtClean="0"/>
              <a:t>Gelu</a:t>
            </a:r>
            <a:r>
              <a:rPr lang="en-US" dirty="0" smtClean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Comments/Issues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Synchronization with external clock</a:t>
            </a:r>
          </a:p>
          <a:p>
            <a:r>
              <a:rPr lang="en-US" dirty="0" smtClean="0"/>
              <a:t>“No need for solar or geometrical coordinates. Only delay (sum of delay center and geometric delay) and delay rate information is needed for corrections. What update rate is necessary?” (?)</a:t>
            </a:r>
          </a:p>
          <a:p>
            <a:r>
              <a:rPr lang="en-US" dirty="0" smtClean="0"/>
              <a:t>“Need to set sign convention in </a:t>
            </a:r>
            <a:r>
              <a:rPr lang="en-US" dirty="0" err="1" smtClean="0"/>
              <a:t>correlator</a:t>
            </a:r>
            <a:r>
              <a:rPr lang="en-US" dirty="0" smtClean="0"/>
              <a:t> to make u, v come out in standard way.” (?)</a:t>
            </a:r>
          </a:p>
          <a:p>
            <a:r>
              <a:rPr lang="en-US" dirty="0" smtClean="0"/>
              <a:t>Open question: “Should the </a:t>
            </a:r>
            <a:r>
              <a:rPr lang="en-US" dirty="0" err="1" smtClean="0"/>
              <a:t>subchannel</a:t>
            </a:r>
            <a:r>
              <a:rPr lang="en-US" dirty="0" smtClean="0"/>
              <a:t> have simple bandwidths (e.g. 0.5 MHz by setting clock speed appropriately)?”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16726"/>
            <a:ext cx="8229600" cy="4809438"/>
          </a:xfrm>
        </p:spPr>
        <p:txBody>
          <a:bodyPr>
            <a:normAutofit/>
          </a:bodyPr>
          <a:lstStyle/>
          <a:p>
            <a:pPr marL="273050" indent="-2730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https://casper.berkeley.edu/wiki/ROACH2</a:t>
            </a:r>
            <a:r>
              <a:rPr lang="en-US" dirty="0" smtClean="0"/>
              <a:t> </a:t>
            </a:r>
          </a:p>
          <a:p>
            <a:pPr marL="273050" indent="-2730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 P. McMahon, et al. “</a:t>
            </a:r>
            <a:r>
              <a:rPr lang="en-US" i="1" dirty="0" smtClean="0"/>
              <a:t>CASPER Memo 017: Packetized FX </a:t>
            </a:r>
            <a:r>
              <a:rPr lang="en-US" i="1" dirty="0" err="1" smtClean="0"/>
              <a:t>Correlator</a:t>
            </a:r>
            <a:r>
              <a:rPr lang="en-US" i="1" dirty="0" smtClean="0"/>
              <a:t> Architectures,”</a:t>
            </a:r>
            <a:r>
              <a:rPr lang="en-US" dirty="0" smtClean="0"/>
              <a:t> September 2007.</a:t>
            </a:r>
            <a:endParaRPr lang="en-US" i="1" dirty="0" smtClean="0"/>
          </a:p>
          <a:p>
            <a:pPr marL="273050" indent="-2730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6716" y="3813050"/>
          <a:ext cx="7450569" cy="198120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4953170"/>
                <a:gridCol w="2497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of antennas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No. of polarizations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of frequency channels (</a:t>
                      </a:r>
                      <a:r>
                        <a:rPr lang="en-US" sz="2000" dirty="0" err="1" smtClean="0"/>
                        <a:t>subbands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4096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Integration time</a:t>
                      </a:r>
                      <a:r>
                        <a:rPr lang="en-US" sz="2000" baseline="0" dirty="0" smtClean="0"/>
                        <a:t> (ms)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 (possibly, tunable)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IF (MHz)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600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524000" y="1431940"/>
          <a:ext cx="6096000" cy="1152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9"/>
          <p:cNvGrpSpPr/>
          <p:nvPr/>
        </p:nvGrpSpPr>
        <p:grpSpPr>
          <a:xfrm>
            <a:off x="6031390" y="2699305"/>
            <a:ext cx="1601390" cy="960834"/>
            <a:chOff x="4489251" y="95658"/>
            <a:chExt cx="1601390" cy="960834"/>
          </a:xfrm>
          <a:solidFill>
            <a:srgbClr val="00B0F0"/>
          </a:solidFill>
        </p:grpSpPr>
        <p:sp>
          <p:nvSpPr>
            <p:cNvPr id="11" name="Rounded Rectangle 10"/>
            <p:cNvSpPr/>
            <p:nvPr/>
          </p:nvSpPr>
          <p:spPr>
            <a:xfrm>
              <a:off x="4489251" y="95658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814420"/>
                <a:satOff val="-594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517393" y="123800"/>
              <a:ext cx="1545106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</a:rPr>
                <a:t>P, P</a:t>
              </a:r>
              <a:r>
                <a:rPr lang="en-US" sz="2800" b="1" kern="1200" baseline="30000" dirty="0" smtClean="0">
                  <a:solidFill>
                    <a:schemeClr val="tx1"/>
                  </a:solidFill>
                </a:rPr>
                <a:t>2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baseline="30000" dirty="0" smtClean="0">
                  <a:solidFill>
                    <a:schemeClr val="tx1"/>
                  </a:solidFill>
                </a:rPr>
                <a:t>Calculation</a:t>
              </a:r>
              <a:endParaRPr lang="en-US" sz="2800" b="1" kern="12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Bent-Up Arrow 17"/>
          <p:cNvSpPr/>
          <p:nvPr/>
        </p:nvSpPr>
        <p:spPr>
          <a:xfrm rot="-5400000" flipH="1" flipV="1">
            <a:off x="4764024" y="2430471"/>
            <a:ext cx="806505" cy="1267365"/>
          </a:xfrm>
          <a:prstGeom prst="bentUpArrow">
            <a:avLst>
              <a:gd name="adj1" fmla="val 23212"/>
              <a:gd name="adj2" fmla="val 29191"/>
              <a:gd name="adj3" fmla="val 25000"/>
            </a:avLst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6580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F-Engine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7981"/>
            <a:ext cx="8229600" cy="1314584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Phase </a:t>
            </a:r>
            <a:r>
              <a:rPr lang="en-US" sz="1600" b="1" dirty="0" smtClean="0"/>
              <a:t>Switching</a:t>
            </a:r>
          </a:p>
          <a:p>
            <a:pPr lvl="1"/>
            <a:r>
              <a:rPr lang="en-US" sz="1600" b="1" dirty="0" smtClean="0"/>
              <a:t>Where</a:t>
            </a:r>
            <a:r>
              <a:rPr lang="en-US" sz="1600" b="1" dirty="0" smtClean="0"/>
              <a:t>? How: Input?</a:t>
            </a:r>
          </a:p>
          <a:p>
            <a:pPr lvl="1"/>
            <a:r>
              <a:rPr lang="en-US" sz="1600" b="1" dirty="0" smtClean="0"/>
              <a:t>“Rate </a:t>
            </a:r>
            <a:r>
              <a:rPr lang="en-US" sz="1600" b="1" dirty="0" smtClean="0"/>
              <a:t>required 1.25 </a:t>
            </a:r>
            <a:r>
              <a:rPr lang="en-US" sz="1600" b="1" dirty="0" smtClean="0"/>
              <a:t>ms”?</a:t>
            </a:r>
          </a:p>
          <a:p>
            <a:pPr lvl="1"/>
            <a:r>
              <a:rPr lang="en-US" sz="1600" b="1" dirty="0" smtClean="0">
                <a:solidFill>
                  <a:srgbClr val="C00000"/>
                </a:solidFill>
              </a:rPr>
              <a:t>Phase </a:t>
            </a:r>
            <a:r>
              <a:rPr lang="en-US" sz="1600" b="1" dirty="0" smtClean="0">
                <a:solidFill>
                  <a:srgbClr val="C00000"/>
                </a:solidFill>
              </a:rPr>
              <a:t>switching is difficult on FPGA. Dan suggests doing it before ADC, and then undoing it on </a:t>
            </a:r>
            <a:r>
              <a:rPr lang="en-US" sz="1600" b="1" dirty="0" smtClean="0">
                <a:solidFill>
                  <a:srgbClr val="C00000"/>
                </a:solidFill>
              </a:rPr>
              <a:t>FPGA.</a:t>
            </a:r>
            <a:endParaRPr lang="en-US" sz="1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640" y="1086295"/>
            <a:ext cx="88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 8_7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36425" y="3736240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DPP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77145" y="817460"/>
            <a:ext cx="6323567" cy="3994120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215563" y="1124700"/>
          <a:ext cx="6002760" cy="168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84206" y="4427530"/>
            <a:ext cx="260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 – engine : 4096 Channel</a:t>
            </a:r>
            <a:endParaRPr lang="en-US" b="1" dirty="0"/>
          </a:p>
        </p:txBody>
      </p:sp>
      <p:sp>
        <p:nvSpPr>
          <p:cNvPr id="13" name="Rounded Rectangle 4"/>
          <p:cNvSpPr/>
          <p:nvPr/>
        </p:nvSpPr>
        <p:spPr>
          <a:xfrm>
            <a:off x="4341570" y="3467405"/>
            <a:ext cx="2697976" cy="904550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/>
                </a:solidFill>
              </a:rPr>
              <a:t>P, </a:t>
            </a:r>
            <a:r>
              <a:rPr lang="en-US" sz="2000" b="1" kern="1200" dirty="0" smtClean="0">
                <a:solidFill>
                  <a:schemeClr val="tx1"/>
                </a:solidFill>
              </a:rPr>
              <a:t>P</a:t>
            </a:r>
            <a:r>
              <a:rPr lang="en-US" sz="2000" b="1" kern="1200" baseline="30000" dirty="0" smtClean="0">
                <a:solidFill>
                  <a:schemeClr val="tx1"/>
                </a:solidFill>
              </a:rPr>
              <a:t>2 </a:t>
            </a:r>
            <a:r>
              <a:rPr lang="en-US" sz="2000" b="1" dirty="0" smtClean="0">
                <a:solidFill>
                  <a:schemeClr val="tx1"/>
                </a:solidFill>
              </a:rPr>
              <a:t>Calculation + Quantization/Scaling + Accumulation</a:t>
            </a:r>
            <a:endParaRPr lang="en-US" sz="2000" b="1" kern="1200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069795" y="2929735"/>
            <a:ext cx="276836" cy="46086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271351" y="3813050"/>
            <a:ext cx="449859" cy="34564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4"/>
          <p:cNvSpPr/>
          <p:nvPr/>
        </p:nvSpPr>
        <p:spPr>
          <a:xfrm>
            <a:off x="1269170" y="3390595"/>
            <a:ext cx="1687842" cy="904550"/>
          </a:xfrm>
          <a:prstGeom prst="rect">
            <a:avLst/>
          </a:prstGeom>
          <a:solidFill>
            <a:srgbClr val="00206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</a:rPr>
              <a:t>Phase Switching</a:t>
            </a:r>
            <a:endParaRPr lang="en-US" sz="2400" b="1" kern="1200" baseline="300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01272" y="817460"/>
            <a:ext cx="428322" cy="2596822"/>
            <a:chOff x="7970842" y="1239915"/>
            <a:chExt cx="428322" cy="2596822"/>
          </a:xfrm>
        </p:grpSpPr>
        <p:sp>
          <p:nvSpPr>
            <p:cNvPr id="18" name="TextBox 17"/>
            <p:cNvSpPr txBox="1"/>
            <p:nvPr/>
          </p:nvSpPr>
          <p:spPr>
            <a:xfrm>
              <a:off x="7970842" y="1239915"/>
              <a:ext cx="428322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X0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70842" y="1792303"/>
              <a:ext cx="428322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X1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70842" y="3467405"/>
              <a:ext cx="428322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X7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26145" y="2353660"/>
              <a:ext cx="317716" cy="92333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</a:t>
              </a:r>
              <a:endParaRPr lang="en-US" b="1" dirty="0" smtClean="0"/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/>
                <a:t> </a:t>
              </a:r>
              <a:endParaRPr lang="en-US" b="1" dirty="0"/>
            </a:p>
          </p:txBody>
        </p:sp>
      </p:grpSp>
      <p:cxnSp>
        <p:nvCxnSpPr>
          <p:cNvPr id="22" name="Elbow Connector 21"/>
          <p:cNvCxnSpPr>
            <a:endCxn id="18" idx="1"/>
          </p:cNvCxnSpPr>
          <p:nvPr/>
        </p:nvCxnSpPr>
        <p:spPr>
          <a:xfrm flipV="1">
            <a:off x="7183540" y="1002126"/>
            <a:ext cx="1017732" cy="353004"/>
          </a:xfrm>
          <a:prstGeom prst="bentConnector3">
            <a:avLst>
              <a:gd name="adj1" fmla="val 42715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9" idx="1"/>
          </p:cNvCxnSpPr>
          <p:nvPr/>
        </p:nvCxnSpPr>
        <p:spPr>
          <a:xfrm flipV="1">
            <a:off x="7183540" y="1554514"/>
            <a:ext cx="1017732" cy="18466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20" idx="1"/>
          </p:cNvCxnSpPr>
          <p:nvPr/>
        </p:nvCxnSpPr>
        <p:spPr>
          <a:xfrm>
            <a:off x="7183540" y="2430470"/>
            <a:ext cx="1017732" cy="79914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13970" y="1730211"/>
            <a:ext cx="307240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</a:t>
            </a: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</a:t>
            </a:r>
            <a:endParaRPr lang="en-US" sz="1400" b="1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7183540" y="1124700"/>
            <a:ext cx="998530" cy="30724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7183540" y="1700776"/>
            <a:ext cx="1036935" cy="115214"/>
          </a:xfrm>
          <a:prstGeom prst="bentConnector3">
            <a:avLst>
              <a:gd name="adj1" fmla="val 5715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7183540" y="2507280"/>
            <a:ext cx="998530" cy="844910"/>
          </a:xfrm>
          <a:prstGeom prst="bentConnector3">
            <a:avLst>
              <a:gd name="adj1" fmla="val 3638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13970" y="164575"/>
            <a:ext cx="157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256 odd + 256 even channels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347450" y="1547155"/>
            <a:ext cx="921720" cy="921720"/>
            <a:chOff x="683043" y="1969610"/>
            <a:chExt cx="921720" cy="92172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683043" y="1969610"/>
              <a:ext cx="921720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3043" y="2276850"/>
              <a:ext cx="921720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83043" y="2584090"/>
              <a:ext cx="921720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83043" y="2891330"/>
              <a:ext cx="921720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16284" y="3659430"/>
            <a:ext cx="652885" cy="307240"/>
            <a:chOff x="0" y="4081885"/>
            <a:chExt cx="921720" cy="30724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0" y="4081885"/>
              <a:ext cx="921720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0" y="4389125"/>
              <a:ext cx="921720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30430" y="3621025"/>
            <a:ext cx="42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19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No. channels</a:t>
            </a:r>
          </a:p>
          <a:p>
            <a:pPr lvl="1"/>
            <a:r>
              <a:rPr lang="en-US" dirty="0" smtClean="0"/>
              <a:t>4096 for now</a:t>
            </a:r>
          </a:p>
          <a:p>
            <a:pPr lvl="1"/>
            <a:r>
              <a:rPr lang="en-US" dirty="0" smtClean="0"/>
              <a:t>At what point do we throw 100 MHz? (</a:t>
            </a:r>
            <a:r>
              <a:rPr lang="en-US" dirty="0" smtClean="0">
                <a:latin typeface="Calibri"/>
                <a:cs typeface="Calibri"/>
              </a:rPr>
              <a:t>≈ 672 channels)</a:t>
            </a:r>
          </a:p>
          <a:p>
            <a:r>
              <a:rPr lang="en-US" dirty="0" smtClean="0"/>
              <a:t>Generating </a:t>
            </a:r>
            <a:r>
              <a:rPr lang="en-US" dirty="0" smtClean="0"/>
              <a:t>the spectral kurtosis power and power-squared in the </a:t>
            </a:r>
            <a:r>
              <a:rPr lang="en-US" dirty="0" smtClean="0"/>
              <a:t>F-engine</a:t>
            </a:r>
          </a:p>
          <a:p>
            <a:pPr lvl="1"/>
            <a:r>
              <a:rPr lang="en-US" dirty="0" smtClean="0"/>
              <a:t>P (32-bit): Data rate: 819200 bytes/sec</a:t>
            </a:r>
          </a:p>
          <a:p>
            <a:pPr lvl="1"/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(64-bit</a:t>
            </a:r>
            <a:r>
              <a:rPr lang="en-US" dirty="0" smtClean="0"/>
              <a:t>): Data rate: </a:t>
            </a:r>
            <a:r>
              <a:rPr lang="en-US" dirty="0" smtClean="0"/>
              <a:t>1638400 bytes/sec</a:t>
            </a:r>
          </a:p>
          <a:p>
            <a:pPr lvl="1"/>
            <a:r>
              <a:rPr lang="en-US" dirty="0" smtClean="0"/>
              <a:t>Total data rate per Roach board: 9830400 bytes/sec </a:t>
            </a:r>
            <a:r>
              <a:rPr lang="en-US" dirty="0" smtClean="0">
                <a:cs typeface="Calibri"/>
              </a:rPr>
              <a:t>≈ 78.6 Mbps</a:t>
            </a:r>
          </a:p>
          <a:p>
            <a:pPr lvl="1"/>
            <a:r>
              <a:rPr lang="en-US" dirty="0" smtClean="0">
                <a:cs typeface="Calibri"/>
              </a:rPr>
              <a:t>Use 100 Mbps link?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66012"/>
          </a:xfrm>
        </p:spPr>
        <p:txBody>
          <a:bodyPr>
            <a:noAutofit/>
          </a:bodyPr>
          <a:lstStyle/>
          <a:p>
            <a:r>
              <a:rPr lang="en-US" sz="2400" b="0" dirty="0" err="1" smtClean="0"/>
              <a:t>uv</a:t>
            </a:r>
            <a:r>
              <a:rPr lang="en-US" sz="2400" b="0" dirty="0" smtClean="0"/>
              <a:t> coverage showing the baseline lengths in </a:t>
            </a:r>
            <a:r>
              <a:rPr lang="en-US" sz="2400" b="0" dirty="0" err="1" smtClean="0"/>
              <a:t>nsec</a:t>
            </a:r>
            <a:r>
              <a:rPr lang="en-US" sz="2400" b="0" dirty="0" smtClean="0"/>
              <a:t> for a source at +30 declination</a:t>
            </a: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uv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062037" y="859854"/>
            <a:ext cx="7019925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 </a:t>
            </a:r>
            <a:r>
              <a:rPr lang="en-US" dirty="0" smtClean="0"/>
              <a:t>Amount of coarse </a:t>
            </a:r>
            <a:r>
              <a:rPr lang="en-US" dirty="0" smtClean="0"/>
              <a:t>delay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 </a:t>
            </a:r>
            <a:r>
              <a:rPr lang="en-US" dirty="0" smtClean="0"/>
              <a:t>-</a:t>
            </a:r>
            <a:r>
              <a:rPr lang="en-US" dirty="0" smtClean="0"/>
              <a:t>5000 to 5000 ns </a:t>
            </a:r>
            <a:r>
              <a:rPr lang="en-US" dirty="0" smtClean="0"/>
              <a:t>(Since </a:t>
            </a:r>
            <a:r>
              <a:rPr lang="en-US" dirty="0" smtClean="0"/>
              <a:t>we can only introduce positive delays, the actual delays will be 0 to 10000 </a:t>
            </a:r>
            <a:r>
              <a:rPr lang="en-US" dirty="0" smtClean="0"/>
              <a:t>ns)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This should be possible. It may affect resource utilization, but should not be a constraint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Correlator</a:t>
            </a:r>
            <a:r>
              <a:rPr lang="en-US" dirty="0" smtClean="0"/>
              <a:t> </a:t>
            </a:r>
            <a:r>
              <a:rPr lang="en-US" dirty="0" smtClean="0"/>
              <a:t>does all phase </a:t>
            </a:r>
            <a:r>
              <a:rPr lang="en-US" dirty="0" err="1" smtClean="0"/>
              <a:t>crrections</a:t>
            </a:r>
            <a:r>
              <a:rPr lang="en-US" dirty="0" smtClean="0"/>
              <a:t> such as fringe rotation, fine delay, as well as conversion from X, Y to R, L</a:t>
            </a:r>
          </a:p>
          <a:p>
            <a:pPr lvl="1"/>
            <a:r>
              <a:rPr lang="en-US" dirty="0" smtClean="0"/>
              <a:t>How to do this?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Coarse delay on FPGA, fine delay off-line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ATA </a:t>
            </a:r>
            <a:r>
              <a:rPr lang="en-US" dirty="0" smtClean="0">
                <a:solidFill>
                  <a:srgbClr val="C00000"/>
                </a:solidFill>
              </a:rPr>
              <a:t>memo </a:t>
            </a:r>
            <a:r>
              <a:rPr lang="en-US" dirty="0" smtClean="0">
                <a:solidFill>
                  <a:srgbClr val="C00000"/>
                </a:solidFill>
              </a:rPr>
              <a:t>on fringe stopping after FFT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GMRT does fringe stopping + coarse delay + fine delay + (possibly) phase switching, but not at 600 </a:t>
            </a:r>
            <a:r>
              <a:rPr lang="en-US" dirty="0" smtClean="0">
                <a:solidFill>
                  <a:srgbClr val="C00000"/>
                </a:solidFill>
              </a:rPr>
              <a:t>MHz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F-Engine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olar_bursts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7572"/>
            <a:ext cx="9144000" cy="456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Issue </a:t>
            </a:r>
            <a:r>
              <a:rPr lang="en-US" dirty="0" smtClean="0"/>
              <a:t>of channel-flattening gain compensation to keep the digitized signals in a 4-bit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It is </a:t>
            </a:r>
            <a:r>
              <a:rPr lang="en-US" dirty="0" smtClean="0"/>
              <a:t>quite easy for the Sun to produce very narrow spectral features of high </a:t>
            </a:r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These </a:t>
            </a:r>
            <a:r>
              <a:rPr lang="en-US" dirty="0" smtClean="0"/>
              <a:t>features will put the affected channels out of range for 4-bit correlation --- large corrections in software. </a:t>
            </a:r>
            <a:r>
              <a:rPr lang="en-US" dirty="0" smtClean="0"/>
              <a:t>How?</a:t>
            </a:r>
          </a:p>
          <a:p>
            <a:r>
              <a:rPr lang="en-US" dirty="0" smtClean="0"/>
              <a:t>Per-channel scaling</a:t>
            </a:r>
          </a:p>
          <a:p>
            <a:pPr lvl="1"/>
            <a:r>
              <a:rPr lang="en-US" dirty="0" smtClean="0"/>
              <a:t>Required for P, P</a:t>
            </a:r>
            <a:r>
              <a:rPr lang="en-US" baseline="30000" dirty="0" smtClean="0"/>
              <a:t>2</a:t>
            </a:r>
            <a:r>
              <a:rPr lang="en-US" dirty="0" smtClean="0"/>
              <a:t>, Correlation</a:t>
            </a:r>
          </a:p>
          <a:p>
            <a:pPr lvl="1"/>
            <a:r>
              <a:rPr lang="en-US" dirty="0" smtClean="0"/>
              <a:t>How to determine the per-channel gain? </a:t>
            </a:r>
          </a:p>
          <a:p>
            <a:pPr lvl="1"/>
            <a:r>
              <a:rPr lang="en-US" dirty="0" smtClean="0"/>
              <a:t>Transmit all gain values in the header?</a:t>
            </a:r>
          </a:p>
          <a:p>
            <a:r>
              <a:rPr lang="en-US" dirty="0" smtClean="0"/>
              <a:t>4-bit correlation:</a:t>
            </a:r>
          </a:p>
          <a:p>
            <a:pPr lvl="1"/>
            <a:r>
              <a:rPr lang="en-US" dirty="0" smtClean="0"/>
              <a:t>Nothing special in CASPER tutorial. Using rounding and saturate while converting data to fewer bits (and clipping data out of range)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FST</a:t>
            </a:r>
          </a:p>
          <a:p>
            <a:pPr lvl="1"/>
            <a:r>
              <a:rPr lang="en-US" dirty="0" smtClean="0"/>
              <a:t>40 bytes</a:t>
            </a:r>
          </a:p>
          <a:p>
            <a:pPr lvl="1"/>
            <a:r>
              <a:rPr lang="en-US" dirty="0" smtClean="0"/>
              <a:t>Header length (1 byte)</a:t>
            </a:r>
          </a:p>
          <a:p>
            <a:pPr lvl="1"/>
            <a:r>
              <a:rPr lang="en-US" dirty="0" smtClean="0"/>
              <a:t>Accumulation length (2 bytes)</a:t>
            </a:r>
          </a:p>
          <a:p>
            <a:pPr lvl="1"/>
            <a:r>
              <a:rPr lang="en-US" dirty="0" smtClean="0"/>
              <a:t>Packet number within an accumulation (1 byte)</a:t>
            </a:r>
          </a:p>
          <a:p>
            <a:pPr lvl="1"/>
            <a:r>
              <a:rPr lang="en-US" dirty="0" smtClean="0"/>
              <a:t>Accumulation number (4 bytes)</a:t>
            </a:r>
          </a:p>
          <a:p>
            <a:pPr lvl="1"/>
            <a:r>
              <a:rPr lang="en-US" dirty="0" smtClean="0"/>
              <a:t>Delay0, Delay1, Delay2 (4 bytes each)</a:t>
            </a:r>
          </a:p>
          <a:p>
            <a:pPr lvl="1"/>
            <a:r>
              <a:rPr lang="en-US" dirty="0" smtClean="0"/>
              <a:t>Gain ( 4 bytes)</a:t>
            </a:r>
          </a:p>
          <a:p>
            <a:pPr lvl="1"/>
            <a:r>
              <a:rPr lang="en-US" dirty="0" smtClean="0"/>
              <a:t>FFT Shift (4 bytes)</a:t>
            </a:r>
          </a:p>
          <a:p>
            <a:pPr lvl="1"/>
            <a:r>
              <a:rPr lang="en-US" strike="sngStrike" dirty="0" smtClean="0"/>
              <a:t>Stokes </a:t>
            </a:r>
            <a:r>
              <a:rPr lang="en-US" strike="sngStrike" dirty="0" err="1" smtClean="0"/>
              <a:t>coeff</a:t>
            </a:r>
            <a:r>
              <a:rPr lang="en-US" strike="sngStrike" dirty="0" smtClean="0"/>
              <a:t> scaling, Kurtosis scaling factors (P, P</a:t>
            </a:r>
            <a:r>
              <a:rPr lang="en-US" strike="sngStrike" baseline="30000" dirty="0" smtClean="0"/>
              <a:t>2</a:t>
            </a:r>
            <a:r>
              <a:rPr lang="en-US" strike="sngStrike" dirty="0" smtClean="0"/>
              <a:t>) </a:t>
            </a:r>
            <a:r>
              <a:rPr lang="en-US" dirty="0" smtClean="0"/>
              <a:t>(4 bytes each)</a:t>
            </a:r>
          </a:p>
          <a:p>
            <a:r>
              <a:rPr lang="en-US" dirty="0" smtClean="0"/>
              <a:t>Additional delay3</a:t>
            </a:r>
          </a:p>
          <a:p>
            <a:r>
              <a:rPr lang="en-US" dirty="0" smtClean="0"/>
              <a:t>Per-channel “gain” or scaling factor?</a:t>
            </a:r>
          </a:p>
          <a:p>
            <a:r>
              <a:rPr lang="en-US" dirty="0" smtClean="0"/>
              <a:t>SPEAD protocol</a:t>
            </a:r>
          </a:p>
          <a:p>
            <a:pPr lvl="1"/>
            <a:r>
              <a:rPr lang="en-US" dirty="0" smtClean="0"/>
              <a:t>Seems what we want, but have not found its implementation</a:t>
            </a:r>
          </a:p>
          <a:p>
            <a:pPr lvl="1"/>
            <a:r>
              <a:rPr lang="en-US" dirty="0" smtClean="0"/>
              <a:t>Documentation on Casper Wiki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Nimish Sane,  New Jersey Institute of Technology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EAB4-E9A4-43E8-9E94-4CF1621939B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1131</Words>
  <Application>Microsoft Office PowerPoint</Application>
  <PresentationFormat>On-screen Show (4:3)</PresentationFormat>
  <Paragraphs>177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Digital FX Correlator</vt:lpstr>
      <vt:lpstr>Overview</vt:lpstr>
      <vt:lpstr>F-Engine</vt:lpstr>
      <vt:lpstr>F-Engine</vt:lpstr>
      <vt:lpstr>uv coverage showing the baseline lengths in nsec for a source at +30 declination</vt:lpstr>
      <vt:lpstr>F-Engine</vt:lpstr>
      <vt:lpstr>F-Engine</vt:lpstr>
      <vt:lpstr>F-Engine</vt:lpstr>
      <vt:lpstr>Header</vt:lpstr>
      <vt:lpstr>X-Engine</vt:lpstr>
      <vt:lpstr>X-Engine</vt:lpstr>
      <vt:lpstr>X-Engine</vt:lpstr>
      <vt:lpstr>F and X-engine Connections</vt:lpstr>
      <vt:lpstr>General Comments/Issues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nsane</dc:creator>
  <cp:lastModifiedBy>nsane</cp:lastModifiedBy>
  <cp:revision>1747</cp:revision>
  <dcterms:created xsi:type="dcterms:W3CDTF">2010-08-14T15:32:02Z</dcterms:created>
  <dcterms:modified xsi:type="dcterms:W3CDTF">2011-11-08T06:42:25Z</dcterms:modified>
</cp:coreProperties>
</file>