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95" r:id="rId3"/>
    <p:sldId id="296" r:id="rId4"/>
    <p:sldId id="308" r:id="rId5"/>
    <p:sldId id="311" r:id="rId6"/>
    <p:sldId id="312" r:id="rId7"/>
    <p:sldId id="314" r:id="rId8"/>
    <p:sldId id="309" r:id="rId9"/>
    <p:sldId id="310" r:id="rId10"/>
    <p:sldId id="31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5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3AEAB-12C3-467D-BA7A-DC3C10D45418}" type="datetimeFigureOut">
              <a:rPr lang="en-US" smtClean="0"/>
              <a:pPr/>
              <a:t>3/15/2012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87591-5545-492E-8E5C-E2EA5C44B9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03/16/2012</a:t>
            </a:r>
            <a:endParaRPr lang="en-US"/>
          </a:p>
        </p:txBody>
      </p:sp>
      <p:sp>
        <p:nvSpPr>
          <p:cNvPr id="2" name="Footer Placeholder 1"/>
          <p:cNvSpPr>
            <a:spLocks noGrp="1"/>
          </p:cNvSpPr>
          <p:nvPr>
            <p:ph type="ftr" sz="quarter" idx="11"/>
          </p:nvPr>
        </p:nvSpPr>
        <p:spPr/>
        <p:txBody>
          <a:bodyPr/>
          <a:lstStyle/>
          <a:p>
            <a:r>
              <a:rPr lang="en-US" smtClean="0"/>
              <a:t>OVSA Preliminary Design Review</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aiuteSun_new.gif"/>
          <p:cNvPicPr>
            <a:picLocks noChangeAspect="1"/>
          </p:cNvPicPr>
          <p:nvPr userDrawn="1"/>
        </p:nvPicPr>
        <p:blipFill>
          <a:blip r:embed="rId2" cstate="print"/>
          <a:stretch>
            <a:fillRect/>
          </a:stretch>
        </p:blipFill>
        <p:spPr>
          <a:xfrm>
            <a:off x="8142516" y="5914406"/>
            <a:ext cx="995553" cy="938594"/>
          </a:xfrm>
          <a:prstGeom prst="rect">
            <a:avLst/>
          </a:prstGeom>
        </p:spPr>
      </p:pic>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03/16/2012</a:t>
            </a:r>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OVSA Preliminary Design Review</a:t>
            </a:r>
            <a:endParaRPr lang="en-US"/>
          </a:p>
        </p:txBody>
      </p:sp>
      <p:sp>
        <p:nvSpPr>
          <p:cNvPr id="16" name="Slide Number Placeholder 15"/>
          <p:cNvSpPr>
            <a:spLocks noGrp="1"/>
          </p:cNvSpPr>
          <p:nvPr>
            <p:ph type="sldNum" sz="quarter" idx="12"/>
          </p:nvPr>
        </p:nvSpPr>
        <p:spPr>
          <a:xfrm>
            <a:off x="8247355" y="6234254"/>
            <a:ext cx="758952" cy="246888"/>
          </a:xfrm>
        </p:spPr>
        <p:txBody>
          <a:bodyPr/>
          <a:lstStyle>
            <a:lvl1pPr algn="ctr">
              <a:defRPr>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03/16/2012</a:t>
            </a:r>
            <a:endParaRPr lang="en-US"/>
          </a:p>
        </p:txBody>
      </p:sp>
      <p:sp>
        <p:nvSpPr>
          <p:cNvPr id="11" name="Footer Placeholder 10"/>
          <p:cNvSpPr>
            <a:spLocks noGrp="1"/>
          </p:cNvSpPr>
          <p:nvPr>
            <p:ph type="ftr" sz="quarter" idx="11"/>
          </p:nvPr>
        </p:nvSpPr>
        <p:spPr/>
        <p:txBody>
          <a:bodyPr/>
          <a:lstStyle/>
          <a:p>
            <a:r>
              <a:rPr lang="en-US" smtClean="0"/>
              <a:t>OVSA Preliminary Design Review</a:t>
            </a: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03/16/2012</a:t>
            </a:r>
            <a:endParaRPr lang="en-US"/>
          </a:p>
        </p:txBody>
      </p:sp>
      <p:sp>
        <p:nvSpPr>
          <p:cNvPr id="10" name="Footer Placeholder 9"/>
          <p:cNvSpPr>
            <a:spLocks noGrp="1"/>
          </p:cNvSpPr>
          <p:nvPr>
            <p:ph type="ftr" sz="quarter" idx="11"/>
          </p:nvPr>
        </p:nvSpPr>
        <p:spPr/>
        <p:txBody>
          <a:bodyPr/>
          <a:lstStyle/>
          <a:p>
            <a:r>
              <a:rPr lang="en-US" smtClean="0"/>
              <a:t>OVSA Preliminary Design Review</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03/16/2012</a:t>
            </a:r>
            <a:endParaRPr lang="en-US"/>
          </a:p>
        </p:txBody>
      </p:sp>
      <p:sp>
        <p:nvSpPr>
          <p:cNvPr id="6" name="Footer Placeholder 5"/>
          <p:cNvSpPr>
            <a:spLocks noGrp="1"/>
          </p:cNvSpPr>
          <p:nvPr>
            <p:ph type="ftr" sz="quarter" idx="11"/>
          </p:nvPr>
        </p:nvSpPr>
        <p:spPr/>
        <p:txBody>
          <a:bodyPr/>
          <a:lstStyle/>
          <a:p>
            <a:r>
              <a:rPr lang="en-US" smtClean="0"/>
              <a:t>OVSA Preliminary Design Review</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03/16/2012</a:t>
            </a:r>
            <a:endParaRPr lang="en-US"/>
          </a:p>
        </p:txBody>
      </p:sp>
      <p:sp>
        <p:nvSpPr>
          <p:cNvPr id="21" name="Footer Placeholder 20"/>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03/16/2012</a:t>
            </a:r>
            <a:endParaRPr lang="en-US"/>
          </a:p>
        </p:txBody>
      </p:sp>
      <p:sp>
        <p:nvSpPr>
          <p:cNvPr id="24" name="Footer Placeholder 23"/>
          <p:cNvSpPr>
            <a:spLocks noGrp="1"/>
          </p:cNvSpPr>
          <p:nvPr>
            <p:ph type="ftr" sz="quarter" idx="11"/>
          </p:nvPr>
        </p:nvSpPr>
        <p:spPr/>
        <p:txBody>
          <a:bodyPr/>
          <a:lstStyle/>
          <a:p>
            <a:r>
              <a:rPr lang="en-US" smtClean="0"/>
              <a:t>OVSA Preliminary Design Review</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03/16/2012</a:t>
            </a:r>
            <a:endParaRPr lang="en-US"/>
          </a:p>
        </p:txBody>
      </p:sp>
      <p:sp>
        <p:nvSpPr>
          <p:cNvPr id="29" name="Footer Placeholder 28"/>
          <p:cNvSpPr>
            <a:spLocks noGrp="1"/>
          </p:cNvSpPr>
          <p:nvPr>
            <p:ph type="ftr" sz="quarter" idx="11"/>
          </p:nvPr>
        </p:nvSpPr>
        <p:spPr/>
        <p:txBody>
          <a:bodyPr/>
          <a:lstStyle/>
          <a:p>
            <a:r>
              <a:rPr lang="en-US" smtClean="0"/>
              <a:t>OVSA Preliminary Design Review</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03/16/2012</a:t>
            </a: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OVSA Preliminary Design Review</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iuteSun_outline_new.gif"/>
          <p:cNvPicPr>
            <a:picLocks noChangeAspect="1"/>
          </p:cNvPicPr>
          <p:nvPr/>
        </p:nvPicPr>
        <p:blipFill>
          <a:blip r:embed="rId3" cstate="print"/>
          <a:stretch>
            <a:fillRect/>
          </a:stretch>
        </p:blipFill>
        <p:spPr>
          <a:xfrm>
            <a:off x="151638" y="163449"/>
            <a:ext cx="2374011" cy="2238185"/>
          </a:xfrm>
          <a:prstGeom prst="rect">
            <a:avLst/>
          </a:prstGeom>
        </p:spPr>
      </p:pic>
      <p:sp>
        <p:nvSpPr>
          <p:cNvPr id="2" name="Title 1"/>
          <p:cNvSpPr>
            <a:spLocks noGrp="1"/>
          </p:cNvSpPr>
          <p:nvPr>
            <p:ph type="ctrTitle"/>
          </p:nvPr>
        </p:nvSpPr>
        <p:spPr/>
        <p:txBody>
          <a:bodyPr>
            <a:normAutofit/>
          </a:bodyPr>
          <a:lstStyle/>
          <a:p>
            <a:r>
              <a:rPr lang="en-US" dirty="0" smtClean="0"/>
              <a:t>EOVSA ANTENNAS and Controllers</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Dale E. Gary</a:t>
            </a:r>
          </a:p>
          <a:p>
            <a:r>
              <a:rPr lang="en-US" dirty="0" smtClean="0"/>
              <a:t>Professor, Physics, Center for Solar-Terrestrial Research</a:t>
            </a:r>
          </a:p>
          <a:p>
            <a:r>
              <a:rPr lang="en-US" dirty="0" smtClean="0"/>
              <a:t>New Jersey Institute of Technology</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Date Placeholder 6"/>
          <p:cNvSpPr>
            <a:spLocks noGrp="1"/>
          </p:cNvSpPr>
          <p:nvPr>
            <p:ph type="dt" sz="half" idx="10"/>
          </p:nvPr>
        </p:nvSpPr>
        <p:spPr/>
        <p:txBody>
          <a:bodyPr/>
          <a:lstStyle/>
          <a:p>
            <a:r>
              <a:rPr lang="en-US" smtClean="0"/>
              <a:t>03/16/2012</a:t>
            </a:r>
            <a:endParaRPr lang="en-US"/>
          </a:p>
        </p:txBody>
      </p:sp>
      <p:sp>
        <p:nvSpPr>
          <p:cNvPr id="8" name="Footer Placeholder 7"/>
          <p:cNvSpPr>
            <a:spLocks noGrp="1"/>
          </p:cNvSpPr>
          <p:nvPr>
            <p:ph type="ftr" sz="quarter" idx="11"/>
          </p:nvPr>
        </p:nvSpPr>
        <p:spPr/>
        <p:txBody>
          <a:bodyPr/>
          <a:lstStyle/>
          <a:p>
            <a:r>
              <a:rPr lang="en-US" smtClean="0"/>
              <a:t>OVSA Preliminary Design Review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Feeds and polarization</a:t>
            </a:r>
            <a:endParaRPr lang="en-US" dirty="0"/>
          </a:p>
        </p:txBody>
      </p:sp>
      <p:sp>
        <p:nvSpPr>
          <p:cNvPr id="3" name="Content Placeholder 2"/>
          <p:cNvSpPr>
            <a:spLocks noGrp="1"/>
          </p:cNvSpPr>
          <p:nvPr>
            <p:ph idx="1"/>
          </p:nvPr>
        </p:nvSpPr>
        <p:spPr>
          <a:xfrm>
            <a:off x="304800" y="1554162"/>
            <a:ext cx="8686800" cy="4765956"/>
          </a:xfrm>
        </p:spPr>
        <p:txBody>
          <a:bodyPr>
            <a:normAutofit fontScale="62500" lnSpcReduction="20000"/>
          </a:bodyPr>
          <a:lstStyle/>
          <a:p>
            <a:r>
              <a:rPr lang="en-US" dirty="0" smtClean="0"/>
              <a:t>The 2.1-m antennas will use the </a:t>
            </a:r>
            <a:r>
              <a:rPr lang="en-US" dirty="0" err="1" smtClean="0"/>
              <a:t>Tecom</a:t>
            </a:r>
            <a:r>
              <a:rPr lang="en-US" dirty="0" smtClean="0"/>
              <a:t> log-periodic, dual linear feed (need to decide on orientation of hands—parallel and perpendicular to horizon, or at 45 degrees?)</a:t>
            </a:r>
          </a:p>
          <a:p>
            <a:r>
              <a:rPr lang="en-US" dirty="0" smtClean="0"/>
              <a:t>The new and old antennas will suffer differential rotation of the feeds, and even if we do manage to buy all new antennas their feeds will rotate </a:t>
            </a:r>
            <a:r>
              <a:rPr lang="en-US" dirty="0" err="1" smtClean="0"/>
              <a:t>wrt</a:t>
            </a:r>
            <a:r>
              <a:rPr lang="en-US" dirty="0" smtClean="0"/>
              <a:t> to the 27-m antennas</a:t>
            </a:r>
          </a:p>
          <a:p>
            <a:r>
              <a:rPr lang="en-US" dirty="0" smtClean="0"/>
              <a:t>An Australia Telescope memo describes a procedure for measuring leakage and gain parameters for such a crossed-linear feed, but relies on rotation of the linear feed angle </a:t>
            </a:r>
            <a:r>
              <a:rPr lang="en-US" dirty="0" err="1" smtClean="0"/>
              <a:t>wrt</a:t>
            </a:r>
            <a:r>
              <a:rPr lang="en-US" dirty="0" smtClean="0"/>
              <a:t> the sky.  The feeds on the old 2.1-m and the 27-m antennas will not rotate </a:t>
            </a:r>
            <a:r>
              <a:rPr lang="en-US" dirty="0" err="1" smtClean="0"/>
              <a:t>wrt</a:t>
            </a:r>
            <a:r>
              <a:rPr lang="en-US" dirty="0" smtClean="0"/>
              <a:t> the sky.  We need to go through the description in the AT memo and see what parameters can and cannot be measured if the feed angle does not rotate.  A feed rotator mechanism would be required on the 27-m antennas if rotation is critically needed.</a:t>
            </a:r>
          </a:p>
          <a:p>
            <a:r>
              <a:rPr lang="en-US" dirty="0" smtClean="0"/>
              <a:t>The 27-m antennas will use dual linear feed horns (two horns of overlapping bands with about 6:1 frequency ratio).  This dissimilarity of feeds between the 2.1-m and 27-m antennas should not cause a problem given a correct polarization calibration procedure, because the gains and leakage terms can be determined in antenna-based form.</a:t>
            </a:r>
            <a:endParaRPr lang="en-US" dirty="0"/>
          </a:p>
        </p:txBody>
      </p:sp>
      <p:sp>
        <p:nvSpPr>
          <p:cNvPr id="4" name="Date Placeholder 3"/>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00050" y="1554162"/>
            <a:ext cx="8382000" cy="4525963"/>
          </a:xfrm>
        </p:spPr>
        <p:txBody>
          <a:bodyPr>
            <a:normAutofit/>
          </a:bodyPr>
          <a:lstStyle/>
          <a:p>
            <a:r>
              <a:rPr lang="en-US" dirty="0" smtClean="0"/>
              <a:t>27-m Antenna Summary</a:t>
            </a:r>
          </a:p>
          <a:p>
            <a:r>
              <a:rPr lang="en-US" dirty="0" smtClean="0"/>
              <a:t>2.1-m Antenna Summary</a:t>
            </a:r>
          </a:p>
          <a:p>
            <a:r>
              <a:rPr lang="en-US" dirty="0" smtClean="0"/>
              <a:t>Array Considerations</a:t>
            </a:r>
          </a:p>
          <a:p>
            <a:r>
              <a:rPr lang="en-US" dirty="0" smtClean="0"/>
              <a:t>Controllers</a:t>
            </a:r>
          </a:p>
          <a:p>
            <a:r>
              <a:rPr lang="en-US" dirty="0" smtClean="0"/>
              <a:t>Feed/Polarization Issue</a:t>
            </a:r>
          </a:p>
          <a:p>
            <a:endParaRPr lang="en-US" dirty="0" smtClean="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Date Placeholder 5"/>
          <p:cNvSpPr>
            <a:spLocks noGrp="1"/>
          </p:cNvSpPr>
          <p:nvPr>
            <p:ph type="dt" sz="half" idx="10"/>
          </p:nvPr>
        </p:nvSpPr>
        <p:spPr/>
        <p:txBody>
          <a:bodyPr/>
          <a:lstStyle/>
          <a:p>
            <a:r>
              <a:rPr lang="en-US" smtClean="0"/>
              <a:t>03/16/2012</a:t>
            </a:r>
            <a:endParaRPr lang="en-US"/>
          </a:p>
        </p:txBody>
      </p:sp>
      <p:sp>
        <p:nvSpPr>
          <p:cNvPr id="7" name="Footer Placeholder 6"/>
          <p:cNvSpPr>
            <a:spLocks noGrp="1"/>
          </p:cNvSpPr>
          <p:nvPr>
            <p:ph type="ftr" sz="quarter" idx="11"/>
          </p:nvPr>
        </p:nvSpPr>
        <p:spPr/>
        <p:txBody>
          <a:bodyPr/>
          <a:lstStyle/>
          <a:p>
            <a:r>
              <a:rPr lang="en-US" smtClean="0"/>
              <a:t>OVSA Preliminary Design Review</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27-M antenna summary</a:t>
            </a:r>
            <a:endParaRPr lang="en-US" dirty="0"/>
          </a:p>
        </p:txBody>
      </p:sp>
      <p:sp>
        <p:nvSpPr>
          <p:cNvPr id="3" name="Content Placeholder 2"/>
          <p:cNvSpPr>
            <a:spLocks noGrp="1"/>
          </p:cNvSpPr>
          <p:nvPr>
            <p:ph idx="1"/>
          </p:nvPr>
        </p:nvSpPr>
        <p:spPr>
          <a:xfrm>
            <a:off x="304800" y="1554162"/>
            <a:ext cx="8515350" cy="4456113"/>
          </a:xfrm>
        </p:spPr>
        <p:txBody>
          <a:bodyPr>
            <a:normAutofit lnSpcReduction="10000"/>
          </a:bodyPr>
          <a:lstStyle/>
          <a:p>
            <a:r>
              <a:rPr lang="en-US" sz="2000" dirty="0" smtClean="0"/>
              <a:t>Refurbishment is going well, and involves replacement of motors, encoders, limit-switch system, all new wiring, and of course installation of new, smart controllers (described shortly).  Completion of this work should be as soon as end of April, 2012.  Rework of the power to the antennas is also planned.</a:t>
            </a:r>
          </a:p>
          <a:p>
            <a:r>
              <a:rPr lang="en-US" sz="2000" dirty="0" smtClean="0"/>
              <a:t>Work has been done and will continue on evaluation of the mechanical state of the antennas, but due to budget constraints we may not be able to act on the findings any time soon.</a:t>
            </a:r>
          </a:p>
          <a:p>
            <a:r>
              <a:rPr lang="en-US" sz="2000" dirty="0" smtClean="0"/>
              <a:t>Cryogenic infrastructure (compressor, helium lines) will be installed during 2012 (no schedule yet).</a:t>
            </a:r>
          </a:p>
          <a:p>
            <a:r>
              <a:rPr lang="en-US" sz="2000" dirty="0" smtClean="0"/>
              <a:t>Holography and panel adjustment is likely to be necessary, but will have to await installation of the feed and focus electronics, so will be done very near (or after) the end of construction.</a:t>
            </a:r>
          </a:p>
          <a:p>
            <a:r>
              <a:rPr lang="en-US" sz="2000" dirty="0" smtClean="0"/>
              <a:t>We hope to be able to clean up and repaint them, but this depends on the budget constraints as well, and the outcome of the testing.</a:t>
            </a:r>
          </a:p>
        </p:txBody>
      </p:sp>
      <p:sp>
        <p:nvSpPr>
          <p:cNvPr id="4" name="Date Placeholder 3"/>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2.1-m antennas</a:t>
            </a:r>
            <a:endParaRPr lang="en-US" dirty="0"/>
          </a:p>
        </p:txBody>
      </p:sp>
      <p:sp>
        <p:nvSpPr>
          <p:cNvPr id="3" name="Content Placeholder 2"/>
          <p:cNvSpPr>
            <a:spLocks noGrp="1"/>
          </p:cNvSpPr>
          <p:nvPr>
            <p:ph idx="1"/>
          </p:nvPr>
        </p:nvSpPr>
        <p:spPr>
          <a:xfrm>
            <a:off x="304800" y="1554162"/>
            <a:ext cx="8686800" cy="4994556"/>
          </a:xfrm>
        </p:spPr>
        <p:txBody>
          <a:bodyPr>
            <a:normAutofit fontScale="62500" lnSpcReduction="20000"/>
          </a:bodyPr>
          <a:lstStyle/>
          <a:p>
            <a:r>
              <a:rPr lang="en-US" dirty="0" smtClean="0"/>
              <a:t>Six of the eight new antennas are already delivered, with the remaining ones to arrive in a few weeks.  These are all equipped with the smart controllers.  These dishes have elevation limits 10-88 degrees.</a:t>
            </a:r>
          </a:p>
          <a:p>
            <a:r>
              <a:rPr lang="en-US" dirty="0" smtClean="0"/>
              <a:t>Optical pointing measurements were done with one of the new antennas (next slide)</a:t>
            </a:r>
          </a:p>
          <a:p>
            <a:r>
              <a:rPr lang="en-US" dirty="0" smtClean="0"/>
              <a:t>We still hope and plan to replace the remaining five older, equatorially-mounted dishes with new ones, but this will require $300 k that must be applied for separately.  Will discuss these efforts later.</a:t>
            </a:r>
          </a:p>
          <a:p>
            <a:r>
              <a:rPr lang="en-US" dirty="0" smtClean="0"/>
              <a:t> If we must use the existing antennas, then we need to design our own controllers to look and act like the new controllers.  Some work in this direction has already begun.  We also would like to add the same reflectors as the new antennas.  Cost per antenna for full upgrade:</a:t>
            </a:r>
          </a:p>
          <a:p>
            <a:pPr lvl="1"/>
            <a:r>
              <a:rPr lang="en-US" dirty="0" smtClean="0"/>
              <a:t>$9500 for new reflector</a:t>
            </a:r>
          </a:p>
          <a:p>
            <a:pPr lvl="1"/>
            <a:r>
              <a:rPr lang="en-US" dirty="0" smtClean="0"/>
              <a:t>$4500 for new </a:t>
            </a:r>
            <a:r>
              <a:rPr lang="en-US" dirty="0" err="1" smtClean="0"/>
              <a:t>Heidenhain</a:t>
            </a:r>
            <a:r>
              <a:rPr lang="en-US" dirty="0" smtClean="0"/>
              <a:t> encoders</a:t>
            </a:r>
          </a:p>
          <a:p>
            <a:pPr lvl="1"/>
            <a:r>
              <a:rPr lang="en-US" dirty="0" smtClean="0"/>
              <a:t>$1100 for encoder interface</a:t>
            </a:r>
          </a:p>
          <a:p>
            <a:pPr lvl="1"/>
            <a:r>
              <a:rPr lang="en-US" dirty="0" smtClean="0"/>
              <a:t>$3000 for controller parts (guesstimate)</a:t>
            </a:r>
          </a:p>
          <a:p>
            <a:pPr lvl="1"/>
            <a:r>
              <a:rPr lang="en-US" dirty="0" smtClean="0"/>
              <a:t>Lots of labor for design work</a:t>
            </a:r>
          </a:p>
        </p:txBody>
      </p:sp>
      <p:sp>
        <p:nvSpPr>
          <p:cNvPr id="4" name="Date Placeholder 3"/>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02080"/>
            <a:ext cx="8686800" cy="4698720"/>
          </a:xfrm>
        </p:spPr>
        <p:txBody>
          <a:bodyPr>
            <a:noAutofit/>
          </a:bodyPr>
          <a:lstStyle/>
          <a:p>
            <a:pPr>
              <a:buNone/>
            </a:pPr>
            <a:r>
              <a:rPr lang="en-US" sz="1800" dirty="0" smtClean="0"/>
              <a:t>Described in OpticalStarPointing.doc:</a:t>
            </a:r>
          </a:p>
          <a:p>
            <a:pPr>
              <a:buNone/>
            </a:pPr>
            <a:r>
              <a:rPr lang="en-US" sz="1800" dirty="0" smtClean="0"/>
              <a:t>from Coordinates import *</a:t>
            </a:r>
          </a:p>
          <a:p>
            <a:pPr>
              <a:buNone/>
            </a:pPr>
            <a:r>
              <a:rPr lang="en-US" sz="1800" dirty="0" smtClean="0"/>
              <a:t>from </a:t>
            </a:r>
            <a:r>
              <a:rPr lang="en-US" sz="1800" dirty="0" err="1" smtClean="0"/>
              <a:t>datime</a:t>
            </a:r>
            <a:r>
              <a:rPr lang="en-US" sz="1800" dirty="0" smtClean="0"/>
              <a:t> import *</a:t>
            </a:r>
          </a:p>
          <a:p>
            <a:pPr>
              <a:buNone/>
            </a:pPr>
            <a:r>
              <a:rPr lang="en-US" sz="1800" dirty="0" smtClean="0"/>
              <a:t>from </a:t>
            </a:r>
            <a:r>
              <a:rPr lang="en-US" sz="1800" dirty="0" err="1" smtClean="0"/>
              <a:t>readbsc</a:t>
            </a:r>
            <a:r>
              <a:rPr lang="en-US" sz="1800" dirty="0" smtClean="0"/>
              <a:t> import *</a:t>
            </a:r>
          </a:p>
          <a:p>
            <a:pPr>
              <a:buNone/>
            </a:pPr>
            <a:r>
              <a:rPr lang="en-US" sz="1800" dirty="0" smtClean="0"/>
              <a:t> </a:t>
            </a:r>
          </a:p>
          <a:p>
            <a:pPr>
              <a:buNone/>
            </a:pPr>
            <a:r>
              <a:rPr lang="en-US" sz="1800" dirty="0" smtClean="0"/>
              <a:t>num, </a:t>
            </a:r>
            <a:r>
              <a:rPr lang="en-US" sz="1800" dirty="0" err="1" smtClean="0"/>
              <a:t>ra</a:t>
            </a:r>
            <a:r>
              <a:rPr lang="en-US" sz="1800" dirty="0" smtClean="0"/>
              <a:t>, </a:t>
            </a:r>
            <a:r>
              <a:rPr lang="en-US" sz="1800" dirty="0" err="1" smtClean="0"/>
              <a:t>dec</a:t>
            </a:r>
            <a:r>
              <a:rPr lang="en-US" sz="1800" dirty="0" smtClean="0"/>
              <a:t>, </a:t>
            </a:r>
            <a:r>
              <a:rPr lang="en-US" sz="1800" dirty="0" err="1" smtClean="0"/>
              <a:t>mag</a:t>
            </a:r>
            <a:r>
              <a:rPr lang="en-US" sz="1800" dirty="0" smtClean="0"/>
              <a:t> = </a:t>
            </a:r>
            <a:r>
              <a:rPr lang="en-US" sz="1800" dirty="0" err="1" smtClean="0"/>
              <a:t>readbsc</a:t>
            </a:r>
            <a:r>
              <a:rPr lang="en-US" sz="1800" dirty="0" smtClean="0"/>
              <a:t>()</a:t>
            </a:r>
          </a:p>
          <a:p>
            <a:pPr>
              <a:buNone/>
            </a:pPr>
            <a:r>
              <a:rPr lang="en-US" sz="1800" dirty="0" err="1" smtClean="0"/>
              <a:t>lla</a:t>
            </a:r>
            <a:r>
              <a:rPr lang="en-US" sz="1800" dirty="0" smtClean="0"/>
              <a:t> = Coordinates(</a:t>
            </a:r>
            <a:r>
              <a:rPr lang="en-US" sz="1800" dirty="0" err="1" smtClean="0"/>
              <a:t>Dec_Angle</a:t>
            </a:r>
            <a:r>
              <a:rPr lang="en-US" sz="1800" dirty="0" smtClean="0"/>
              <a:t>(-118.284846,'degrees'), 	</a:t>
            </a:r>
            <a:r>
              <a:rPr lang="en-US" sz="1800" dirty="0" err="1" smtClean="0"/>
              <a:t>Dec_Angle</a:t>
            </a:r>
            <a:r>
              <a:rPr lang="en-US" sz="1800" dirty="0" smtClean="0"/>
              <a:t>(37.233839,'degrees'), Length(1200.))</a:t>
            </a:r>
          </a:p>
          <a:p>
            <a:pPr>
              <a:buNone/>
            </a:pPr>
            <a:r>
              <a:rPr lang="en-US" sz="1800" dirty="0" smtClean="0"/>
              <a:t>d = </a:t>
            </a:r>
            <a:r>
              <a:rPr lang="en-US" sz="1800" dirty="0" err="1" smtClean="0"/>
              <a:t>datime</a:t>
            </a:r>
            <a:r>
              <a:rPr lang="en-US" sz="1800" dirty="0" smtClean="0"/>
              <a:t>(</a:t>
            </a:r>
            <a:r>
              <a:rPr lang="en-US" sz="1800" dirty="0" err="1" smtClean="0"/>
              <a:t>dt.datetime</a:t>
            </a:r>
            <a:r>
              <a:rPr lang="en-US" sz="1800" dirty="0" smtClean="0"/>
              <a:t>(2012,1,8,23,22))	# Edit for desired start date/time</a:t>
            </a:r>
          </a:p>
          <a:p>
            <a:pPr>
              <a:buNone/>
            </a:pPr>
            <a:r>
              <a:rPr lang="en-US" sz="1800" dirty="0" smtClean="0"/>
              <a:t>ids = </a:t>
            </a:r>
            <a:r>
              <a:rPr lang="en-US" sz="1800" dirty="0" err="1" smtClean="0"/>
              <a:t>selectbsc</a:t>
            </a:r>
            <a:r>
              <a:rPr lang="en-US" sz="1800" dirty="0" smtClean="0"/>
              <a:t>(d, num, </a:t>
            </a:r>
            <a:r>
              <a:rPr lang="en-US" sz="1800" dirty="0" err="1" smtClean="0"/>
              <a:t>ra</a:t>
            </a:r>
            <a:r>
              <a:rPr lang="en-US" sz="1800" dirty="0" smtClean="0"/>
              <a:t>, </a:t>
            </a:r>
            <a:r>
              <a:rPr lang="en-US" sz="1800" dirty="0" err="1" smtClean="0"/>
              <a:t>dec</a:t>
            </a:r>
            <a:r>
              <a:rPr lang="en-US" sz="1800" dirty="0" smtClean="0"/>
              <a:t>, </a:t>
            </a:r>
            <a:r>
              <a:rPr lang="en-US" sz="1800" dirty="0" err="1" smtClean="0"/>
              <a:t>mag</a:t>
            </a:r>
            <a:r>
              <a:rPr lang="en-US" sz="1800" dirty="0" smtClean="0"/>
              <a:t>, [5.2,5.3], </a:t>
            </a:r>
            <a:r>
              <a:rPr lang="en-US" sz="1800" dirty="0" err="1" smtClean="0"/>
              <a:t>lla</a:t>
            </a:r>
            <a:r>
              <a:rPr lang="en-US" sz="1800" dirty="0" smtClean="0"/>
              <a:t>)</a:t>
            </a:r>
          </a:p>
          <a:p>
            <a:pPr>
              <a:buNone/>
            </a:pPr>
            <a:r>
              <a:rPr lang="en-US" sz="1800" dirty="0" smtClean="0"/>
              <a:t> </a:t>
            </a:r>
          </a:p>
          <a:p>
            <a:pPr>
              <a:buNone/>
            </a:pPr>
            <a:r>
              <a:rPr lang="en-US" sz="1800" dirty="0" smtClean="0"/>
              <a:t>names = </a:t>
            </a:r>
            <a:r>
              <a:rPr lang="en-US" sz="1800" dirty="0" err="1" smtClean="0"/>
              <a:t>getbscnames</a:t>
            </a:r>
            <a:r>
              <a:rPr lang="en-US" sz="1800" dirty="0" smtClean="0"/>
              <a:t>(num[ids])</a:t>
            </a:r>
          </a:p>
          <a:p>
            <a:pPr>
              <a:buNone/>
            </a:pPr>
            <a:r>
              <a:rPr lang="en-US" sz="1800" dirty="0" err="1" smtClean="0"/>
              <a:t>startracktable</a:t>
            </a:r>
            <a:r>
              <a:rPr lang="en-US" sz="1800" dirty="0" smtClean="0"/>
              <a:t>(d, names, num[ids], </a:t>
            </a:r>
            <a:r>
              <a:rPr lang="en-US" sz="1800" dirty="0" err="1" smtClean="0"/>
              <a:t>ra</a:t>
            </a:r>
            <a:r>
              <a:rPr lang="en-US" sz="1800" dirty="0" smtClean="0"/>
              <a:t>[ids], </a:t>
            </a:r>
            <a:r>
              <a:rPr lang="en-US" sz="1800" dirty="0" err="1" smtClean="0"/>
              <a:t>dec</a:t>
            </a:r>
            <a:r>
              <a:rPr lang="en-US" sz="1800" dirty="0" smtClean="0"/>
              <a:t>[ids], </a:t>
            </a:r>
            <a:r>
              <a:rPr lang="en-US" sz="1800" dirty="0" err="1" smtClean="0"/>
              <a:t>mag</a:t>
            </a:r>
            <a:r>
              <a:rPr lang="en-US" sz="1800" dirty="0" smtClean="0"/>
              <a:t>[ids], </a:t>
            </a:r>
            <a:r>
              <a:rPr lang="en-US" sz="1800" dirty="0" err="1" smtClean="0"/>
              <a:t>lla</a:t>
            </a:r>
            <a:r>
              <a:rPr lang="en-US" sz="1800" dirty="0" smtClean="0"/>
              <a:t>)</a:t>
            </a:r>
            <a:endParaRPr lang="en-US" sz="1800" dirty="0"/>
          </a:p>
        </p:txBody>
      </p:sp>
      <p:sp>
        <p:nvSpPr>
          <p:cNvPr id="4" name="Date Placeholder 3"/>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7" name="graphics3"/>
          <p:cNvPicPr/>
          <p:nvPr/>
        </p:nvPicPr>
        <p:blipFill>
          <a:blip r:embed="rId3" cstate="print">
            <a:alphaModFix/>
            <a:lum/>
          </a:blip>
          <a:srcRect t="5556" r="18595" b="16667"/>
          <a:stretch>
            <a:fillRect/>
          </a:stretch>
        </p:blipFill>
        <p:spPr>
          <a:xfrm>
            <a:off x="4023191" y="0"/>
            <a:ext cx="2609850" cy="3333750"/>
          </a:xfrm>
          <a:prstGeom prst="rect">
            <a:avLst/>
          </a:prstGeom>
        </p:spPr>
      </p:pic>
      <p:pic>
        <p:nvPicPr>
          <p:cNvPr id="8" name="graphics4"/>
          <p:cNvPicPr/>
          <p:nvPr/>
        </p:nvPicPr>
        <p:blipFill>
          <a:blip r:embed="rId4" cstate="print">
            <a:alphaModFix/>
            <a:lum/>
          </a:blip>
          <a:srcRect/>
          <a:stretch>
            <a:fillRect/>
          </a:stretch>
        </p:blipFill>
        <p:spPr>
          <a:xfrm>
            <a:off x="6638925" y="0"/>
            <a:ext cx="2505075" cy="3343275"/>
          </a:xfrm>
          <a:prstGeom prst="rect">
            <a:avLst/>
          </a:prstGeom>
        </p:spPr>
      </p:pic>
      <p:sp>
        <p:nvSpPr>
          <p:cNvPr id="2" name="Title 1"/>
          <p:cNvSpPr>
            <a:spLocks noGrp="1"/>
          </p:cNvSpPr>
          <p:nvPr>
            <p:ph type="title"/>
          </p:nvPr>
        </p:nvSpPr>
        <p:spPr>
          <a:xfrm>
            <a:off x="237565" y="457200"/>
            <a:ext cx="8686800" cy="838200"/>
          </a:xfrm>
        </p:spPr>
        <p:txBody>
          <a:bodyPr/>
          <a:lstStyle/>
          <a:p>
            <a:r>
              <a:rPr lang="en-US" dirty="0" smtClean="0"/>
              <a:t>Setup/software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pointing after correction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1026" name="Picture 2"/>
          <p:cNvPicPr>
            <a:picLocks noChangeAspect="1" noChangeArrowheads="1"/>
          </p:cNvPicPr>
          <p:nvPr/>
        </p:nvPicPr>
        <p:blipFill>
          <a:blip r:embed="rId3" cstate="print"/>
          <a:srcRect l="12954" t="26589" r="12046" b="12000"/>
          <a:stretch>
            <a:fillRect/>
          </a:stretch>
        </p:blipFill>
        <p:spPr bwMode="auto">
          <a:xfrm>
            <a:off x="0" y="1385048"/>
            <a:ext cx="9144000" cy="4679576"/>
          </a:xfrm>
          <a:prstGeom prst="rect">
            <a:avLst/>
          </a:prstGeom>
          <a:noFill/>
          <a:ln w="9525">
            <a:noFill/>
            <a:miter lim="800000"/>
            <a:headEnd/>
            <a:tailEnd/>
          </a:ln>
        </p:spPr>
      </p:pic>
      <p:sp>
        <p:nvSpPr>
          <p:cNvPr id="8" name="TextBox 7"/>
          <p:cNvSpPr txBox="1"/>
          <p:nvPr/>
        </p:nvSpPr>
        <p:spPr>
          <a:xfrm>
            <a:off x="4572002" y="4827494"/>
            <a:ext cx="4527393" cy="707886"/>
          </a:xfrm>
          <a:prstGeom prst="rect">
            <a:avLst/>
          </a:prstGeom>
          <a:noFill/>
        </p:spPr>
        <p:txBody>
          <a:bodyPr wrap="none" rtlCol="0">
            <a:spAutoFit/>
          </a:bodyPr>
          <a:lstStyle/>
          <a:p>
            <a:r>
              <a:rPr lang="en-US" sz="2000" dirty="0" smtClean="0">
                <a:solidFill>
                  <a:schemeClr val="bg1"/>
                </a:solidFill>
              </a:rPr>
              <a:t>RMS residual was 0.012 degree, or 43”,</a:t>
            </a:r>
          </a:p>
          <a:p>
            <a:r>
              <a:rPr lang="en-US" sz="2000" dirty="0" smtClean="0">
                <a:solidFill>
                  <a:schemeClr val="bg1"/>
                </a:solidFill>
              </a:rPr>
              <a:t>compared  to spec of 0.020 degree.</a:t>
            </a:r>
            <a:endParaRPr lang="en-US" sz="2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pointing as a function of freq</a:t>
            </a:r>
            <a:endParaRPr lang="en-US" dirty="0"/>
          </a:p>
        </p:txBody>
      </p:sp>
      <p:sp>
        <p:nvSpPr>
          <p:cNvPr id="3" name="Content Placeholder 2"/>
          <p:cNvSpPr>
            <a:spLocks noGrp="1"/>
          </p:cNvSpPr>
          <p:nvPr>
            <p:ph idx="1"/>
          </p:nvPr>
        </p:nvSpPr>
        <p:spPr>
          <a:xfrm>
            <a:off x="304800" y="1554162"/>
            <a:ext cx="8686800" cy="4806297"/>
          </a:xfrm>
        </p:spPr>
        <p:txBody>
          <a:bodyPr>
            <a:normAutofit fontScale="77500" lnSpcReduction="20000"/>
          </a:bodyPr>
          <a:lstStyle/>
          <a:p>
            <a:r>
              <a:rPr lang="en-US" dirty="0" smtClean="0"/>
              <a:t>The beam pattern of the wide-band feeds on the 2.1-m antennas cannot be precisely controlled at all frequencies, and we have evidence from OVSA that the pointing can vary significantly with frequency.</a:t>
            </a:r>
          </a:p>
          <a:p>
            <a:r>
              <a:rPr lang="en-US" dirty="0" smtClean="0"/>
              <a:t>We have a radio-pointing calibration procedure that scans the Sun in two directions and fits the primary beam for position and beam-width as a function of frequency.  This will be affected by solar features, so we need to make this measurement with a reasonably quiet, clear Sun.</a:t>
            </a:r>
          </a:p>
          <a:p>
            <a:r>
              <a:rPr lang="en-US" dirty="0" smtClean="0"/>
              <a:t>The nominal pointing parameters will be those that point the dishes at some suitably weighted location, probably favoring high frequencies where the pointing is most critical.</a:t>
            </a:r>
          </a:p>
          <a:p>
            <a:r>
              <a:rPr lang="en-US" dirty="0" smtClean="0"/>
              <a:t>The beam width will be very different for linear vs. circular polarization, with linear showing a rather elliptical beam.</a:t>
            </a:r>
            <a:endParaRPr lang="en-US" dirty="0"/>
          </a:p>
        </p:txBody>
      </p:sp>
      <p:sp>
        <p:nvSpPr>
          <p:cNvPr id="4" name="Date Placeholder 3"/>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Antenna controllers</a:t>
            </a:r>
            <a:endParaRPr lang="en-US" dirty="0"/>
          </a:p>
        </p:txBody>
      </p:sp>
      <p:sp>
        <p:nvSpPr>
          <p:cNvPr id="3" name="Content Placeholder 2"/>
          <p:cNvSpPr>
            <a:spLocks noGrp="1"/>
          </p:cNvSpPr>
          <p:nvPr>
            <p:ph idx="1"/>
          </p:nvPr>
        </p:nvSpPr>
        <p:spPr>
          <a:xfrm>
            <a:off x="304800" y="1554162"/>
            <a:ext cx="8686800" cy="4900426"/>
          </a:xfrm>
        </p:spPr>
        <p:txBody>
          <a:bodyPr>
            <a:normAutofit fontScale="70000" lnSpcReduction="20000"/>
          </a:bodyPr>
          <a:lstStyle/>
          <a:p>
            <a:r>
              <a:rPr lang="en-US" dirty="0" smtClean="0"/>
              <a:t>The new 2.1-m dishes and the 27-m dishes will use the same basic control system, except that the small dishes have a native Alt-</a:t>
            </a:r>
            <a:r>
              <a:rPr lang="en-US" dirty="0" err="1" smtClean="0"/>
              <a:t>Az</a:t>
            </a:r>
            <a:r>
              <a:rPr lang="en-US" dirty="0" smtClean="0"/>
              <a:t> drive system while the 27-m antennas are equatorial.  However, even this difference is relatively minor because the controller has both Alt-</a:t>
            </a:r>
            <a:r>
              <a:rPr lang="en-US" dirty="0" err="1" smtClean="0"/>
              <a:t>Az</a:t>
            </a:r>
            <a:r>
              <a:rPr lang="en-US" dirty="0" smtClean="0"/>
              <a:t> and Equatorial modes for providing coordinate tables.</a:t>
            </a:r>
          </a:p>
          <a:p>
            <a:r>
              <a:rPr lang="en-US" dirty="0" smtClean="0"/>
              <a:t>We will place </a:t>
            </a:r>
            <a:r>
              <a:rPr lang="en-US" dirty="0" err="1" smtClean="0"/>
              <a:t>cRIO</a:t>
            </a:r>
            <a:r>
              <a:rPr lang="en-US" dirty="0" smtClean="0"/>
              <a:t> real-time controller systems in each controller box, which will close the fast loops at the antenna.  These </a:t>
            </a:r>
            <a:r>
              <a:rPr lang="en-US" dirty="0" err="1" smtClean="0"/>
              <a:t>cRIOs</a:t>
            </a:r>
            <a:r>
              <a:rPr lang="en-US" dirty="0" smtClean="0"/>
              <a:t> will allow the interface to the old dishes (if needed) to look like that for the new controllers.  The </a:t>
            </a:r>
            <a:r>
              <a:rPr lang="en-US" dirty="0" err="1" smtClean="0"/>
              <a:t>cRIOs</a:t>
            </a:r>
            <a:r>
              <a:rPr lang="en-US" dirty="0" smtClean="0"/>
              <a:t> will also control front end switching (ND, attenuator) accurately with respect to the 1 s tick, and will monitor both antenna and front end state.</a:t>
            </a:r>
          </a:p>
          <a:p>
            <a:r>
              <a:rPr lang="en-US" dirty="0" smtClean="0"/>
              <a:t>Some details of the control of the front end still remain to be worked out, because Wes is planning to use an embedded processor in the front end with </a:t>
            </a:r>
            <a:r>
              <a:rPr lang="en-US" dirty="0" err="1" smtClean="0"/>
              <a:t>ethernet</a:t>
            </a:r>
            <a:r>
              <a:rPr lang="en-US" dirty="0" smtClean="0"/>
              <a:t> link to the </a:t>
            </a:r>
            <a:r>
              <a:rPr lang="en-US" dirty="0" err="1" smtClean="0"/>
              <a:t>cRIO</a:t>
            </a:r>
            <a:r>
              <a:rPr lang="en-US" dirty="0" smtClean="0"/>
              <a:t> (to avoid having too many wires—an alternative is a serial link.</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dissimilar antennas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fact that we may have to use different styles of 2.1-m antennas has some significant drawbacks:</a:t>
            </a:r>
          </a:p>
          <a:p>
            <a:pPr lvl="1"/>
            <a:r>
              <a:rPr lang="en-US" dirty="0" smtClean="0"/>
              <a:t>Some linear feeds will rotate </a:t>
            </a:r>
            <a:r>
              <a:rPr lang="en-US" dirty="0" err="1" smtClean="0"/>
              <a:t>wrt</a:t>
            </a:r>
            <a:r>
              <a:rPr lang="en-US" dirty="0" smtClean="0"/>
              <a:t> others=&gt;need for phase correction (for </a:t>
            </a:r>
            <a:r>
              <a:rPr lang="en-US" dirty="0" err="1" smtClean="0"/>
              <a:t>parallactic</a:t>
            </a:r>
            <a:r>
              <a:rPr lang="en-US" dirty="0" smtClean="0"/>
              <a:t> angle changes) and added complexity in polarization calibration  (note that with 8 and 5 antennas in the two types, 40 of the 78 baselines are compromised)</a:t>
            </a:r>
          </a:p>
          <a:p>
            <a:pPr lvl="1"/>
            <a:r>
              <a:rPr lang="en-US" dirty="0" smtClean="0"/>
              <a:t>Restricted sky coverage for the five older dishes (limited to ±4 h in HA and &lt; +45 Dec) amounts to loss of 32% of time on the Sun, integrated over the year, and reduced overlap with Europe and Asia</a:t>
            </a:r>
          </a:p>
          <a:p>
            <a:pPr lvl="1"/>
            <a:r>
              <a:rPr lang="en-US" dirty="0" smtClean="0"/>
              <a:t>If, as planned, we place the older antennas in the outer stations, the times of restricted coverage will give much-reduced spatial resolution (dropping from 13 to 8 antennas means going from 78 to 28 baselines)</a:t>
            </a:r>
          </a:p>
          <a:p>
            <a:pPr lvl="1"/>
            <a:r>
              <a:rPr lang="en-US" dirty="0" smtClean="0"/>
              <a:t>A uniform array yields other benefits, such as easier maintenance (less downtime), better calibration, a simpler, more robust control system, and less complicated analysis software.</a:t>
            </a:r>
          </a:p>
          <a:p>
            <a:r>
              <a:rPr lang="en-US" dirty="0" smtClean="0"/>
              <a:t>We definitely want to replace the older antennas with new ones, so I will be seeking either DURIP or NSF ATI funds for this purpose.</a:t>
            </a:r>
          </a:p>
          <a:p>
            <a:pPr lvl="1"/>
            <a:endParaRPr lang="en-US" dirty="0"/>
          </a:p>
        </p:txBody>
      </p:sp>
      <p:sp>
        <p:nvSpPr>
          <p:cNvPr id="4" name="Date Placeholder 3"/>
          <p:cNvSpPr>
            <a:spLocks noGrp="1"/>
          </p:cNvSpPr>
          <p:nvPr>
            <p:ph type="dt" sz="half" idx="10"/>
          </p:nvPr>
        </p:nvSpPr>
        <p:spPr/>
        <p:txBody>
          <a:bodyPr/>
          <a:lstStyle/>
          <a:p>
            <a:r>
              <a:rPr lang="en-US" smtClean="0"/>
              <a:t>03/16/2012</a:t>
            </a:r>
            <a:endParaRPr lang="en-US"/>
          </a:p>
        </p:txBody>
      </p:sp>
      <p:sp>
        <p:nvSpPr>
          <p:cNvPr id="5" name="Footer Placeholder 4"/>
          <p:cNvSpPr>
            <a:spLocks noGrp="1"/>
          </p:cNvSpPr>
          <p:nvPr>
            <p:ph type="ftr" sz="quarter" idx="11"/>
          </p:nvPr>
        </p:nvSpPr>
        <p:spPr/>
        <p:txBody>
          <a:bodyPr/>
          <a:lstStyle/>
          <a:p>
            <a:r>
              <a:rPr lang="en-US" smtClean="0"/>
              <a:t>OVSA Preliminary Design Review</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w="19050">
          <a:solidFill>
            <a:schemeClr val="tx1"/>
          </a:solidFill>
          <a:tailEnd type="arrow"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5833</TotalTime>
  <Words>1255</Words>
  <Application>Microsoft Office PowerPoint</Application>
  <PresentationFormat>On-screen Show (4:3)</PresentationFormat>
  <Paragraphs>104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EOVSA ANTENNAS and Controllers</vt:lpstr>
      <vt:lpstr>outline</vt:lpstr>
      <vt:lpstr>27-M antenna summary</vt:lpstr>
      <vt:lpstr>2.1-m antennas</vt:lpstr>
      <vt:lpstr>Setup/software</vt:lpstr>
      <vt:lpstr>Optical pointing after correction</vt:lpstr>
      <vt:lpstr>Radio pointing as a function of freq</vt:lpstr>
      <vt:lpstr>Antenna controllers</vt:lpstr>
      <vt:lpstr>Impact of dissimilar antennas</vt:lpstr>
      <vt:lpstr>Feeds and polarization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Dale</dc:creator>
  <cp:lastModifiedBy> </cp:lastModifiedBy>
  <cp:revision>274</cp:revision>
  <dcterms:created xsi:type="dcterms:W3CDTF">2006-08-16T00:00:00Z</dcterms:created>
  <dcterms:modified xsi:type="dcterms:W3CDTF">2012-03-15T14:53:43Z</dcterms:modified>
</cp:coreProperties>
</file>