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0"/>
  </p:notesMasterIdLst>
  <p:sldIdLst>
    <p:sldId id="256" r:id="rId2"/>
    <p:sldId id="295" r:id="rId3"/>
    <p:sldId id="296" r:id="rId4"/>
    <p:sldId id="297" r:id="rId5"/>
    <p:sldId id="301" r:id="rId6"/>
    <p:sldId id="299" r:id="rId7"/>
    <p:sldId id="300" r:id="rId8"/>
    <p:sldId id="29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C78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2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23AEAB-12C3-467D-BA7A-DC3C10D45418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B87591-5545-492E-8E5C-E2EA5C44B9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87591-5545-492E-8E5C-E2EA5C44B99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87591-5545-492E-8E5C-E2EA5C44B99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aiuteSun_new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42516" y="5914406"/>
            <a:ext cx="995553" cy="938594"/>
          </a:xfrm>
          <a:prstGeom prst="rect">
            <a:avLst/>
          </a:prstGeom>
        </p:spPr>
      </p:pic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47355" y="6234254"/>
            <a:ext cx="758952" cy="246888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aiuteSun_new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48447" y="5919406"/>
            <a:ext cx="995553" cy="938594"/>
          </a:xfrm>
          <a:prstGeom prst="rect">
            <a:avLst/>
          </a:prstGeom>
        </p:spPr>
      </p:pic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47355" y="6234254"/>
            <a:ext cx="758952" cy="246888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aiuteSun_outline_new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1638" y="163449"/>
            <a:ext cx="2374011" cy="223818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Eovsa</a:t>
            </a:r>
            <a:r>
              <a:rPr lang="en-US" dirty="0" smtClean="0"/>
              <a:t> prototype </a:t>
            </a:r>
            <a:r>
              <a:rPr lang="en-US" dirty="0" smtClean="0"/>
              <a:t>Performance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Dale E. Gary</a:t>
            </a:r>
          </a:p>
          <a:p>
            <a:r>
              <a:rPr lang="en-US" dirty="0" smtClean="0"/>
              <a:t>Professor, Physics, Center for Solar-Terrestrial Research</a:t>
            </a:r>
          </a:p>
          <a:p>
            <a:r>
              <a:rPr lang="en-US" dirty="0" smtClean="0"/>
              <a:t>New Jersey Institute of Technology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0" y="1554162"/>
            <a:ext cx="8382000" cy="465613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Purpose of the prototype</a:t>
            </a:r>
          </a:p>
          <a:p>
            <a:r>
              <a:rPr lang="en-US" dirty="0" smtClean="0"/>
              <a:t>Expectations of performance</a:t>
            </a:r>
          </a:p>
          <a:p>
            <a:pPr lvl="1"/>
            <a:r>
              <a:rPr lang="en-US" dirty="0" smtClean="0"/>
              <a:t>Prototype </a:t>
            </a:r>
            <a:r>
              <a:rPr lang="en-US" dirty="0" smtClean="0"/>
              <a:t>sensitivity </a:t>
            </a:r>
            <a:endParaRPr lang="en-US" dirty="0" smtClean="0"/>
          </a:p>
          <a:p>
            <a:pPr lvl="1"/>
            <a:r>
              <a:rPr lang="en-US" dirty="0" smtClean="0"/>
              <a:t>Prototype stability</a:t>
            </a:r>
            <a:endParaRPr lang="en-US" dirty="0" smtClean="0"/>
          </a:p>
          <a:p>
            <a:r>
              <a:rPr lang="en-US" dirty="0" smtClean="0"/>
              <a:t>Evaluating performance</a:t>
            </a:r>
          </a:p>
          <a:p>
            <a:pPr lvl="1"/>
            <a:r>
              <a:rPr lang="en-US" dirty="0" smtClean="0"/>
              <a:t>Total </a:t>
            </a:r>
            <a:r>
              <a:rPr lang="en-US" dirty="0" smtClean="0"/>
              <a:t>p</a:t>
            </a:r>
            <a:r>
              <a:rPr lang="en-US" dirty="0" smtClean="0"/>
              <a:t>ower checkout</a:t>
            </a:r>
          </a:p>
          <a:p>
            <a:pPr lvl="1"/>
            <a:r>
              <a:rPr lang="en-US" dirty="0" smtClean="0"/>
              <a:t>Phase </a:t>
            </a:r>
            <a:r>
              <a:rPr lang="en-US" dirty="0" smtClean="0"/>
              <a:t>and amplitude stability (vs. frequency)</a:t>
            </a:r>
          </a:p>
          <a:p>
            <a:pPr lvl="1"/>
            <a:r>
              <a:rPr lang="en-US" dirty="0" smtClean="0"/>
              <a:t>Sensitivity on calibrators (vs. frequency)</a:t>
            </a:r>
          </a:p>
          <a:p>
            <a:pPr lvl="1"/>
            <a:r>
              <a:rPr lang="en-US" dirty="0" smtClean="0"/>
              <a:t>Polarization sensitivity</a:t>
            </a:r>
          </a:p>
          <a:p>
            <a:pPr lvl="1"/>
            <a:r>
              <a:rPr lang="en-US" dirty="0" smtClean="0"/>
              <a:t>Solar performance</a:t>
            </a:r>
          </a:p>
          <a:p>
            <a:r>
              <a:rPr lang="en-US" dirty="0" smtClean="0"/>
              <a:t>Prototype Operation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purposeS</a:t>
            </a:r>
            <a:r>
              <a:rPr lang="en-US" dirty="0" smtClean="0"/>
              <a:t> of the prototype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6656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Primary purpose, of course, is to evaluate the performance of the design before building out the remainder of the array</a:t>
            </a:r>
            <a:r>
              <a:rPr lang="en-US" dirty="0" smtClean="0"/>
              <a:t>.</a:t>
            </a:r>
          </a:p>
          <a:p>
            <a:r>
              <a:rPr lang="en-US" dirty="0" smtClean="0"/>
              <a:t>Secondary </a:t>
            </a:r>
            <a:r>
              <a:rPr lang="en-US" dirty="0" smtClean="0"/>
              <a:t>purpose is to learn to operate the array</a:t>
            </a:r>
          </a:p>
          <a:p>
            <a:pPr lvl="1"/>
            <a:r>
              <a:rPr lang="en-US" dirty="0" smtClean="0"/>
              <a:t>Use the experience to develop data handling, analysis software, database structure.</a:t>
            </a:r>
          </a:p>
          <a:p>
            <a:pPr lvl="1"/>
            <a:r>
              <a:rPr lang="en-US" dirty="0" smtClean="0"/>
              <a:t>Debug the control system, add features (e.g. subarray control), develop operator display, schedule.</a:t>
            </a:r>
          </a:p>
          <a:p>
            <a:pPr lvl="1"/>
            <a:r>
              <a:rPr lang="en-US" dirty="0" smtClean="0"/>
              <a:t>It is very likely that the correlator will need some redesign/tweaking.</a:t>
            </a:r>
          </a:p>
          <a:p>
            <a:r>
              <a:rPr lang="en-US" dirty="0" smtClean="0"/>
              <a:t>The prototype is also useful for science (but should not distract us)</a:t>
            </a:r>
          </a:p>
          <a:p>
            <a:pPr lvl="1"/>
            <a:r>
              <a:rPr lang="en-US" dirty="0" smtClean="0"/>
              <a:t>Evaluate extent to which we can calibrate the prototype =&gt; sensitivity on calibrators.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Expected Prototype </a:t>
            </a:r>
            <a:r>
              <a:rPr lang="en-US" dirty="0" smtClean="0"/>
              <a:t>sensitivity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This prototype integrated over a 500 MHz band will be 10 times more sensitive than OVSA was:</a:t>
            </a:r>
          </a:p>
          <a:p>
            <a:pPr lvl="1"/>
            <a:r>
              <a:rPr lang="en-US" sz="2000" dirty="0" smtClean="0"/>
              <a:t>EOVSA </a:t>
            </a:r>
            <a:r>
              <a:rPr lang="en-US" sz="2000" i="1" dirty="0" err="1" smtClean="0"/>
              <a:t>T</a:t>
            </a:r>
            <a:r>
              <a:rPr lang="en-US" sz="2000" baseline="-25000" dirty="0" err="1" smtClean="0"/>
              <a:t>sys</a:t>
            </a:r>
            <a:r>
              <a:rPr lang="en-US" sz="2000" dirty="0" smtClean="0"/>
              <a:t> = 560 K, OVSA </a:t>
            </a:r>
            <a:r>
              <a:rPr lang="en-US" sz="2000" i="1" dirty="0" err="1" smtClean="0"/>
              <a:t>T</a:t>
            </a:r>
            <a:r>
              <a:rPr lang="en-US" sz="2000" baseline="-25000" dirty="0" err="1" smtClean="0"/>
              <a:t>sys</a:t>
            </a:r>
            <a:r>
              <a:rPr lang="en-US" sz="2000" dirty="0" smtClean="0"/>
              <a:t> = 2000 K</a:t>
            </a:r>
          </a:p>
          <a:p>
            <a:pPr lvl="1"/>
            <a:r>
              <a:rPr lang="en-US" sz="2000" dirty="0" smtClean="0"/>
              <a:t>EOVSA  </a:t>
            </a:r>
            <a:r>
              <a:rPr lang="en-US" sz="2000" i="1" dirty="0" smtClean="0"/>
              <a:t>D</a:t>
            </a:r>
            <a:r>
              <a:rPr lang="en-US" sz="2000" dirty="0" smtClean="0"/>
              <a:t> = 2.1 m, OVSA </a:t>
            </a:r>
            <a:r>
              <a:rPr lang="en-US" sz="2000" i="1" dirty="0" smtClean="0"/>
              <a:t>D</a:t>
            </a:r>
            <a:r>
              <a:rPr lang="en-US" sz="2000" dirty="0" smtClean="0"/>
              <a:t> = 1.8 m</a:t>
            </a:r>
          </a:p>
          <a:p>
            <a:pPr lvl="1"/>
            <a:r>
              <a:rPr lang="en-US" sz="2000" dirty="0" smtClean="0"/>
              <a:t>EOVSA </a:t>
            </a:r>
            <a:r>
              <a:rPr lang="en-US" sz="2000" i="1" dirty="0" err="1" smtClean="0">
                <a:latin typeface="Symbol" pitchFamily="18" charset="2"/>
              </a:rPr>
              <a:t>Dn</a:t>
            </a:r>
            <a:r>
              <a:rPr lang="en-US" sz="2000" dirty="0" smtClean="0"/>
              <a:t> = 500 MHz, OVSA </a:t>
            </a:r>
            <a:r>
              <a:rPr lang="en-US" sz="2000" i="1" dirty="0" err="1" smtClean="0">
                <a:latin typeface="Symbol" pitchFamily="18" charset="2"/>
              </a:rPr>
              <a:t>Dn</a:t>
            </a:r>
            <a:r>
              <a:rPr lang="en-US" sz="2000" dirty="0" smtClean="0"/>
              <a:t> = 100 MHz</a:t>
            </a:r>
          </a:p>
          <a:p>
            <a:pPr lvl="1"/>
            <a:r>
              <a:rPr lang="en-US" sz="2000" dirty="0" smtClean="0"/>
              <a:t>Expected sensitivity on a baseline is </a:t>
            </a:r>
          </a:p>
          <a:p>
            <a:pPr lvl="1"/>
            <a:endParaRPr lang="en-US" sz="2000" dirty="0" smtClean="0"/>
          </a:p>
          <a:p>
            <a:pPr lvl="1">
              <a:buNone/>
            </a:pPr>
            <a:r>
              <a:rPr lang="en-US" sz="2000" dirty="0" smtClean="0"/>
              <a:t>	so we should expect 10</a:t>
            </a:r>
            <a:r>
              <a:rPr lang="en-US" sz="2000" i="1" dirty="0" smtClean="0">
                <a:latin typeface="Symbol" pitchFamily="18" charset="2"/>
              </a:rPr>
              <a:t>s</a:t>
            </a:r>
            <a:r>
              <a:rPr lang="en-US" sz="2000" dirty="0" smtClean="0"/>
              <a:t> on 3C84 (~28 </a:t>
            </a:r>
            <a:r>
              <a:rPr lang="en-US" sz="2000" dirty="0" err="1" smtClean="0"/>
              <a:t>Jy</a:t>
            </a:r>
            <a:r>
              <a:rPr lang="en-US" sz="2000" dirty="0" smtClean="0"/>
              <a:t>) in 25 s.  It should be feasible to calibrate 500 MHz bandwidths.</a:t>
            </a:r>
          </a:p>
          <a:p>
            <a:r>
              <a:rPr lang="en-US" sz="2400" dirty="0" smtClean="0"/>
              <a:t>Also have dual polarization, and can flag RFI.</a:t>
            </a:r>
          </a:p>
          <a:p>
            <a:r>
              <a:rPr lang="en-US" sz="2400" dirty="0" smtClean="0"/>
              <a:t>Conclude that </a:t>
            </a:r>
            <a:r>
              <a:rPr lang="en-US" sz="2400" dirty="0" smtClean="0"/>
              <a:t>sensitivity will permit calibration of individual baselines (baseline determination, amplitude and phase calibration—for 500 MHz bandpass—perhaps even some bandpass calibration).</a:t>
            </a:r>
            <a:endParaRPr lang="en-US" sz="24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5800725" y="2192338"/>
          <a:ext cx="2833688" cy="823912"/>
        </p:xfrm>
        <a:graphic>
          <a:graphicData uri="http://schemas.openxmlformats.org/presentationml/2006/ole">
            <p:oleObj spid="_x0000_s1026" name="Equation" r:id="rId3" imgW="1879560" imgH="545760" progId="Equation.DSMT4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4932363" y="3135313"/>
          <a:ext cx="3408362" cy="690562"/>
        </p:xfrm>
        <a:graphic>
          <a:graphicData uri="http://schemas.openxmlformats.org/presentationml/2006/ole">
            <p:oleObj spid="_x0000_s1028" name="Equation" r:id="rId4" imgW="2260440" imgH="4572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Expected prototype stability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Wes has designed an analog system with excellent stability, shooting for 1% in amplitude and 1° in phase.</a:t>
            </a:r>
          </a:p>
          <a:p>
            <a:pPr lvl="1"/>
            <a:r>
              <a:rPr lang="en-US" dirty="0" smtClean="0"/>
              <a:t>The front end includes </a:t>
            </a:r>
            <a:r>
              <a:rPr lang="en-US" dirty="0" err="1" smtClean="0"/>
              <a:t>peltier</a:t>
            </a:r>
            <a:r>
              <a:rPr lang="en-US" dirty="0" smtClean="0"/>
              <a:t> coolers for temperature stabilization.</a:t>
            </a:r>
          </a:p>
          <a:p>
            <a:pPr lvl="1"/>
            <a:r>
              <a:rPr lang="en-US" dirty="0" smtClean="0"/>
              <a:t>There are no “moving parts” in the front end (for a given attenuator setting), and </a:t>
            </a:r>
            <a:r>
              <a:rPr lang="en-US" dirty="0" err="1" smtClean="0"/>
              <a:t>downconversion</a:t>
            </a:r>
            <a:r>
              <a:rPr lang="en-US" dirty="0" smtClean="0"/>
              <a:t> occurs in the environmentally stable electronics room.</a:t>
            </a:r>
          </a:p>
          <a:p>
            <a:pPr lvl="1"/>
            <a:r>
              <a:rPr lang="en-US" dirty="0" smtClean="0"/>
              <a:t>Power levels are designed for optimum linearity through the system.</a:t>
            </a:r>
          </a:p>
          <a:p>
            <a:pPr lvl="1"/>
            <a:r>
              <a:rPr lang="en-US" dirty="0" smtClean="0"/>
              <a:t>Power levels are measured in the front end and at the backend prior to </a:t>
            </a:r>
            <a:r>
              <a:rPr lang="en-US" dirty="0" err="1" smtClean="0"/>
              <a:t>downconversion</a:t>
            </a:r>
            <a:r>
              <a:rPr lang="en-US" dirty="0" smtClean="0"/>
              <a:t>, to ensure correct setting of the front-end attenuation for variable input signals.</a:t>
            </a:r>
          </a:p>
          <a:p>
            <a:r>
              <a:rPr lang="en-US" dirty="0" smtClean="0"/>
              <a:t>These steps in design of the analog system should make the system very stable against temperature and other environmental effects.</a:t>
            </a:r>
          </a:p>
          <a:p>
            <a:r>
              <a:rPr lang="en-US" dirty="0" smtClean="0"/>
              <a:t>We will house the correlator and computers in the electronics room in EMI-shielded racks, which should minimize self-induced RFI.</a:t>
            </a:r>
          </a:p>
          <a:p>
            <a:r>
              <a:rPr lang="en-US" dirty="0" smtClean="0"/>
              <a:t>Our main source of instability will likely be external RFI.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Evaluating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579938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This section assumes we do not have 27-m antennas (yet).</a:t>
            </a:r>
          </a:p>
          <a:p>
            <a:r>
              <a:rPr lang="en-US" dirty="0" smtClean="0"/>
              <a:t>Total </a:t>
            </a:r>
            <a:r>
              <a:rPr lang="en-US" dirty="0" smtClean="0"/>
              <a:t>power </a:t>
            </a:r>
            <a:r>
              <a:rPr lang="en-US" dirty="0" smtClean="0"/>
              <a:t>checkout</a:t>
            </a:r>
            <a:endParaRPr lang="en-US" dirty="0" smtClean="0"/>
          </a:p>
          <a:p>
            <a:pPr lvl="1"/>
            <a:r>
              <a:rPr lang="en-US" dirty="0" smtClean="0"/>
              <a:t>Check power levels  through system against cascaded noise spreadsheet.</a:t>
            </a:r>
          </a:p>
          <a:p>
            <a:pPr lvl="1"/>
            <a:r>
              <a:rPr lang="en-US" dirty="0" smtClean="0"/>
              <a:t>Check bandpass ripple versus spreadsheet.</a:t>
            </a:r>
          </a:p>
          <a:p>
            <a:pPr lvl="1"/>
            <a:r>
              <a:rPr lang="en-US" dirty="0" smtClean="0"/>
              <a:t>Verify power </a:t>
            </a:r>
            <a:r>
              <a:rPr lang="en-US" dirty="0" smtClean="0"/>
              <a:t>level and stability </a:t>
            </a:r>
            <a:r>
              <a:rPr lang="en-US" dirty="0" smtClean="0"/>
              <a:t>over temperature.</a:t>
            </a:r>
          </a:p>
          <a:p>
            <a:pPr lvl="1"/>
            <a:r>
              <a:rPr lang="en-US" dirty="0" smtClean="0"/>
              <a:t>Check linearity for various RFI conditions (i.e. over entire sky</a:t>
            </a:r>
            <a:r>
              <a:rPr lang="en-US" dirty="0" smtClean="0"/>
              <a:t>).</a:t>
            </a:r>
          </a:p>
          <a:p>
            <a:pPr lvl="1"/>
            <a:r>
              <a:rPr lang="en-US" dirty="0" smtClean="0"/>
              <a:t>Evaluate RFI and create RFI flag table.</a:t>
            </a:r>
            <a:endParaRPr lang="en-US" dirty="0" smtClean="0"/>
          </a:p>
          <a:p>
            <a:pPr lvl="1"/>
            <a:r>
              <a:rPr lang="en-US" dirty="0" smtClean="0"/>
              <a:t>Inter-compare the six TP channels (3 antennas x 2 polarizations).</a:t>
            </a:r>
          </a:p>
          <a:p>
            <a:r>
              <a:rPr lang="en-US" dirty="0" smtClean="0"/>
              <a:t>Cross-correlation checkout</a:t>
            </a:r>
          </a:p>
          <a:p>
            <a:pPr lvl="1"/>
            <a:r>
              <a:rPr lang="en-US" dirty="0" smtClean="0"/>
              <a:t>Phase and </a:t>
            </a:r>
            <a:r>
              <a:rPr lang="en-US" dirty="0" smtClean="0"/>
              <a:t>a</a:t>
            </a:r>
            <a:r>
              <a:rPr lang="en-US" dirty="0" smtClean="0"/>
              <a:t>mplitude stability vs. frequency, phase closure</a:t>
            </a:r>
          </a:p>
          <a:p>
            <a:pPr lvl="2"/>
            <a:r>
              <a:rPr lang="en-US" dirty="0" smtClean="0"/>
              <a:t>GPS, XM, and Geostationary satellites will give strong, restricted band phases (amplitudes may vary)</a:t>
            </a:r>
          </a:p>
          <a:p>
            <a:pPr lvl="2"/>
            <a:r>
              <a:rPr lang="en-US" dirty="0" smtClean="0"/>
              <a:t>Sun will give strong, all-band phases (but with variable amplitude &amp; phase)</a:t>
            </a:r>
          </a:p>
          <a:p>
            <a:pPr lvl="2"/>
            <a:r>
              <a:rPr lang="en-US" dirty="0" smtClean="0"/>
              <a:t>Will need 3C84 observations to check broadband stability</a:t>
            </a:r>
          </a:p>
          <a:p>
            <a:pPr lvl="1"/>
            <a:r>
              <a:rPr lang="en-US" dirty="0" smtClean="0"/>
              <a:t>Cross-talk (evaluate need for phase switching) – long run on blank sky, look for anomalous correlation</a:t>
            </a:r>
          </a:p>
          <a:p>
            <a:pPr lvl="1"/>
            <a:r>
              <a:rPr lang="en-US" dirty="0" smtClean="0"/>
              <a:t>Evaluate RFI effects, especially weak RFI, over entire sky and on Sun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Evaluating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Sensitivity on Calibrators</a:t>
            </a:r>
          </a:p>
          <a:p>
            <a:pPr lvl="1"/>
            <a:r>
              <a:rPr lang="en-US" dirty="0" smtClean="0"/>
              <a:t>Check quantitative sensitivity on 3C84 vs. integration time</a:t>
            </a:r>
          </a:p>
          <a:p>
            <a:pPr lvl="1"/>
            <a:r>
              <a:rPr lang="en-US" dirty="0" smtClean="0"/>
              <a:t>Check quantitative sensitivity on weaker calibrators and long integrations</a:t>
            </a:r>
          </a:p>
          <a:p>
            <a:pPr lvl="1"/>
            <a:r>
              <a:rPr lang="en-US" dirty="0" smtClean="0"/>
              <a:t>Characterize array parameters (beam efficiency,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sys</a:t>
            </a:r>
            <a:r>
              <a:rPr lang="en-US" dirty="0" smtClean="0"/>
              <a:t>, etc., vs. frequency)</a:t>
            </a:r>
          </a:p>
          <a:p>
            <a:r>
              <a:rPr lang="en-US" dirty="0" smtClean="0"/>
              <a:t>Polarization Sensitivity</a:t>
            </a:r>
          </a:p>
          <a:p>
            <a:pPr lvl="1"/>
            <a:r>
              <a:rPr lang="en-US" dirty="0" smtClean="0"/>
              <a:t>Evaluate single-dish cross-talk (geostationary satellites have linear polarization, GPS has RCP—limited frequency range, though).</a:t>
            </a:r>
          </a:p>
          <a:p>
            <a:pPr lvl="1"/>
            <a:r>
              <a:rPr lang="en-US" dirty="0" smtClean="0"/>
              <a:t>Verify correlator digital hybrid (converting linear to circular polarization).  </a:t>
            </a:r>
          </a:p>
          <a:p>
            <a:pPr lvl="1"/>
            <a:r>
              <a:rPr lang="en-US" dirty="0" smtClean="0"/>
              <a:t>Evaluate the extent to which cross-talk can be eliminated via adjustment of digital parameters in the correlator.</a:t>
            </a:r>
          </a:p>
          <a:p>
            <a:r>
              <a:rPr lang="en-US" dirty="0" smtClean="0"/>
              <a:t>Solar Performance</a:t>
            </a:r>
          </a:p>
          <a:p>
            <a:pPr lvl="1"/>
            <a:r>
              <a:rPr lang="en-US" dirty="0" smtClean="0"/>
              <a:t>Check on/off Sun power levels and setting of attenuation.</a:t>
            </a:r>
          </a:p>
          <a:p>
            <a:pPr lvl="1"/>
            <a:r>
              <a:rPr lang="en-US" dirty="0" smtClean="0"/>
              <a:t>Check solar increment (on/off Sun) and stability thereof vs. frequency.</a:t>
            </a:r>
          </a:p>
          <a:p>
            <a:pPr lvl="1"/>
            <a:r>
              <a:rPr lang="en-US" dirty="0" smtClean="0"/>
              <a:t>Check pointing performance of each antenna over a full day.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Prototype operation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Once we have baselines determined, and establish phase and amplitude stability, we can obtain calibration and attempt to operate the array.</a:t>
            </a:r>
          </a:p>
          <a:p>
            <a:r>
              <a:rPr lang="en-US" dirty="0" smtClean="0"/>
              <a:t>There are many benefits to attempting </a:t>
            </a:r>
            <a:r>
              <a:rPr lang="en-US" dirty="0" smtClean="0"/>
              <a:t>operations besides science:</a:t>
            </a:r>
            <a:endParaRPr lang="en-US" dirty="0" smtClean="0"/>
          </a:p>
          <a:p>
            <a:pPr lvl="1"/>
            <a:r>
              <a:rPr lang="en-US" dirty="0" smtClean="0"/>
              <a:t>Stability of performance: We can determine how stable the system is between calibrations (i.e. how often calibrations are necessary).</a:t>
            </a:r>
          </a:p>
          <a:p>
            <a:pPr lvl="1"/>
            <a:r>
              <a:rPr lang="en-US" dirty="0" smtClean="0"/>
              <a:t>Automation: We can work on the necessary infrastructure to ensure nearly unattended operation. This is essential, since </a:t>
            </a:r>
            <a:r>
              <a:rPr lang="en-US" dirty="0" err="1" smtClean="0"/>
              <a:t>Kjell</a:t>
            </a:r>
            <a:r>
              <a:rPr lang="en-US" dirty="0" smtClean="0"/>
              <a:t> and Dan will remain very busy and cannot be distracted by daily operations.</a:t>
            </a:r>
          </a:p>
          <a:p>
            <a:pPr lvl="1"/>
            <a:r>
              <a:rPr lang="en-US" dirty="0" smtClean="0"/>
              <a:t>Data handling: We can work on automation of some of the metadata creation (light-curves, spectra) and begin to build the web access to the database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Public Relations: It will be good to advertise availability of data, and some science results, to keep the community aware of EOVSA.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>
    <a:lnDef>
      <a:spPr>
        <a:ln w="19050">
          <a:solidFill>
            <a:schemeClr val="tx1"/>
          </a:solidFill>
          <a:tailEnd type="arrow" w="med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4172</TotalTime>
  <Words>862</Words>
  <Application>Microsoft Office PowerPoint</Application>
  <PresentationFormat>On-screen Show (4:3)</PresentationFormat>
  <Paragraphs>106</Paragraphs>
  <Slides>8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Trek</vt:lpstr>
      <vt:lpstr>Equation</vt:lpstr>
      <vt:lpstr>Eovsa prototype Performance</vt:lpstr>
      <vt:lpstr>outline</vt:lpstr>
      <vt:lpstr>purposeS of the prototype</vt:lpstr>
      <vt:lpstr>Expected Prototype sensitivity</vt:lpstr>
      <vt:lpstr>Expected prototype stability</vt:lpstr>
      <vt:lpstr>Evaluating performance</vt:lpstr>
      <vt:lpstr>Evaluating performance</vt:lpstr>
      <vt:lpstr>Prototype operation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Dale</dc:creator>
  <cp:lastModifiedBy>Dale</cp:lastModifiedBy>
  <cp:revision>210</cp:revision>
  <dcterms:created xsi:type="dcterms:W3CDTF">2006-08-16T00:00:00Z</dcterms:created>
  <dcterms:modified xsi:type="dcterms:W3CDTF">2012-09-23T12:30:16Z</dcterms:modified>
</cp:coreProperties>
</file>