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256" r:id="rId2"/>
    <p:sldId id="295" r:id="rId3"/>
    <p:sldId id="298" r:id="rId4"/>
    <p:sldId id="297" r:id="rId5"/>
    <p:sldId id="296" r:id="rId6"/>
    <p:sldId id="299" r:id="rId7"/>
    <p:sldId id="300" r:id="rId8"/>
    <p:sldId id="30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C78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23AEAB-12C3-467D-BA7A-DC3C10D45418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87591-5545-492E-8E5C-E2EA5C44B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aiuteSun_new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2516" y="5914406"/>
            <a:ext cx="995553" cy="938594"/>
          </a:xfrm>
          <a:prstGeom prst="rect">
            <a:avLst/>
          </a:prstGeom>
        </p:spPr>
      </p:pic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47355" y="6234254"/>
            <a:ext cx="758952" cy="24688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aiuteSun_new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8447" y="5919406"/>
            <a:ext cx="995553" cy="938594"/>
          </a:xfrm>
          <a:prstGeom prst="rect">
            <a:avLst/>
          </a:prstGeom>
        </p:spPr>
      </p:pic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47355" y="6234254"/>
            <a:ext cx="758952" cy="24688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aiuteSun_outline_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1638" y="163449"/>
            <a:ext cx="2374011" cy="223818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verifying </a:t>
            </a:r>
            <a:r>
              <a:rPr lang="en-US" dirty="0" smtClean="0"/>
              <a:t>prototype </a:t>
            </a:r>
            <a:r>
              <a:rPr lang="en-US" dirty="0" smtClean="0"/>
              <a:t>Performance—</a:t>
            </a:r>
            <a:r>
              <a:rPr lang="en-US" dirty="0" err="1" smtClean="0"/>
              <a:t>cdr</a:t>
            </a:r>
            <a:r>
              <a:rPr lang="en-US" dirty="0" smtClean="0"/>
              <a:t> requirements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Dale E. Gary</a:t>
            </a:r>
          </a:p>
          <a:p>
            <a:r>
              <a:rPr lang="en-US" dirty="0" smtClean="0"/>
              <a:t>Professor, Physics, Center for Solar-Terrestrial Research</a:t>
            </a:r>
          </a:p>
          <a:p>
            <a:r>
              <a:rPr lang="en-US" dirty="0" smtClean="0"/>
              <a:t>New Jersey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554162"/>
            <a:ext cx="8382000" cy="465613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Open discussion about Critical Design Review requirements</a:t>
            </a:r>
            <a:endParaRPr lang="en-US" dirty="0" smtClean="0"/>
          </a:p>
          <a:p>
            <a:r>
              <a:rPr lang="en-US" dirty="0" smtClean="0"/>
              <a:t>CDR Decisions</a:t>
            </a:r>
          </a:p>
          <a:p>
            <a:r>
              <a:rPr lang="en-US" dirty="0" smtClean="0"/>
              <a:t>Schedule for CDR</a:t>
            </a:r>
          </a:p>
          <a:p>
            <a:r>
              <a:rPr lang="en-US" dirty="0" smtClean="0"/>
              <a:t>Long-lead Items</a:t>
            </a:r>
          </a:p>
          <a:p>
            <a:r>
              <a:rPr lang="en-US" dirty="0" smtClean="0"/>
              <a:t>Questions</a:t>
            </a:r>
            <a:endParaRPr lang="en-US" dirty="0" smtClean="0"/>
          </a:p>
          <a:p>
            <a:pPr lvl="1"/>
            <a:r>
              <a:rPr lang="en-US" dirty="0" smtClean="0"/>
              <a:t>Do we wait on all aspects of build-out until formal CDR is done, or give go-ahead on subsystems as they pass their criteria?  Given the passage of time, this will set how </a:t>
            </a:r>
            <a:r>
              <a:rPr lang="en-US" dirty="0" err="1" smtClean="0"/>
              <a:t>agressive</a:t>
            </a:r>
            <a:r>
              <a:rPr lang="en-US" dirty="0" smtClean="0"/>
              <a:t> we must be on completing the testing. </a:t>
            </a:r>
            <a:endParaRPr lang="en-US" dirty="0" smtClean="0"/>
          </a:p>
          <a:p>
            <a:pPr lvl="1"/>
            <a:r>
              <a:rPr lang="en-US" dirty="0" smtClean="0"/>
              <a:t>What aspects of performance have to be “passed” before go-ahead?</a:t>
            </a:r>
          </a:p>
          <a:p>
            <a:pPr lvl="1"/>
            <a:r>
              <a:rPr lang="en-US" dirty="0" smtClean="0"/>
              <a:t>What are the quantitative parameters that are to be checked and what are the specs?</a:t>
            </a:r>
            <a:endParaRPr lang="en-US" dirty="0" smtClean="0"/>
          </a:p>
          <a:p>
            <a:pPr lvl="1"/>
            <a:r>
              <a:rPr lang="en-US" dirty="0" smtClean="0"/>
              <a:t>What subsystems are irrelevant for CDR? (e.g. antennas are already in hand, cross-dipole feeds are not open for reselection, etc.)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CDR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694238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There are several components of the prototype that are one-off items—no CDR decision needed, although they do need to be evaluated:</a:t>
            </a:r>
          </a:p>
          <a:p>
            <a:pPr lvl="1"/>
            <a:r>
              <a:rPr lang="en-US" dirty="0" smtClean="0"/>
              <a:t>Timing distribution module, LO distribution module, Correlator clock module, ACC, Network (also antennas are already in hand)</a:t>
            </a:r>
          </a:p>
          <a:p>
            <a:r>
              <a:rPr lang="en-US" dirty="0" smtClean="0"/>
              <a:t>Build-out involves the following, which are subject to CDR considerations:</a:t>
            </a:r>
          </a:p>
          <a:p>
            <a:pPr lvl="1"/>
            <a:r>
              <a:rPr lang="en-US" dirty="0" smtClean="0"/>
              <a:t>8 more </a:t>
            </a:r>
            <a:r>
              <a:rPr lang="en-US" dirty="0" err="1" smtClean="0"/>
              <a:t>Tecom</a:t>
            </a:r>
            <a:r>
              <a:rPr lang="en-US" dirty="0" smtClean="0"/>
              <a:t> feeds (unlikely to be affected by CDR)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10 more front-ends and components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10 more auxiliary boxes and components</a:t>
            </a:r>
          </a:p>
          <a:p>
            <a:pPr lvl="1"/>
            <a:r>
              <a:rPr lang="en-US" dirty="0" smtClean="0"/>
              <a:t>10 more </a:t>
            </a:r>
            <a:r>
              <a:rPr lang="en-US" dirty="0" err="1" smtClean="0"/>
              <a:t>cRIOs</a:t>
            </a:r>
            <a:r>
              <a:rPr lang="en-US" dirty="0" smtClean="0"/>
              <a:t> (unlikely to be affected by CDR)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10 more optical links</a:t>
            </a:r>
            <a:endParaRPr lang="en-US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10 more </a:t>
            </a:r>
            <a:r>
              <a:rPr lang="en-US" dirty="0" err="1" smtClean="0">
                <a:solidFill>
                  <a:srgbClr val="0070C0"/>
                </a:solidFill>
              </a:rPr>
              <a:t>downconverter</a:t>
            </a:r>
            <a:r>
              <a:rPr lang="en-US" dirty="0" smtClean="0">
                <a:solidFill>
                  <a:srgbClr val="0070C0"/>
                </a:solidFill>
              </a:rPr>
              <a:t> modules and components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1 additional Hittite synthesizer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6 more ROACH-2s and enclosures</a:t>
            </a:r>
          </a:p>
          <a:p>
            <a:pPr lvl="1"/>
            <a:r>
              <a:rPr lang="en-US" dirty="0" err="1" smtClean="0">
                <a:solidFill>
                  <a:srgbClr val="0070C0"/>
                </a:solidFill>
              </a:rPr>
              <a:t>Arista</a:t>
            </a:r>
            <a:r>
              <a:rPr lang="en-US" dirty="0" smtClean="0">
                <a:solidFill>
                  <a:srgbClr val="0070C0"/>
                </a:solidFill>
              </a:rPr>
              <a:t> switch and SFP+ modules and cables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2 </a:t>
            </a:r>
            <a:r>
              <a:rPr lang="en-US" dirty="0" err="1" smtClean="0">
                <a:solidFill>
                  <a:srgbClr val="0070C0"/>
                </a:solidFill>
              </a:rPr>
              <a:t>cryo</a:t>
            </a:r>
            <a:r>
              <a:rPr lang="en-US" dirty="0" smtClean="0">
                <a:solidFill>
                  <a:srgbClr val="0070C0"/>
                </a:solidFill>
              </a:rPr>
              <a:t>-receivers and feed horns for 27-m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2 compressors, coolers, for 27-m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2 feed-positioning apparatuses (</a:t>
            </a:r>
            <a:r>
              <a:rPr lang="en-US" dirty="0" err="1" smtClean="0">
                <a:solidFill>
                  <a:srgbClr val="0070C0"/>
                </a:solidFill>
              </a:rPr>
              <a:t>apparati</a:t>
            </a:r>
            <a:r>
              <a:rPr lang="en-US" dirty="0" smtClean="0">
                <a:solidFill>
                  <a:srgbClr val="0070C0"/>
                </a:solidFill>
              </a:rPr>
              <a:t>?)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199"/>
            <a:ext cx="8686800" cy="113347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Previously presented schedule =&gt;Earliest CDR is </a:t>
            </a:r>
            <a:r>
              <a:rPr lang="en-US" dirty="0" err="1" smtClean="0"/>
              <a:t>feb</a:t>
            </a:r>
            <a:r>
              <a:rPr lang="en-US" dirty="0" smtClean="0"/>
              <a:t>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60851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2012 Oct-Nov: </a:t>
            </a:r>
          </a:p>
          <a:p>
            <a:pPr lvl="1"/>
            <a:r>
              <a:rPr lang="en-US" dirty="0" smtClean="0"/>
              <a:t>Dale &amp; </a:t>
            </a:r>
            <a:r>
              <a:rPr lang="en-US" dirty="0" err="1" smtClean="0"/>
              <a:t>Gelu</a:t>
            </a:r>
            <a:r>
              <a:rPr lang="en-US" dirty="0" smtClean="0"/>
              <a:t> get ACC/</a:t>
            </a:r>
            <a:r>
              <a:rPr lang="en-US" dirty="0" err="1" smtClean="0"/>
              <a:t>cRIO</a:t>
            </a:r>
            <a:r>
              <a:rPr lang="en-US" dirty="0" smtClean="0"/>
              <a:t> control of antennas working + </a:t>
            </a:r>
            <a:r>
              <a:rPr lang="en-US" dirty="0" err="1" smtClean="0"/>
              <a:t>rudamentary</a:t>
            </a:r>
            <a:r>
              <a:rPr lang="en-US" dirty="0" smtClean="0"/>
              <a:t> schedule and </a:t>
            </a:r>
            <a:r>
              <a:rPr lang="en-US" dirty="0" err="1" smtClean="0"/>
              <a:t>stateframe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Wes sends hardware as it is completed to OVRO, where </a:t>
            </a:r>
            <a:r>
              <a:rPr lang="en-US" dirty="0" err="1" smtClean="0"/>
              <a:t>Kjell</a:t>
            </a:r>
            <a:r>
              <a:rPr lang="en-US" dirty="0" smtClean="0"/>
              <a:t> and Dan set it up with phone/email support.</a:t>
            </a:r>
          </a:p>
          <a:p>
            <a:pPr lvl="1"/>
            <a:r>
              <a:rPr lang="en-US" dirty="0" smtClean="0"/>
              <a:t>Toward end of period, correlator is shipped and set up with phone/email support.</a:t>
            </a:r>
          </a:p>
          <a:p>
            <a:r>
              <a:rPr lang="en-US" dirty="0" smtClean="0"/>
              <a:t>2012 Early Dec:</a:t>
            </a:r>
          </a:p>
          <a:p>
            <a:pPr lvl="1"/>
            <a:r>
              <a:rPr lang="en-US" dirty="0" smtClean="0"/>
              <a:t>Wes, Dale &amp; </a:t>
            </a:r>
            <a:r>
              <a:rPr lang="en-US" dirty="0" err="1" smtClean="0"/>
              <a:t>Gelu</a:t>
            </a:r>
            <a:r>
              <a:rPr lang="en-US" dirty="0" smtClean="0"/>
              <a:t> get front end installed and under control.  Fix any problems with rest of system (may require </a:t>
            </a:r>
            <a:r>
              <a:rPr lang="en-US" dirty="0" err="1" smtClean="0"/>
              <a:t>Nimish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Initial attempt to determine feed best focus.</a:t>
            </a:r>
          </a:p>
          <a:p>
            <a:r>
              <a:rPr lang="en-US" dirty="0" smtClean="0"/>
              <a:t>2012 Late </a:t>
            </a:r>
            <a:r>
              <a:rPr lang="en-US" dirty="0" smtClean="0"/>
              <a:t>Dec(?):</a:t>
            </a:r>
            <a:endParaRPr lang="en-US" dirty="0" smtClean="0"/>
          </a:p>
          <a:p>
            <a:pPr lvl="1"/>
            <a:r>
              <a:rPr lang="en-US" dirty="0" smtClean="0"/>
              <a:t>Dale, </a:t>
            </a:r>
            <a:r>
              <a:rPr lang="en-US" dirty="0" err="1" smtClean="0"/>
              <a:t>Gelu</a:t>
            </a:r>
            <a:r>
              <a:rPr lang="en-US" dirty="0" smtClean="0"/>
              <a:t>, </a:t>
            </a:r>
            <a:r>
              <a:rPr lang="en-US" dirty="0" err="1" smtClean="0"/>
              <a:t>Nimish</a:t>
            </a:r>
            <a:r>
              <a:rPr lang="en-US" dirty="0" smtClean="0"/>
              <a:t>, Gordon, Jim set up DPP, attempt to get first fringes</a:t>
            </a:r>
          </a:p>
          <a:p>
            <a:r>
              <a:rPr lang="en-US" dirty="0" smtClean="0"/>
              <a:t>2013 </a:t>
            </a:r>
            <a:r>
              <a:rPr lang="en-US" dirty="0" smtClean="0"/>
              <a:t>Jan:</a:t>
            </a:r>
            <a:endParaRPr lang="en-US" dirty="0" smtClean="0"/>
          </a:p>
          <a:p>
            <a:pPr lvl="1"/>
            <a:r>
              <a:rPr lang="en-US" dirty="0" smtClean="0"/>
              <a:t>Dale, </a:t>
            </a:r>
            <a:r>
              <a:rPr lang="en-US" dirty="0" err="1" smtClean="0"/>
              <a:t>Gelu</a:t>
            </a:r>
            <a:r>
              <a:rPr lang="en-US" dirty="0" smtClean="0"/>
              <a:t>, </a:t>
            </a:r>
            <a:r>
              <a:rPr lang="en-US" dirty="0" err="1" smtClean="0"/>
              <a:t>Nimish</a:t>
            </a:r>
            <a:r>
              <a:rPr lang="en-US" dirty="0" smtClean="0"/>
              <a:t>, Gordon, Jim, Stephen attempt to determine baseline corrections.</a:t>
            </a:r>
          </a:p>
          <a:p>
            <a:pPr lvl="1"/>
            <a:r>
              <a:rPr lang="en-US" dirty="0" smtClean="0"/>
              <a:t>Initial attempt to get calibrated data—evaluation of phase and amplitude stability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 planning </a:t>
            </a:r>
            <a:r>
              <a:rPr lang="en-US" dirty="0" err="1" smtClean="0"/>
              <a:t>cdr</a:t>
            </a:r>
            <a:r>
              <a:rPr lang="en-US" dirty="0" smtClean="0"/>
              <a:t> for Mar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Is that too late for proceeding with parts ordering for analog system?  Probably, so how can we move that up?</a:t>
            </a:r>
          </a:p>
          <a:p>
            <a:pPr lvl="1"/>
            <a:r>
              <a:rPr lang="en-US" dirty="0" err="1" smtClean="0"/>
              <a:t>Kjell</a:t>
            </a:r>
            <a:r>
              <a:rPr lang="en-US" dirty="0" smtClean="0"/>
              <a:t> and Dan set up control-room hardware in Nov. 2012, Wes comes to OVRO in Dec. 2012, first observations in Jan. 2013.</a:t>
            </a:r>
          </a:p>
          <a:p>
            <a:pPr lvl="1"/>
            <a:r>
              <a:rPr lang="en-US" dirty="0" smtClean="0"/>
              <a:t>Probably no quantitative measurements will be available of power levels, etc., until Wes is at OVRO.  Can we sign off on some of the long-lead items then, so that they can be ordered by Jan. 2013?  </a:t>
            </a:r>
          </a:p>
          <a:p>
            <a:r>
              <a:rPr lang="en-US" dirty="0" smtClean="0"/>
              <a:t>Items in BOM with 12wk or more lead time:</a:t>
            </a:r>
          </a:p>
          <a:p>
            <a:pPr lvl="1"/>
            <a:r>
              <a:rPr lang="en-US" dirty="0" err="1" smtClean="0"/>
              <a:t>Tecom</a:t>
            </a:r>
            <a:r>
              <a:rPr lang="en-US" dirty="0" smtClean="0"/>
              <a:t> feed (FE: 21 weeks)</a:t>
            </a:r>
          </a:p>
          <a:p>
            <a:pPr lvl="1"/>
            <a:r>
              <a:rPr lang="en-US" dirty="0" smtClean="0"/>
              <a:t>Optical Links (FE: 12-16 weeks)</a:t>
            </a:r>
          </a:p>
          <a:p>
            <a:pPr lvl="1"/>
            <a:r>
              <a:rPr lang="en-US" dirty="0" smtClean="0"/>
              <a:t>TE Cooler module (FE: 16 weeks)</a:t>
            </a:r>
          </a:p>
          <a:p>
            <a:pPr lvl="1"/>
            <a:r>
              <a:rPr lang="en-US" dirty="0" smtClean="0"/>
              <a:t>PWM Controller (Aux: 16 weeks)</a:t>
            </a:r>
          </a:p>
          <a:p>
            <a:pPr lvl="1"/>
            <a:r>
              <a:rPr lang="en-US" dirty="0" smtClean="0"/>
              <a:t>Teledyne + Q Microwave Amplifiers (DC: 12 weeks)</a:t>
            </a:r>
          </a:p>
          <a:p>
            <a:pPr lvl="1"/>
            <a:r>
              <a:rPr lang="en-US" dirty="0" smtClean="0"/>
              <a:t>ATM Power Splitter (DC: 12 weeks)</a:t>
            </a:r>
          </a:p>
          <a:p>
            <a:r>
              <a:rPr lang="en-US" dirty="0" smtClean="0"/>
              <a:t>Other than these items, a 17-24 March 2013 CDR should be fine.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Long-lead item check-off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To permit ordering of long-lead items in Jan 2013, we will need to fully check out the optical links and TE coolers of the front end.</a:t>
            </a:r>
          </a:p>
          <a:p>
            <a:pPr lvl="1"/>
            <a:r>
              <a:rPr lang="en-US" dirty="0" smtClean="0"/>
              <a:t>Some checkout (levels, etc.) will be done when Wes is at OVRO in Dec.</a:t>
            </a:r>
          </a:p>
          <a:p>
            <a:pPr lvl="1"/>
            <a:r>
              <a:rPr lang="en-US" dirty="0" smtClean="0"/>
              <a:t>Additional check of thermal and phase stability requires tests in Jan. 2013, so earlier the better.</a:t>
            </a:r>
          </a:p>
          <a:p>
            <a:r>
              <a:rPr lang="en-US" dirty="0" smtClean="0"/>
              <a:t>Other long-lead items in AUX and DC can probably be checked off during Wes’ visit to OVRO in Dec. 2012.</a:t>
            </a:r>
          </a:p>
          <a:p>
            <a:r>
              <a:rPr lang="en-US" dirty="0" smtClean="0"/>
              <a:t>With ordering of long-lead items in Jan., and CDR in March, parts should be in hand on the June timeframe—is this sufficient for build-out by, say, August, installation in Sep 2013?  ALL money must be spent by 2013 Sep 30!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specs to meet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04949"/>
            <a:ext cx="8686800" cy="4829175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From Wes’s Cascaded Noise/Gain spreadsheet:</a:t>
            </a:r>
          </a:p>
          <a:p>
            <a:pPr lvl="1"/>
            <a:r>
              <a:rPr lang="en-US" dirty="0" smtClean="0"/>
              <a:t>Check power levels at relevant points in the system (power meter)—goal: match spreadsheet</a:t>
            </a:r>
          </a:p>
          <a:p>
            <a:pPr lvl="1"/>
            <a:r>
              <a:rPr lang="en-US" dirty="0" smtClean="0"/>
              <a:t>Check bandpass shape (spectrum analyzer, correlator output)—goal?</a:t>
            </a:r>
          </a:p>
          <a:p>
            <a:pPr lvl="1"/>
            <a:r>
              <a:rPr lang="en-US" dirty="0" smtClean="0"/>
              <a:t>Check power slope at relevant points (spectrum analyzer)—goal at IF output: 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1 dB/BW</a:t>
            </a:r>
          </a:p>
          <a:p>
            <a:pPr lvl="1"/>
            <a:r>
              <a:rPr lang="en-US" dirty="0" smtClean="0"/>
              <a:t>Check ripple at relevant points (spectrum analyzer, correlator output)—goal: 4 dB</a:t>
            </a:r>
          </a:p>
          <a:p>
            <a:pPr lvl="1"/>
            <a:r>
              <a:rPr lang="en-US" dirty="0" smtClean="0"/>
              <a:t>Check system temperature (observations on calibrator, solar increment)—goal: 570 K</a:t>
            </a:r>
          </a:p>
          <a:p>
            <a:pPr lvl="1"/>
            <a:r>
              <a:rPr lang="en-US" dirty="0" smtClean="0"/>
              <a:t>Check IMD (how?)—goal: 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10.2 </a:t>
            </a:r>
            <a:r>
              <a:rPr lang="en-US" dirty="0" err="1" smtClean="0"/>
              <a:t>dBc</a:t>
            </a:r>
            <a:endParaRPr lang="en-US" dirty="0" smtClean="0"/>
          </a:p>
          <a:p>
            <a:pPr lvl="1"/>
            <a:r>
              <a:rPr lang="en-US" dirty="0" smtClean="0"/>
              <a:t>Check linearity (gain calibration)—goal: 1% in range ±3 dB around “sweet spot”</a:t>
            </a:r>
          </a:p>
          <a:p>
            <a:r>
              <a:rPr lang="en-US" dirty="0" smtClean="0"/>
              <a:t>Temperature stability</a:t>
            </a:r>
          </a:p>
          <a:p>
            <a:pPr lvl="1"/>
            <a:r>
              <a:rPr lang="en-US" dirty="0" smtClean="0"/>
              <a:t>FE inside temperature—goal: within ?° with swing of ?° ambient.</a:t>
            </a:r>
          </a:p>
          <a:p>
            <a:pPr lvl="1"/>
            <a:r>
              <a:rPr lang="en-US" dirty="0" smtClean="0"/>
              <a:t>Power variation over temperature (noise diode increment over temperature range)—goal: 1% = 0.04 dB</a:t>
            </a:r>
          </a:p>
          <a:p>
            <a:pPr lvl="1"/>
            <a:r>
              <a:rPr lang="en-US" dirty="0" smtClean="0"/>
              <a:t>Amplitude and phase stability of temperature (calibrator observations)—goal: 1%, 1°</a:t>
            </a:r>
          </a:p>
          <a:p>
            <a:r>
              <a:rPr lang="en-US" dirty="0" smtClean="0"/>
              <a:t>Antenna specs</a:t>
            </a:r>
          </a:p>
          <a:p>
            <a:pPr lvl="1"/>
            <a:r>
              <a:rPr lang="en-US" dirty="0" smtClean="0"/>
              <a:t>RMS pointing residuals &lt;0.03 degree both optical star (all sky) and on Sun (radio, single </a:t>
            </a:r>
            <a:r>
              <a:rPr lang="en-US" dirty="0" smtClean="0"/>
              <a:t>D</a:t>
            </a:r>
            <a:r>
              <a:rPr lang="en-US" dirty="0" smtClean="0"/>
              <a:t>ec), repeatable over a full-day track on the Sun</a:t>
            </a:r>
          </a:p>
          <a:p>
            <a:pPr lvl="1"/>
            <a:r>
              <a:rPr lang="en-US" dirty="0" smtClean="0"/>
              <a:t>H, V beams match theoretical to within 5% to 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10 dB (width, shape, taking into account dish illumination)</a:t>
            </a:r>
          </a:p>
          <a:p>
            <a:pPr lvl="1"/>
            <a:r>
              <a:rPr lang="en-US" dirty="0" smtClean="0"/>
              <a:t>Frequency-dependent pointing center stable to repeated measurement to within SNR expectation.</a:t>
            </a:r>
          </a:p>
          <a:p>
            <a:pPr lvl="1"/>
            <a:r>
              <a:rPr lang="en-US" dirty="0" smtClean="0"/>
              <a:t>Dishes track source (indicate lock) &gt;99% of the time in 20 mph winds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specs to </a:t>
            </a:r>
            <a:r>
              <a:rPr lang="en-US" dirty="0" smtClean="0"/>
              <a:t>meet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3675062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 smtClean="0"/>
              <a:t>Polarization</a:t>
            </a:r>
          </a:p>
          <a:p>
            <a:pPr lvl="1"/>
            <a:r>
              <a:rPr lang="en-US" sz="1600" dirty="0" smtClean="0"/>
              <a:t>X, Y cross-talk better than </a:t>
            </a:r>
            <a:r>
              <a:rPr lang="en-US" sz="1600" dirty="0" smtClean="0">
                <a:latin typeface="Symbol" pitchFamily="18" charset="2"/>
              </a:rPr>
              <a:t>-</a:t>
            </a:r>
            <a:r>
              <a:rPr lang="en-US" sz="1600" dirty="0" smtClean="0"/>
              <a:t>12 dB average, </a:t>
            </a:r>
            <a:r>
              <a:rPr lang="en-US" sz="1600" dirty="0" smtClean="0">
                <a:latin typeface="Symbol" pitchFamily="18" charset="2"/>
              </a:rPr>
              <a:t>-</a:t>
            </a:r>
            <a:r>
              <a:rPr lang="en-US" sz="1600" dirty="0" smtClean="0"/>
              <a:t>8 dB worst case all frequencies (how to measure?)</a:t>
            </a:r>
          </a:p>
          <a:p>
            <a:pPr lvl="1"/>
            <a:r>
              <a:rPr lang="en-US" sz="1600" dirty="0" smtClean="0"/>
              <a:t>X, Y corrected cross-talk better than </a:t>
            </a:r>
            <a:r>
              <a:rPr lang="en-US" sz="1600" dirty="0" smtClean="0">
                <a:latin typeface="Symbol" pitchFamily="18" charset="2"/>
              </a:rPr>
              <a:t>-</a:t>
            </a:r>
            <a:r>
              <a:rPr lang="en-US" sz="1600" dirty="0" smtClean="0"/>
              <a:t>20 dB average, </a:t>
            </a:r>
            <a:r>
              <a:rPr lang="en-US" sz="1600" dirty="0" smtClean="0">
                <a:latin typeface="Symbol" pitchFamily="18" charset="2"/>
              </a:rPr>
              <a:t>-</a:t>
            </a:r>
            <a:r>
              <a:rPr lang="en-US" sz="1600" dirty="0" smtClean="0"/>
              <a:t>15 dB worst case</a:t>
            </a:r>
          </a:p>
          <a:p>
            <a:pPr lvl="1"/>
            <a:r>
              <a:rPr lang="en-US" sz="1600" dirty="0" smtClean="0"/>
              <a:t>X, Y to R, L conversion verified, with isolation </a:t>
            </a:r>
            <a:r>
              <a:rPr lang="en-US" sz="1600" dirty="0" smtClean="0">
                <a:latin typeface="Symbol" pitchFamily="18" charset="2"/>
              </a:rPr>
              <a:t>-</a:t>
            </a:r>
            <a:r>
              <a:rPr lang="en-US" sz="1600" dirty="0" smtClean="0"/>
              <a:t>20 dB average, </a:t>
            </a:r>
            <a:r>
              <a:rPr lang="en-US" sz="1600" dirty="0" smtClean="0">
                <a:latin typeface="Symbol" pitchFamily="18" charset="2"/>
              </a:rPr>
              <a:t>-</a:t>
            </a:r>
            <a:r>
              <a:rPr lang="en-US" sz="1600" dirty="0" smtClean="0"/>
              <a:t>15 dB worst case</a:t>
            </a:r>
            <a:endParaRPr lang="en-US" sz="1600" dirty="0" smtClean="0"/>
          </a:p>
          <a:p>
            <a:r>
              <a:rPr lang="en-US" sz="1800" dirty="0" smtClean="0"/>
              <a:t>Control System Timing</a:t>
            </a:r>
          </a:p>
          <a:p>
            <a:pPr lvl="1"/>
            <a:r>
              <a:rPr lang="en-US" sz="1600" dirty="0" smtClean="0"/>
              <a:t>Band switching complete in &lt;1 ms, independent of step.</a:t>
            </a:r>
          </a:p>
          <a:p>
            <a:pPr lvl="1"/>
            <a:r>
              <a:rPr lang="en-US" sz="1600" dirty="0" smtClean="0"/>
              <a:t>Attenuation control complete in &lt;1 ms, independent of step.</a:t>
            </a:r>
          </a:p>
          <a:p>
            <a:pPr lvl="1"/>
            <a:r>
              <a:rPr lang="en-US" sz="1600" dirty="0" smtClean="0"/>
              <a:t>All </a:t>
            </a:r>
            <a:r>
              <a:rPr lang="en-US" sz="1600" dirty="0" err="1" smtClean="0"/>
              <a:t>stateframe</a:t>
            </a:r>
            <a:r>
              <a:rPr lang="en-US" sz="1600" dirty="0" smtClean="0"/>
              <a:t> subsystem timestamps identical to 100 </a:t>
            </a:r>
            <a:r>
              <a:rPr lang="en-US" sz="1600" dirty="0" smtClean="0">
                <a:latin typeface="Symbol" pitchFamily="18" charset="2"/>
              </a:rPr>
              <a:t>m</a:t>
            </a:r>
            <a:r>
              <a:rPr lang="en-US" sz="1600" dirty="0" smtClean="0"/>
              <a:t>s, stable to 5 </a:t>
            </a:r>
            <a:r>
              <a:rPr lang="en-US" sz="1600" dirty="0" err="1" smtClean="0">
                <a:latin typeface="Symbol" pitchFamily="18" charset="2"/>
              </a:rPr>
              <a:t>m</a:t>
            </a:r>
            <a:r>
              <a:rPr lang="en-US" sz="1600" dirty="0" err="1" smtClean="0"/>
              <a:t>s</a:t>
            </a:r>
            <a:r>
              <a:rPr lang="en-US" sz="1600" dirty="0" err="1" smtClean="0"/>
              <a:t>.</a:t>
            </a:r>
            <a:endParaRPr lang="en-US" sz="1600" dirty="0" smtClean="0"/>
          </a:p>
          <a:p>
            <a:r>
              <a:rPr lang="en-US" sz="1800" dirty="0" smtClean="0"/>
              <a:t>Correlator Timing</a:t>
            </a:r>
          </a:p>
          <a:p>
            <a:pPr lvl="1"/>
            <a:r>
              <a:rPr lang="en-US" sz="1600" dirty="0" smtClean="0"/>
              <a:t>Accumulation start and end fixed relative to 1pps tick within 2 spectral samples (~14 </a:t>
            </a:r>
            <a:r>
              <a:rPr lang="en-US" sz="1600" dirty="0" smtClean="0">
                <a:latin typeface="Symbol" pitchFamily="18" charset="2"/>
              </a:rPr>
              <a:t>m</a:t>
            </a:r>
            <a:r>
              <a:rPr lang="en-US" sz="1600" dirty="0" smtClean="0"/>
              <a:t>s</a:t>
            </a:r>
            <a:r>
              <a:rPr lang="en-US" sz="1600" dirty="0" smtClean="0"/>
              <a:t>)</a:t>
            </a:r>
          </a:p>
          <a:p>
            <a:pPr lvl="1"/>
            <a:r>
              <a:rPr lang="en-US" sz="1600" dirty="0" smtClean="0"/>
              <a:t>Number of accumulations unvarying.</a:t>
            </a:r>
          </a:p>
          <a:p>
            <a:pPr lvl="1"/>
            <a:r>
              <a:rPr lang="en-US" sz="1600" dirty="0" smtClean="0"/>
              <a:t>Coarse delays adjusted on 1 </a:t>
            </a:r>
            <a:r>
              <a:rPr lang="en-US" sz="1600" dirty="0" err="1" smtClean="0"/>
              <a:t>pps</a:t>
            </a:r>
            <a:r>
              <a:rPr lang="en-US" sz="1600" dirty="0" smtClean="0"/>
              <a:t> tick, after last accumulation window.</a:t>
            </a:r>
          </a:p>
          <a:p>
            <a:r>
              <a:rPr lang="en-US" sz="1800" dirty="0" smtClean="0"/>
              <a:t>What other critical specs do we have?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lnDef>
      <a:spPr>
        <a:ln w="19050">
          <a:solidFill>
            <a:schemeClr val="tx1"/>
          </a:solidFill>
          <a:tailEnd type="arrow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4360</TotalTime>
  <Words>1195</Words>
  <Application>Microsoft Office PowerPoint</Application>
  <PresentationFormat>On-screen Show (4:3)</PresentationFormat>
  <Paragraphs>119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Trek</vt:lpstr>
      <vt:lpstr>verifying prototype Performance—cdr requirements</vt:lpstr>
      <vt:lpstr>outline</vt:lpstr>
      <vt:lpstr>CDR Decisions</vt:lpstr>
      <vt:lpstr>Previously presented schedule =&gt;Earliest CDR is feb 2013</vt:lpstr>
      <vt:lpstr>Suggest planning cdr for Mar 2013</vt:lpstr>
      <vt:lpstr>Long-lead item check-off</vt:lpstr>
      <vt:lpstr>Quantitative specs to meet</vt:lpstr>
      <vt:lpstr>Quantitative specs to meet (cont’d)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Dale</dc:creator>
  <cp:lastModifiedBy>Dale</cp:lastModifiedBy>
  <cp:revision>212</cp:revision>
  <dcterms:created xsi:type="dcterms:W3CDTF">2006-08-16T00:00:00Z</dcterms:created>
  <dcterms:modified xsi:type="dcterms:W3CDTF">2012-09-23T15:40:00Z</dcterms:modified>
</cp:coreProperties>
</file>