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9"/>
  </p:notesMasterIdLst>
  <p:sldIdLst>
    <p:sldId id="256" r:id="rId2"/>
    <p:sldId id="295" r:id="rId3"/>
    <p:sldId id="298" r:id="rId4"/>
    <p:sldId id="299" r:id="rId5"/>
    <p:sldId id="300" r:id="rId6"/>
    <p:sldId id="301" r:id="rId7"/>
    <p:sldId id="30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C78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100" d="100"/>
          <a:sy n="100" d="100"/>
        </p:scale>
        <p:origin x="-28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23AEAB-12C3-467D-BA7A-DC3C10D45418}" type="datetimeFigureOut">
              <a:rPr lang="en-US" smtClean="0"/>
              <a:pPr/>
              <a:t>9/23/2012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AB87591-5545-492E-8E5C-E2EA5C44B99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AB87591-5545-492E-8E5C-E2EA5C44B993}"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AB87591-5545-492E-8E5C-E2EA5C44B993}"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r>
              <a:rPr lang="en-US" smtClean="0"/>
              <a:t>9/25/2012</a:t>
            </a:r>
            <a:endParaRPr lang="en-US"/>
          </a:p>
        </p:txBody>
      </p:sp>
      <p:sp>
        <p:nvSpPr>
          <p:cNvPr id="2" name="Footer Placeholder 1"/>
          <p:cNvSpPr>
            <a:spLocks noGrp="1"/>
          </p:cNvSpPr>
          <p:nvPr>
            <p:ph type="ftr" sz="quarter" idx="11"/>
          </p:nvPr>
        </p:nvSpPr>
        <p:spPr/>
        <p:txBody>
          <a:bodyPr/>
          <a:lstStyle/>
          <a:p>
            <a:r>
              <a:rPr lang="en-US" smtClean="0"/>
              <a:t>Prototype Review Meeting</a:t>
            </a:r>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9/25/2012</a:t>
            </a:r>
            <a:endParaRPr lang="en-US"/>
          </a:p>
        </p:txBody>
      </p:sp>
      <p:sp>
        <p:nvSpPr>
          <p:cNvPr id="5" name="Footer Placeholder 4"/>
          <p:cNvSpPr>
            <a:spLocks noGrp="1"/>
          </p:cNvSpPr>
          <p:nvPr>
            <p:ph type="ftr" sz="quarter" idx="11"/>
          </p:nvPr>
        </p:nvSpPr>
        <p:spPr/>
        <p:txBody>
          <a:bodyPr/>
          <a:lstStyle/>
          <a:p>
            <a:r>
              <a:rPr lang="en-US" smtClean="0"/>
              <a:t>Prototype Review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9/25/2012</a:t>
            </a:r>
            <a:endParaRPr lang="en-US"/>
          </a:p>
        </p:txBody>
      </p:sp>
      <p:sp>
        <p:nvSpPr>
          <p:cNvPr id="5" name="Footer Placeholder 4"/>
          <p:cNvSpPr>
            <a:spLocks noGrp="1"/>
          </p:cNvSpPr>
          <p:nvPr>
            <p:ph type="ftr" sz="quarter" idx="11"/>
          </p:nvPr>
        </p:nvSpPr>
        <p:spPr/>
        <p:txBody>
          <a:bodyPr/>
          <a:lstStyle/>
          <a:p>
            <a:r>
              <a:rPr lang="en-US" smtClean="0"/>
              <a:t>Prototype Review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descr="PaiuteSun_new.gif"/>
          <p:cNvPicPr>
            <a:picLocks noChangeAspect="1"/>
          </p:cNvPicPr>
          <p:nvPr userDrawn="1"/>
        </p:nvPicPr>
        <p:blipFill>
          <a:blip r:embed="rId2" cstate="print"/>
          <a:stretch>
            <a:fillRect/>
          </a:stretch>
        </p:blipFill>
        <p:spPr>
          <a:xfrm>
            <a:off x="8142516" y="5914406"/>
            <a:ext cx="995553" cy="938594"/>
          </a:xfrm>
          <a:prstGeom prst="rect">
            <a:avLst/>
          </a:prstGeom>
        </p:spPr>
      </p:pic>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r>
              <a:rPr lang="en-US" smtClean="0"/>
              <a:t>9/25/2012</a:t>
            </a:r>
            <a:endParaRPr lang="en-US"/>
          </a:p>
        </p:txBody>
      </p:sp>
      <p:sp>
        <p:nvSpPr>
          <p:cNvPr id="19" name="Footer Placeholder 18"/>
          <p:cNvSpPr>
            <a:spLocks noGrp="1"/>
          </p:cNvSpPr>
          <p:nvPr>
            <p:ph type="ftr" sz="quarter" idx="11"/>
          </p:nvPr>
        </p:nvSpPr>
        <p:spPr>
          <a:xfrm>
            <a:off x="3581400" y="76200"/>
            <a:ext cx="2895600" cy="288925"/>
          </a:xfrm>
        </p:spPr>
        <p:txBody>
          <a:bodyPr/>
          <a:lstStyle/>
          <a:p>
            <a:r>
              <a:rPr lang="en-US" smtClean="0"/>
              <a:t>Prototype Review Meeting</a:t>
            </a:r>
            <a:endParaRPr lang="en-US"/>
          </a:p>
        </p:txBody>
      </p:sp>
      <p:sp>
        <p:nvSpPr>
          <p:cNvPr id="16" name="Slide Number Placeholder 15"/>
          <p:cNvSpPr>
            <a:spLocks noGrp="1"/>
          </p:cNvSpPr>
          <p:nvPr>
            <p:ph type="sldNum" sz="quarter" idx="12"/>
          </p:nvPr>
        </p:nvSpPr>
        <p:spPr>
          <a:xfrm>
            <a:off x="8247355" y="6234254"/>
            <a:ext cx="758952" cy="246888"/>
          </a:xfrm>
        </p:spPr>
        <p:txBody>
          <a:bodyPr/>
          <a:lstStyle>
            <a:lvl1pPr algn="ctr">
              <a:defRPr>
                <a:solidFill>
                  <a:schemeClr val="tx1"/>
                </a:solidFill>
              </a:defRPr>
            </a:lvl1p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r>
              <a:rPr lang="en-US" smtClean="0"/>
              <a:t>9/25/2012</a:t>
            </a:r>
            <a:endParaRPr lang="en-US"/>
          </a:p>
        </p:txBody>
      </p:sp>
      <p:sp>
        <p:nvSpPr>
          <p:cNvPr id="11" name="Footer Placeholder 10"/>
          <p:cNvSpPr>
            <a:spLocks noGrp="1"/>
          </p:cNvSpPr>
          <p:nvPr>
            <p:ph type="ftr" sz="quarter" idx="11"/>
          </p:nvPr>
        </p:nvSpPr>
        <p:spPr/>
        <p:txBody>
          <a:bodyPr/>
          <a:lstStyle/>
          <a:p>
            <a:r>
              <a:rPr lang="en-US" smtClean="0"/>
              <a:t>Prototype Review Meeting</a:t>
            </a:r>
            <a:endParaRPr lang="en-US"/>
          </a:p>
        </p:txBody>
      </p:sp>
      <p:sp>
        <p:nvSpPr>
          <p:cNvPr id="16" name="Slide Number Placeholder 15"/>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PaiuteSun_new.gif"/>
          <p:cNvPicPr>
            <a:picLocks noChangeAspect="1"/>
          </p:cNvPicPr>
          <p:nvPr userDrawn="1"/>
        </p:nvPicPr>
        <p:blipFill>
          <a:blip r:embed="rId2" cstate="print"/>
          <a:stretch>
            <a:fillRect/>
          </a:stretch>
        </p:blipFill>
        <p:spPr>
          <a:xfrm>
            <a:off x="8148447" y="5919406"/>
            <a:ext cx="995553" cy="938594"/>
          </a:xfrm>
          <a:prstGeom prst="rect">
            <a:avLst/>
          </a:prstGeom>
        </p:spPr>
      </p:pic>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r>
              <a:rPr lang="en-US" smtClean="0"/>
              <a:t>9/25/2012</a:t>
            </a:r>
            <a:endParaRPr lang="en-US"/>
          </a:p>
        </p:txBody>
      </p:sp>
      <p:sp>
        <p:nvSpPr>
          <p:cNvPr id="10" name="Footer Placeholder 9"/>
          <p:cNvSpPr>
            <a:spLocks noGrp="1"/>
          </p:cNvSpPr>
          <p:nvPr>
            <p:ph type="ftr" sz="quarter" idx="11"/>
          </p:nvPr>
        </p:nvSpPr>
        <p:spPr/>
        <p:txBody>
          <a:bodyPr/>
          <a:lstStyle/>
          <a:p>
            <a:r>
              <a:rPr lang="en-US" smtClean="0"/>
              <a:t>Prototype Review Meeting</a:t>
            </a:r>
            <a:endParaRPr lang="en-US"/>
          </a:p>
        </p:txBody>
      </p:sp>
      <p:sp>
        <p:nvSpPr>
          <p:cNvPr id="9" name="Slide Number Placeholder 15"/>
          <p:cNvSpPr>
            <a:spLocks noGrp="1"/>
          </p:cNvSpPr>
          <p:nvPr>
            <p:ph type="sldNum" sz="quarter" idx="12"/>
          </p:nvPr>
        </p:nvSpPr>
        <p:spPr>
          <a:xfrm>
            <a:off x="8247355" y="6234254"/>
            <a:ext cx="758952" cy="246888"/>
          </a:xfrm>
        </p:spPr>
        <p:txBody>
          <a:bodyPr/>
          <a:lstStyle>
            <a:lvl1pPr algn="ctr">
              <a:defRPr>
                <a:solidFill>
                  <a:schemeClr val="tx1"/>
                </a:solidFill>
              </a:defRPr>
            </a:lvl1p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r>
              <a:rPr lang="en-US" smtClean="0"/>
              <a:t>9/25/2012</a:t>
            </a:r>
            <a:endParaRPr lang="en-US"/>
          </a:p>
        </p:txBody>
      </p:sp>
      <p:sp>
        <p:nvSpPr>
          <p:cNvPr id="6" name="Footer Placeholder 5"/>
          <p:cNvSpPr>
            <a:spLocks noGrp="1"/>
          </p:cNvSpPr>
          <p:nvPr>
            <p:ph type="ftr" sz="quarter" idx="11"/>
          </p:nvPr>
        </p:nvSpPr>
        <p:spPr/>
        <p:txBody>
          <a:bodyPr/>
          <a:lstStyle/>
          <a:p>
            <a:r>
              <a:rPr lang="en-US" smtClean="0"/>
              <a:t>Prototype Review Meeting</a:t>
            </a:r>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B6F15528-21DE-4FAA-801E-634DDDAF4B2B}"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r>
              <a:rPr lang="en-US" smtClean="0"/>
              <a:t>9/25/2012</a:t>
            </a:r>
            <a:endParaRPr lang="en-US"/>
          </a:p>
        </p:txBody>
      </p:sp>
      <p:sp>
        <p:nvSpPr>
          <p:cNvPr id="21" name="Footer Placeholder 20"/>
          <p:cNvSpPr>
            <a:spLocks noGrp="1"/>
          </p:cNvSpPr>
          <p:nvPr>
            <p:ph type="ftr" sz="quarter" idx="11"/>
          </p:nvPr>
        </p:nvSpPr>
        <p:spPr/>
        <p:txBody>
          <a:bodyPr/>
          <a:lstStyle/>
          <a:p>
            <a:r>
              <a:rPr lang="en-US" smtClean="0"/>
              <a:t>Prototype Review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en-US" smtClean="0"/>
              <a:t>9/25/2012</a:t>
            </a:r>
            <a:endParaRPr lang="en-US"/>
          </a:p>
        </p:txBody>
      </p:sp>
      <p:sp>
        <p:nvSpPr>
          <p:cNvPr id="24" name="Footer Placeholder 23"/>
          <p:cNvSpPr>
            <a:spLocks noGrp="1"/>
          </p:cNvSpPr>
          <p:nvPr>
            <p:ph type="ftr" sz="quarter" idx="11"/>
          </p:nvPr>
        </p:nvSpPr>
        <p:spPr/>
        <p:txBody>
          <a:bodyPr/>
          <a:lstStyle/>
          <a:p>
            <a:r>
              <a:rPr lang="en-US" smtClean="0"/>
              <a:t>Prototype Review Meeting</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r>
              <a:rPr lang="en-US" smtClean="0"/>
              <a:t>9/25/2012</a:t>
            </a:r>
            <a:endParaRPr lang="en-US"/>
          </a:p>
        </p:txBody>
      </p:sp>
      <p:sp>
        <p:nvSpPr>
          <p:cNvPr id="29" name="Footer Placeholder 28"/>
          <p:cNvSpPr>
            <a:spLocks noGrp="1"/>
          </p:cNvSpPr>
          <p:nvPr>
            <p:ph type="ftr" sz="quarter" idx="11"/>
          </p:nvPr>
        </p:nvSpPr>
        <p:spPr/>
        <p:txBody>
          <a:bodyPr/>
          <a:lstStyle/>
          <a:p>
            <a:r>
              <a:rPr lang="en-US" smtClean="0"/>
              <a:t>Prototype Review Meeting</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r>
              <a:rPr lang="en-US" smtClean="0"/>
              <a:t>9/25/2012</a:t>
            </a:r>
            <a:endParaRPr lang="en-US"/>
          </a:p>
        </p:txBody>
      </p:sp>
      <p:sp>
        <p:nvSpPr>
          <p:cNvPr id="5" name="Footer Placeholder 4"/>
          <p:cNvSpPr>
            <a:spLocks noGrp="1"/>
          </p:cNvSpPr>
          <p:nvPr>
            <p:ph type="ftr" sz="quarter" idx="11"/>
          </p:nvPr>
        </p:nvSpPr>
        <p:spPr/>
        <p:txBody>
          <a:bodyPr/>
          <a:lstStyle/>
          <a:p>
            <a:r>
              <a:rPr lang="en-US" smtClean="0"/>
              <a:t>Prototype Review Meeting</a:t>
            </a:r>
            <a:endParaRPr lang="en-US"/>
          </a:p>
        </p:txBody>
      </p:sp>
      <p:sp>
        <p:nvSpPr>
          <p:cNvPr id="31" name="Slide Number Placeholder 30"/>
          <p:cNvSpPr>
            <a:spLocks noGrp="1"/>
          </p:cNvSpPr>
          <p:nvPr>
            <p:ph type="sldNum" sz="quarter" idx="12"/>
          </p:nvPr>
        </p:nvSpPr>
        <p:spPr/>
        <p:txBody>
          <a:bodyPr/>
          <a:lstStyle/>
          <a:p>
            <a:fld id="{B6F15528-21DE-4FAA-801E-634DDDAF4B2B}"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r>
              <a:rPr lang="en-US" smtClean="0"/>
              <a:t>9/25/2012</a:t>
            </a:r>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r>
              <a:rPr lang="en-US" smtClean="0"/>
              <a:t>Prototype Review Meeting</a:t>
            </a:r>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6F15528-21DE-4FAA-801E-634DDDAF4B2B}"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PaiuteSun_outline_new.gif"/>
          <p:cNvPicPr>
            <a:picLocks noChangeAspect="1"/>
          </p:cNvPicPr>
          <p:nvPr/>
        </p:nvPicPr>
        <p:blipFill>
          <a:blip r:embed="rId3" cstate="print"/>
          <a:stretch>
            <a:fillRect/>
          </a:stretch>
        </p:blipFill>
        <p:spPr>
          <a:xfrm>
            <a:off x="151638" y="163449"/>
            <a:ext cx="2374011" cy="2238185"/>
          </a:xfrm>
          <a:prstGeom prst="rect">
            <a:avLst/>
          </a:prstGeom>
        </p:spPr>
      </p:pic>
      <p:sp>
        <p:nvSpPr>
          <p:cNvPr id="2" name="Title 1"/>
          <p:cNvSpPr>
            <a:spLocks noGrp="1"/>
          </p:cNvSpPr>
          <p:nvPr>
            <p:ph type="ctrTitle"/>
          </p:nvPr>
        </p:nvSpPr>
        <p:spPr/>
        <p:txBody>
          <a:bodyPr>
            <a:normAutofit/>
          </a:bodyPr>
          <a:lstStyle/>
          <a:p>
            <a:r>
              <a:rPr lang="en-US" dirty="0" smtClean="0"/>
              <a:t>Database requirements overview</a:t>
            </a:r>
            <a:endParaRPr lang="en-US" dirty="0"/>
          </a:p>
        </p:txBody>
      </p:sp>
      <p:sp>
        <p:nvSpPr>
          <p:cNvPr id="3" name="Subtitle 2"/>
          <p:cNvSpPr>
            <a:spLocks noGrp="1"/>
          </p:cNvSpPr>
          <p:nvPr>
            <p:ph type="subTitle" idx="1"/>
          </p:nvPr>
        </p:nvSpPr>
        <p:spPr/>
        <p:txBody>
          <a:bodyPr>
            <a:normAutofit fontScale="77500" lnSpcReduction="20000"/>
          </a:bodyPr>
          <a:lstStyle/>
          <a:p>
            <a:r>
              <a:rPr lang="en-US" dirty="0" smtClean="0"/>
              <a:t>Dale E. Gary</a:t>
            </a:r>
          </a:p>
          <a:p>
            <a:r>
              <a:rPr lang="en-US" dirty="0" smtClean="0"/>
              <a:t>Professor, Physics, Center for Solar-Terrestrial Research</a:t>
            </a:r>
          </a:p>
          <a:p>
            <a:r>
              <a:rPr lang="en-US" dirty="0" smtClean="0"/>
              <a:t>New Jersey Institute of Technology</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a:t>
            </a:fld>
            <a:endParaRPr lang="en-US"/>
          </a:p>
        </p:txBody>
      </p:sp>
      <p:sp>
        <p:nvSpPr>
          <p:cNvPr id="7" name="Date Placeholder 6"/>
          <p:cNvSpPr>
            <a:spLocks noGrp="1"/>
          </p:cNvSpPr>
          <p:nvPr>
            <p:ph type="dt" sz="half" idx="10"/>
          </p:nvPr>
        </p:nvSpPr>
        <p:spPr/>
        <p:txBody>
          <a:bodyPr/>
          <a:lstStyle/>
          <a:p>
            <a:r>
              <a:rPr lang="en-US" smtClean="0"/>
              <a:t>9/25/2012</a:t>
            </a:r>
            <a:endParaRPr lang="en-US"/>
          </a:p>
        </p:txBody>
      </p:sp>
      <p:sp>
        <p:nvSpPr>
          <p:cNvPr id="8" name="Footer Placeholder 7"/>
          <p:cNvSpPr>
            <a:spLocks noGrp="1"/>
          </p:cNvSpPr>
          <p:nvPr>
            <p:ph type="ftr" sz="quarter" idx="11"/>
          </p:nvPr>
        </p:nvSpPr>
        <p:spPr/>
        <p:txBody>
          <a:bodyPr/>
          <a:lstStyle/>
          <a:p>
            <a:r>
              <a:rPr lang="en-US" smtClean="0"/>
              <a:t>Prototype Review Meeting</a:t>
            </a: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a:xfrm>
            <a:off x="400050" y="1554162"/>
            <a:ext cx="8382000" cy="4656138"/>
          </a:xfrm>
        </p:spPr>
        <p:txBody>
          <a:bodyPr>
            <a:normAutofit/>
          </a:bodyPr>
          <a:lstStyle/>
          <a:p>
            <a:r>
              <a:rPr lang="en-US" dirty="0" smtClean="0"/>
              <a:t>Disclaimer</a:t>
            </a:r>
          </a:p>
          <a:p>
            <a:r>
              <a:rPr lang="en-US" dirty="0" smtClean="0"/>
              <a:t>Two databases</a:t>
            </a:r>
          </a:p>
          <a:p>
            <a:r>
              <a:rPr lang="en-US" dirty="0" smtClean="0"/>
              <a:t>Monitor database—the </a:t>
            </a:r>
            <a:r>
              <a:rPr lang="en-US" dirty="0" err="1" smtClean="0"/>
              <a:t>stateframe</a:t>
            </a:r>
            <a:endParaRPr lang="en-US" dirty="0" smtClean="0"/>
          </a:p>
          <a:p>
            <a:r>
              <a:rPr lang="en-US" dirty="0" smtClean="0"/>
              <a:t>XML and RDBMS</a:t>
            </a:r>
          </a:p>
          <a:p>
            <a:r>
              <a:rPr lang="en-US" dirty="0" smtClean="0"/>
              <a:t>Live vs. static </a:t>
            </a:r>
            <a:r>
              <a:rPr lang="en-US" dirty="0" err="1" smtClean="0"/>
              <a:t>stateframe</a:t>
            </a:r>
            <a:r>
              <a:rPr lang="en-US" dirty="0" smtClean="0"/>
              <a:t> data</a:t>
            </a:r>
            <a:endParaRPr lang="en-US"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2</a:t>
            </a:fld>
            <a:endParaRPr lang="en-US" dirty="0"/>
          </a:p>
        </p:txBody>
      </p:sp>
      <p:sp>
        <p:nvSpPr>
          <p:cNvPr id="6" name="Date Placeholder 5"/>
          <p:cNvSpPr>
            <a:spLocks noGrp="1"/>
          </p:cNvSpPr>
          <p:nvPr>
            <p:ph type="dt" sz="half" idx="10"/>
          </p:nvPr>
        </p:nvSpPr>
        <p:spPr/>
        <p:txBody>
          <a:bodyPr/>
          <a:lstStyle/>
          <a:p>
            <a:r>
              <a:rPr lang="en-US" smtClean="0"/>
              <a:t>9/25/2012</a:t>
            </a:r>
            <a:endParaRPr lang="en-US"/>
          </a:p>
        </p:txBody>
      </p:sp>
      <p:sp>
        <p:nvSpPr>
          <p:cNvPr id="7" name="Footer Placeholder 6"/>
          <p:cNvSpPr>
            <a:spLocks noGrp="1"/>
          </p:cNvSpPr>
          <p:nvPr>
            <p:ph type="ftr" sz="quarter" idx="11"/>
          </p:nvPr>
        </p:nvSpPr>
        <p:spPr/>
        <p:txBody>
          <a:bodyPr/>
          <a:lstStyle/>
          <a:p>
            <a:r>
              <a:rPr lang="en-US" smtClean="0"/>
              <a:t>Prototype Review Meeting</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Disclaimer</a:t>
            </a:r>
            <a:endParaRPr lang="en-US" dirty="0"/>
          </a:p>
        </p:txBody>
      </p:sp>
      <p:sp>
        <p:nvSpPr>
          <p:cNvPr id="3" name="Content Placeholder 2"/>
          <p:cNvSpPr>
            <a:spLocks noGrp="1"/>
          </p:cNvSpPr>
          <p:nvPr>
            <p:ph idx="1"/>
          </p:nvPr>
        </p:nvSpPr>
        <p:spPr>
          <a:xfrm>
            <a:off x="304800" y="1554162"/>
            <a:ext cx="8686800" cy="3055938"/>
          </a:xfrm>
        </p:spPr>
        <p:txBody>
          <a:bodyPr>
            <a:normAutofit fontScale="85000" lnSpcReduction="10000"/>
          </a:bodyPr>
          <a:lstStyle/>
          <a:p>
            <a:r>
              <a:rPr lang="en-US" dirty="0" smtClean="0"/>
              <a:t>We are just getting started on thinking about the databases.</a:t>
            </a:r>
          </a:p>
          <a:p>
            <a:r>
              <a:rPr lang="en-US" dirty="0" smtClean="0"/>
              <a:t>I </a:t>
            </a:r>
            <a:r>
              <a:rPr lang="en-US" dirty="0" smtClean="0"/>
              <a:t>know very little about databases and RDBMS, or how to interface to them, both to write them and to read them.</a:t>
            </a:r>
          </a:p>
          <a:p>
            <a:r>
              <a:rPr lang="en-US" dirty="0" smtClean="0"/>
              <a:t>I do have some expectation of what they should be able to do for the project, so that is where I will start.</a:t>
            </a:r>
            <a:endParaRPr lang="en-US" dirty="0" smtClean="0"/>
          </a:p>
        </p:txBody>
      </p:sp>
      <p:sp>
        <p:nvSpPr>
          <p:cNvPr id="4" name="Date Placeholder 3"/>
          <p:cNvSpPr>
            <a:spLocks noGrp="1"/>
          </p:cNvSpPr>
          <p:nvPr>
            <p:ph type="dt" sz="half" idx="10"/>
          </p:nvPr>
        </p:nvSpPr>
        <p:spPr/>
        <p:txBody>
          <a:bodyPr/>
          <a:lstStyle/>
          <a:p>
            <a:r>
              <a:rPr lang="en-US" smtClean="0"/>
              <a:t>9/25/2012</a:t>
            </a:r>
            <a:endParaRPr lang="en-US"/>
          </a:p>
        </p:txBody>
      </p:sp>
      <p:sp>
        <p:nvSpPr>
          <p:cNvPr id="5" name="Footer Placeholder 4"/>
          <p:cNvSpPr>
            <a:spLocks noGrp="1"/>
          </p:cNvSpPr>
          <p:nvPr>
            <p:ph type="ftr" sz="quarter" idx="11"/>
          </p:nvPr>
        </p:nvSpPr>
        <p:spPr/>
        <p:txBody>
          <a:bodyPr/>
          <a:lstStyle/>
          <a:p>
            <a:r>
              <a:rPr lang="en-US" smtClean="0"/>
              <a:t>Prototype Review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databases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There are two separate databases: </a:t>
            </a:r>
            <a:r>
              <a:rPr lang="en-US" dirty="0" smtClean="0"/>
              <a:t>1) monitor database, 2) metadata database.  The actual “visibility” data is actually a third “database,” but is </a:t>
            </a:r>
            <a:r>
              <a:rPr lang="en-US" dirty="0" smtClean="0"/>
              <a:t>a proprietary format: Miriad.</a:t>
            </a:r>
          </a:p>
          <a:p>
            <a:r>
              <a:rPr lang="en-US" dirty="0" smtClean="0"/>
              <a:t>The monitor database is expected to be a standard relational database, for storing a large amount of very similar data (the 1-second </a:t>
            </a:r>
            <a:r>
              <a:rPr lang="en-US" dirty="0" err="1" smtClean="0"/>
              <a:t>stateframe</a:t>
            </a:r>
            <a:r>
              <a:rPr lang="en-US" dirty="0" smtClean="0"/>
              <a:t>), parts of which will need to be retrieved some time in the past, for tracking down hardware or software issues.  We want to be able to create general queries that can bring up past data in potentially new ways.</a:t>
            </a:r>
          </a:p>
          <a:p>
            <a:r>
              <a:rPr lang="en-US" dirty="0" smtClean="0"/>
              <a:t>The metadata database is supposed to play well with wider NASA/community solar databases, which both Jim and Dominic have experience with.  I would like to hear some details about how it will work. I assume it is not a relational database, correct?  Jim will be creating the metadata similar to what is done with RHESSI, so there must be tools that can be adapted.</a:t>
            </a:r>
            <a:endParaRPr lang="en-US" dirty="0"/>
          </a:p>
        </p:txBody>
      </p:sp>
      <p:sp>
        <p:nvSpPr>
          <p:cNvPr id="4" name="Date Placeholder 3"/>
          <p:cNvSpPr>
            <a:spLocks noGrp="1"/>
          </p:cNvSpPr>
          <p:nvPr>
            <p:ph type="dt" sz="half" idx="10"/>
          </p:nvPr>
        </p:nvSpPr>
        <p:spPr/>
        <p:txBody>
          <a:bodyPr/>
          <a:lstStyle/>
          <a:p>
            <a:r>
              <a:rPr lang="en-US" smtClean="0"/>
              <a:t>9/25/2012</a:t>
            </a:r>
            <a:endParaRPr lang="en-US"/>
          </a:p>
        </p:txBody>
      </p:sp>
      <p:sp>
        <p:nvSpPr>
          <p:cNvPr id="5" name="Footer Placeholder 4"/>
          <p:cNvSpPr>
            <a:spLocks noGrp="1"/>
          </p:cNvSpPr>
          <p:nvPr>
            <p:ph type="ftr" sz="quarter" idx="11"/>
          </p:nvPr>
        </p:nvSpPr>
        <p:spPr/>
        <p:txBody>
          <a:bodyPr/>
          <a:lstStyle/>
          <a:p>
            <a:r>
              <a:rPr lang="en-US" smtClean="0"/>
              <a:t>Prototype Review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Monitor database—the </a:t>
            </a:r>
            <a:r>
              <a:rPr lang="en-US" dirty="0" err="1" smtClean="0"/>
              <a:t>stateframe</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The </a:t>
            </a:r>
            <a:r>
              <a:rPr lang="en-US" dirty="0" err="1" smtClean="0"/>
              <a:t>stateframe</a:t>
            </a:r>
            <a:r>
              <a:rPr lang="en-US" dirty="0" smtClean="0"/>
              <a:t> is supposed to be a complete description of the state of the system, updated once per second.  As such, recording it into a database should provide a record of the system that can be perused to view performance over time, or compare one period with another.</a:t>
            </a:r>
          </a:p>
          <a:p>
            <a:r>
              <a:rPr lang="en-US" dirty="0" smtClean="0"/>
              <a:t>We have two issues with the </a:t>
            </a:r>
            <a:r>
              <a:rPr lang="en-US" dirty="0" err="1" smtClean="0"/>
              <a:t>stateframe</a:t>
            </a:r>
            <a:r>
              <a:rPr lang="en-US" dirty="0" smtClean="0"/>
              <a:t>.  One is distributing the data, which is expected to be in the form of a binary record.  The other is describing the data, which is envisioned to be done via XML.  The plan is to be able to make a change to the </a:t>
            </a:r>
            <a:r>
              <a:rPr lang="en-US" dirty="0" err="1" smtClean="0"/>
              <a:t>stateframe</a:t>
            </a:r>
            <a:r>
              <a:rPr lang="en-US" dirty="0" smtClean="0"/>
              <a:t> (content of the binary data record) and a corresponding change to the XML template that describes it, and all software should be able to adapt to the change without making any change to the code.</a:t>
            </a:r>
          </a:p>
          <a:p>
            <a:r>
              <a:rPr lang="en-US" dirty="0" smtClean="0"/>
              <a:t>XML has no standard keywords, so it is extremely general.  There exist XML “parsers” that can separate the various parts of the “tree” and allow one to programmatically extract the information about the described structure.</a:t>
            </a:r>
          </a:p>
          <a:p>
            <a:r>
              <a:rPr lang="en-US" dirty="0" smtClean="0"/>
              <a:t>We have built our own XML description, based on something that </a:t>
            </a:r>
            <a:r>
              <a:rPr lang="en-US" dirty="0" err="1" smtClean="0"/>
              <a:t>LabVIEW</a:t>
            </a:r>
            <a:r>
              <a:rPr lang="en-US" dirty="0" smtClean="0"/>
              <a:t> produces, that Python can decode.  A similar decoder would be needed for dealing with the </a:t>
            </a:r>
            <a:r>
              <a:rPr lang="en-US" dirty="0" err="1" smtClean="0"/>
              <a:t>stateframe</a:t>
            </a:r>
            <a:r>
              <a:rPr lang="en-US" dirty="0" smtClean="0"/>
              <a:t> in other languages.</a:t>
            </a:r>
          </a:p>
          <a:p>
            <a:endParaRPr lang="en-US" dirty="0"/>
          </a:p>
        </p:txBody>
      </p:sp>
      <p:sp>
        <p:nvSpPr>
          <p:cNvPr id="4" name="Date Placeholder 3"/>
          <p:cNvSpPr>
            <a:spLocks noGrp="1"/>
          </p:cNvSpPr>
          <p:nvPr>
            <p:ph type="dt" sz="half" idx="10"/>
          </p:nvPr>
        </p:nvSpPr>
        <p:spPr/>
        <p:txBody>
          <a:bodyPr/>
          <a:lstStyle/>
          <a:p>
            <a:r>
              <a:rPr lang="en-US" smtClean="0"/>
              <a:t>9/25/2012</a:t>
            </a:r>
            <a:endParaRPr lang="en-US"/>
          </a:p>
        </p:txBody>
      </p:sp>
      <p:sp>
        <p:nvSpPr>
          <p:cNvPr id="5" name="Footer Placeholder 4"/>
          <p:cNvSpPr>
            <a:spLocks noGrp="1"/>
          </p:cNvSpPr>
          <p:nvPr>
            <p:ph type="ftr" sz="quarter" idx="11"/>
          </p:nvPr>
        </p:nvSpPr>
        <p:spPr/>
        <p:txBody>
          <a:bodyPr/>
          <a:lstStyle/>
          <a:p>
            <a:r>
              <a:rPr lang="en-US" smtClean="0"/>
              <a:t>Prototype Review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Xml and </a:t>
            </a:r>
            <a:r>
              <a:rPr lang="en-US" dirty="0" err="1" smtClean="0"/>
              <a:t>rdbms</a:t>
            </a:r>
            <a:endParaRPr lang="en-US" dirty="0"/>
          </a:p>
        </p:txBody>
      </p:sp>
      <p:sp>
        <p:nvSpPr>
          <p:cNvPr id="3" name="Content Placeholder 2"/>
          <p:cNvSpPr>
            <a:spLocks noGrp="1"/>
          </p:cNvSpPr>
          <p:nvPr>
            <p:ph idx="1"/>
          </p:nvPr>
        </p:nvSpPr>
        <p:spPr/>
        <p:txBody>
          <a:bodyPr/>
          <a:lstStyle/>
          <a:p>
            <a:r>
              <a:rPr lang="en-US" dirty="0" smtClean="0"/>
              <a:t>Gil has said that using this scheme with </a:t>
            </a:r>
            <a:r>
              <a:rPr lang="en-US" dirty="0" err="1" smtClean="0"/>
              <a:t>SQLServer</a:t>
            </a:r>
            <a:r>
              <a:rPr lang="en-US" dirty="0" smtClean="0"/>
              <a:t> may be difficult.  </a:t>
            </a:r>
          </a:p>
          <a:p>
            <a:r>
              <a:rPr lang="en-US" dirty="0" smtClean="0"/>
              <a:t>We need to know how </a:t>
            </a:r>
            <a:r>
              <a:rPr lang="en-US" dirty="0" err="1" smtClean="0"/>
              <a:t>SQLServer</a:t>
            </a:r>
            <a:r>
              <a:rPr lang="en-US" dirty="0" smtClean="0"/>
              <a:t> likes to get its data.  </a:t>
            </a:r>
          </a:p>
          <a:p>
            <a:r>
              <a:rPr lang="en-US" dirty="0" smtClean="0"/>
              <a:t>It may be that we need to write a Python translator that converts the </a:t>
            </a:r>
            <a:r>
              <a:rPr lang="en-US" dirty="0" err="1" smtClean="0"/>
              <a:t>stateframe</a:t>
            </a:r>
            <a:r>
              <a:rPr lang="en-US" dirty="0" smtClean="0"/>
              <a:t> to something </a:t>
            </a:r>
            <a:r>
              <a:rPr lang="en-US" dirty="0" err="1" smtClean="0"/>
              <a:t>SQLServer</a:t>
            </a:r>
            <a:r>
              <a:rPr lang="en-US" dirty="0" smtClean="0"/>
              <a:t> likes, or perhaps there is another approach.</a:t>
            </a:r>
          </a:p>
          <a:p>
            <a:endParaRPr lang="en-US" dirty="0"/>
          </a:p>
        </p:txBody>
      </p:sp>
      <p:sp>
        <p:nvSpPr>
          <p:cNvPr id="4" name="Date Placeholder 3"/>
          <p:cNvSpPr>
            <a:spLocks noGrp="1"/>
          </p:cNvSpPr>
          <p:nvPr>
            <p:ph type="dt" sz="half" idx="10"/>
          </p:nvPr>
        </p:nvSpPr>
        <p:spPr/>
        <p:txBody>
          <a:bodyPr/>
          <a:lstStyle/>
          <a:p>
            <a:r>
              <a:rPr lang="en-US" smtClean="0"/>
              <a:t>9/25/2012</a:t>
            </a:r>
            <a:endParaRPr lang="en-US"/>
          </a:p>
        </p:txBody>
      </p:sp>
      <p:sp>
        <p:nvSpPr>
          <p:cNvPr id="5" name="Footer Placeholder 4"/>
          <p:cNvSpPr>
            <a:spLocks noGrp="1"/>
          </p:cNvSpPr>
          <p:nvPr>
            <p:ph type="ftr" sz="quarter" idx="11"/>
          </p:nvPr>
        </p:nvSpPr>
        <p:spPr/>
        <p:txBody>
          <a:bodyPr/>
          <a:lstStyle/>
          <a:p>
            <a:r>
              <a:rPr lang="en-US" smtClean="0"/>
              <a:t>Prototype Review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Live vs. static </a:t>
            </a:r>
            <a:r>
              <a:rPr lang="en-US" dirty="0" err="1" smtClean="0"/>
              <a:t>stateframe</a:t>
            </a:r>
            <a:r>
              <a:rPr lang="en-US" dirty="0" smtClean="0"/>
              <a:t> data</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Each live datum in the </a:t>
            </a:r>
            <a:r>
              <a:rPr lang="en-US" dirty="0" err="1" smtClean="0"/>
              <a:t>stateframe</a:t>
            </a:r>
            <a:r>
              <a:rPr lang="en-US" dirty="0" smtClean="0"/>
              <a:t> is supposed to be “rich,” i.e. have associated with it various other information that does not change, such as a description, units, allowable max and min values, and so on.  There will also be a valid flag associated with it.  </a:t>
            </a:r>
          </a:p>
          <a:p>
            <a:r>
              <a:rPr lang="en-US" dirty="0" smtClean="0"/>
              <a:t>We have yet to create the mechanism for this static information, but one thought is to create a static XML description that parallels the </a:t>
            </a:r>
            <a:r>
              <a:rPr lang="en-US" dirty="0" err="1" smtClean="0"/>
              <a:t>stateframe</a:t>
            </a:r>
            <a:r>
              <a:rPr lang="en-US" dirty="0" smtClean="0"/>
              <a:t> XML file.  The static XML would be used for human readability of items in the </a:t>
            </a:r>
            <a:r>
              <a:rPr lang="en-US" dirty="0" err="1" smtClean="0"/>
              <a:t>stateframe</a:t>
            </a:r>
            <a:r>
              <a:rPr lang="en-US" dirty="0" smtClean="0"/>
              <a:t>, primarily used by the display system.</a:t>
            </a:r>
          </a:p>
          <a:p>
            <a:r>
              <a:rPr lang="en-US" dirty="0" smtClean="0"/>
              <a:t>The RDBMS should be able to create a static database and associate it with the data.</a:t>
            </a:r>
          </a:p>
          <a:p>
            <a:r>
              <a:rPr lang="en-US" dirty="0" smtClean="0"/>
              <a:t>Idea: </a:t>
            </a:r>
            <a:r>
              <a:rPr lang="en-US" dirty="0" smtClean="0"/>
              <a:t>P</a:t>
            </a:r>
            <a:r>
              <a:rPr lang="en-US" dirty="0" smtClean="0"/>
              <a:t>erhaps the RDBMS should be the entity that serves the static information, and the display system could use the RDBMS as its source of that information.</a:t>
            </a:r>
          </a:p>
          <a:p>
            <a:r>
              <a:rPr lang="en-US" dirty="0" smtClean="0"/>
              <a:t>The RDBMS is NOT likely to be a good source of the </a:t>
            </a:r>
            <a:r>
              <a:rPr lang="en-US" dirty="0" err="1" smtClean="0"/>
              <a:t>stateframe</a:t>
            </a:r>
            <a:r>
              <a:rPr lang="en-US" dirty="0" smtClean="0"/>
              <a:t> live values, however, due to latency.</a:t>
            </a:r>
            <a:endParaRPr lang="en-US" dirty="0"/>
          </a:p>
        </p:txBody>
      </p:sp>
      <p:sp>
        <p:nvSpPr>
          <p:cNvPr id="4" name="Date Placeholder 3"/>
          <p:cNvSpPr>
            <a:spLocks noGrp="1"/>
          </p:cNvSpPr>
          <p:nvPr>
            <p:ph type="dt" sz="half" idx="10"/>
          </p:nvPr>
        </p:nvSpPr>
        <p:spPr/>
        <p:txBody>
          <a:bodyPr/>
          <a:lstStyle/>
          <a:p>
            <a:r>
              <a:rPr lang="en-US" smtClean="0"/>
              <a:t>9/25/2012</a:t>
            </a:r>
            <a:endParaRPr lang="en-US"/>
          </a:p>
        </p:txBody>
      </p:sp>
      <p:sp>
        <p:nvSpPr>
          <p:cNvPr id="5" name="Footer Placeholder 4"/>
          <p:cNvSpPr>
            <a:spLocks noGrp="1"/>
          </p:cNvSpPr>
          <p:nvPr>
            <p:ph type="ftr" sz="quarter" idx="11"/>
          </p:nvPr>
        </p:nvSpPr>
        <p:spPr/>
        <p:txBody>
          <a:bodyPr/>
          <a:lstStyle/>
          <a:p>
            <a:r>
              <a:rPr lang="en-US" smtClean="0"/>
              <a:t>Prototype Review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7</a:t>
            </a:fld>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lnDef>
      <a:spPr>
        <a:ln w="19050">
          <a:solidFill>
            <a:schemeClr val="tx1"/>
          </a:solidFill>
          <a:tailEnd type="arrow" w="med" len="lg"/>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4413</TotalTime>
  <Words>777</Words>
  <Application>Microsoft Office PowerPoint</Application>
  <PresentationFormat>On-screen Show (4:3)</PresentationFormat>
  <Paragraphs>56</Paragraphs>
  <Slides>7</Slides>
  <Notes>2</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Trek</vt:lpstr>
      <vt:lpstr>Database requirements overview</vt:lpstr>
      <vt:lpstr>outline</vt:lpstr>
      <vt:lpstr>Disclaimer</vt:lpstr>
      <vt:lpstr>Two databases</vt:lpstr>
      <vt:lpstr>Monitor database—the stateframe</vt:lpstr>
      <vt:lpstr>Xml and rdbms</vt:lpstr>
      <vt:lpstr>Live vs. static stateframe data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Dale</dc:creator>
  <cp:lastModifiedBy>Dale</cp:lastModifiedBy>
  <cp:revision>214</cp:revision>
  <dcterms:created xsi:type="dcterms:W3CDTF">2006-08-16T00:00:00Z</dcterms:created>
  <dcterms:modified xsi:type="dcterms:W3CDTF">2012-09-24T01:51:32Z</dcterms:modified>
</cp:coreProperties>
</file>