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6" r:id="rId2"/>
    <p:sldId id="295" r:id="rId3"/>
    <p:sldId id="296" r:id="rId4"/>
    <p:sldId id="302" r:id="rId5"/>
    <p:sldId id="303" r:id="rId6"/>
    <p:sldId id="304" r:id="rId7"/>
    <p:sldId id="305" r:id="rId8"/>
    <p:sldId id="30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2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AEAB-12C3-467D-BA7A-DC3C10D45418}" type="datetimeFigureOut">
              <a:rPr lang="en-US" smtClean="0"/>
              <a:pPr/>
              <a:t>11/5/2011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87591-5545-492E-8E5C-E2EA5C44B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11/7/2011</a:t>
            </a:r>
            <a:endParaRPr lang="en-US"/>
          </a:p>
        </p:txBody>
      </p:sp>
      <p:sp>
        <p:nvSpPr>
          <p:cNvPr id="2" name="Footer Placeholder 1"/>
          <p:cNvSpPr>
            <a:spLocks noGrp="1"/>
          </p:cNvSpPr>
          <p:nvPr>
            <p:ph type="ftr" sz="quarter" idx="11"/>
          </p:nvPr>
        </p:nvSpPr>
        <p:spPr/>
        <p:txBody>
          <a:bodyPr/>
          <a:lstStyle/>
          <a:p>
            <a:r>
              <a:rPr lang="en-US" smtClean="0"/>
              <a:t>OVSA Technical Design Meeting</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aiuteSun_new.gif"/>
          <p:cNvPicPr>
            <a:picLocks noChangeAspect="1"/>
          </p:cNvPicPr>
          <p:nvPr userDrawn="1"/>
        </p:nvPicPr>
        <p:blipFill>
          <a:blip r:embed="rId2" cstate="print"/>
          <a:stretch>
            <a:fillRect/>
          </a:stretch>
        </p:blipFill>
        <p:spPr>
          <a:xfrm>
            <a:off x="8142516" y="5914406"/>
            <a:ext cx="995553" cy="938594"/>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11/7/2011</a:t>
            </a:r>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OVSA Technical Design Meeting</a:t>
            </a:r>
            <a:endParaRPr lang="en-US"/>
          </a:p>
        </p:txBody>
      </p:sp>
      <p:sp>
        <p:nvSpPr>
          <p:cNvPr id="16" name="Slide Number Placeholder 15"/>
          <p:cNvSpPr>
            <a:spLocks noGrp="1"/>
          </p:cNvSpPr>
          <p:nvPr>
            <p:ph type="sldNum" sz="quarter" idx="12"/>
          </p:nvPr>
        </p:nvSpPr>
        <p:spPr>
          <a:xfrm>
            <a:off x="8247355" y="6234254"/>
            <a:ext cx="758952" cy="246888"/>
          </a:xfrm>
        </p:spPr>
        <p:txBody>
          <a:bodyPr/>
          <a:lstStyle>
            <a:lvl1pPr algn="ctr">
              <a:defRPr>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11/7/2011</a:t>
            </a:r>
            <a:endParaRPr lang="en-US"/>
          </a:p>
        </p:txBody>
      </p:sp>
      <p:sp>
        <p:nvSpPr>
          <p:cNvPr id="11" name="Footer Placeholder 10"/>
          <p:cNvSpPr>
            <a:spLocks noGrp="1"/>
          </p:cNvSpPr>
          <p:nvPr>
            <p:ph type="ftr" sz="quarter" idx="11"/>
          </p:nvPr>
        </p:nvSpPr>
        <p:spPr/>
        <p:txBody>
          <a:bodyPr/>
          <a:lstStyle/>
          <a:p>
            <a:r>
              <a:rPr lang="en-US" smtClean="0"/>
              <a:t>OVSA Technical Design Meeting</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11/7/2011</a:t>
            </a:r>
            <a:endParaRPr lang="en-US"/>
          </a:p>
        </p:txBody>
      </p:sp>
      <p:sp>
        <p:nvSpPr>
          <p:cNvPr id="10" name="Footer Placeholder 9"/>
          <p:cNvSpPr>
            <a:spLocks noGrp="1"/>
          </p:cNvSpPr>
          <p:nvPr>
            <p:ph type="ftr" sz="quarter" idx="11"/>
          </p:nvPr>
        </p:nvSpPr>
        <p:spPr/>
        <p:txBody>
          <a:bodyPr/>
          <a:lstStyle/>
          <a:p>
            <a:r>
              <a:rPr lang="en-US" smtClean="0"/>
              <a:t>OVSA Technical Design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11/7/2011</a:t>
            </a:r>
            <a:endParaRPr lang="en-US"/>
          </a:p>
        </p:txBody>
      </p:sp>
      <p:sp>
        <p:nvSpPr>
          <p:cNvPr id="6" name="Footer Placeholder 5"/>
          <p:cNvSpPr>
            <a:spLocks noGrp="1"/>
          </p:cNvSpPr>
          <p:nvPr>
            <p:ph type="ftr" sz="quarter" idx="11"/>
          </p:nvPr>
        </p:nvSpPr>
        <p:spPr/>
        <p:txBody>
          <a:bodyPr/>
          <a:lstStyle/>
          <a:p>
            <a:r>
              <a:rPr lang="en-US" smtClean="0"/>
              <a:t>OVSA Technical Design Meeting</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11/7/2011</a:t>
            </a:r>
            <a:endParaRPr lang="en-US"/>
          </a:p>
        </p:txBody>
      </p:sp>
      <p:sp>
        <p:nvSpPr>
          <p:cNvPr id="21" name="Footer Placeholder 20"/>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11/7/2011</a:t>
            </a:r>
            <a:endParaRPr lang="en-US"/>
          </a:p>
        </p:txBody>
      </p:sp>
      <p:sp>
        <p:nvSpPr>
          <p:cNvPr id="24" name="Footer Placeholder 23"/>
          <p:cNvSpPr>
            <a:spLocks noGrp="1"/>
          </p:cNvSpPr>
          <p:nvPr>
            <p:ph type="ftr" sz="quarter" idx="11"/>
          </p:nvPr>
        </p:nvSpPr>
        <p:spPr/>
        <p:txBody>
          <a:bodyPr/>
          <a:lstStyle/>
          <a:p>
            <a:r>
              <a:rPr lang="en-US" smtClean="0"/>
              <a:t>OVSA Technical Design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11/7/2011</a:t>
            </a:r>
            <a:endParaRPr lang="en-US"/>
          </a:p>
        </p:txBody>
      </p:sp>
      <p:sp>
        <p:nvSpPr>
          <p:cNvPr id="29" name="Footer Placeholder 28"/>
          <p:cNvSpPr>
            <a:spLocks noGrp="1"/>
          </p:cNvSpPr>
          <p:nvPr>
            <p:ph type="ftr" sz="quarter" idx="11"/>
          </p:nvPr>
        </p:nvSpPr>
        <p:spPr/>
        <p:txBody>
          <a:bodyPr/>
          <a:lstStyle/>
          <a:p>
            <a:r>
              <a:rPr lang="en-US" smtClean="0"/>
              <a:t>OVSA Technical Design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11/7/2011</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OVSA Technical Design Meeting</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uteSun_outline_new.gif"/>
          <p:cNvPicPr>
            <a:picLocks noChangeAspect="1"/>
          </p:cNvPicPr>
          <p:nvPr/>
        </p:nvPicPr>
        <p:blipFill>
          <a:blip r:embed="rId2" cstate="print"/>
          <a:stretch>
            <a:fillRect/>
          </a:stretch>
        </p:blipFill>
        <p:spPr>
          <a:xfrm>
            <a:off x="151638" y="163449"/>
            <a:ext cx="2374011" cy="2238185"/>
          </a:xfrm>
          <a:prstGeom prst="rect">
            <a:avLst/>
          </a:prstGeom>
        </p:spPr>
      </p:pic>
      <p:sp>
        <p:nvSpPr>
          <p:cNvPr id="2" name="Title 1"/>
          <p:cNvSpPr>
            <a:spLocks noGrp="1"/>
          </p:cNvSpPr>
          <p:nvPr>
            <p:ph type="ctrTitle"/>
          </p:nvPr>
        </p:nvSpPr>
        <p:spPr/>
        <p:txBody>
          <a:bodyPr>
            <a:normAutofit/>
          </a:bodyPr>
          <a:lstStyle/>
          <a:p>
            <a:r>
              <a:rPr lang="en-US" dirty="0" smtClean="0"/>
              <a:t>EOVSA </a:t>
            </a:r>
            <a:r>
              <a:rPr lang="en-US" dirty="0" smtClean="0"/>
              <a:t>timing </a:t>
            </a:r>
            <a:r>
              <a:rPr lang="en-US" dirty="0" err="1" smtClean="0"/>
              <a:t>sychronization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Dale E. Gary</a:t>
            </a:r>
          </a:p>
          <a:p>
            <a:r>
              <a:rPr lang="en-US" dirty="0" smtClean="0"/>
              <a:t>Professor, Physics, Center for Solar-Terrestrial Research</a:t>
            </a:r>
          </a:p>
          <a:p>
            <a:r>
              <a:rPr lang="en-US" dirty="0" smtClean="0"/>
              <a:t>New Jersey Institute of Technology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Date Placeholder 6"/>
          <p:cNvSpPr>
            <a:spLocks noGrp="1"/>
          </p:cNvSpPr>
          <p:nvPr>
            <p:ph type="dt" sz="half" idx="10"/>
          </p:nvPr>
        </p:nvSpPr>
        <p:spPr/>
        <p:txBody>
          <a:bodyPr/>
          <a:lstStyle/>
          <a:p>
            <a:r>
              <a:rPr lang="en-US" smtClean="0"/>
              <a:t>11/7/2011</a:t>
            </a:r>
            <a:endParaRPr lang="en-US"/>
          </a:p>
        </p:txBody>
      </p:sp>
      <p:sp>
        <p:nvSpPr>
          <p:cNvPr id="8" name="Footer Placeholder 7"/>
          <p:cNvSpPr>
            <a:spLocks noGrp="1"/>
          </p:cNvSpPr>
          <p:nvPr>
            <p:ph type="ftr" sz="quarter" idx="11"/>
          </p:nvPr>
        </p:nvSpPr>
        <p:spPr/>
        <p:txBody>
          <a:bodyPr/>
          <a:lstStyle/>
          <a:p>
            <a:r>
              <a:rPr lang="en-US" smtClean="0"/>
              <a:t>OVSA Technical Design Meeting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00050" y="1554162"/>
            <a:ext cx="8382000" cy="4525963"/>
          </a:xfrm>
        </p:spPr>
        <p:txBody>
          <a:bodyPr>
            <a:normAutofit/>
          </a:bodyPr>
          <a:lstStyle/>
          <a:p>
            <a:r>
              <a:rPr lang="en-US" dirty="0" smtClean="0"/>
              <a:t>Timing Specifications</a:t>
            </a:r>
          </a:p>
          <a:p>
            <a:r>
              <a:rPr lang="en-US" dirty="0" smtClean="0"/>
              <a:t>SRS Rubidium Clock</a:t>
            </a:r>
          </a:p>
          <a:p>
            <a:r>
              <a:rPr lang="en-US" dirty="0" smtClean="0"/>
              <a:t>GPS Clock</a:t>
            </a:r>
          </a:p>
          <a:p>
            <a:r>
              <a:rPr lang="en-US" dirty="0" smtClean="0"/>
              <a:t>Timing Distribution—NTP</a:t>
            </a:r>
          </a:p>
          <a:p>
            <a:r>
              <a:rPr lang="en-US" dirty="0" smtClean="0"/>
              <a:t>Synchronization—1 PPS</a:t>
            </a:r>
          </a:p>
          <a:p>
            <a:r>
              <a:rPr lang="en-US" dirty="0" smtClean="0"/>
              <a:t>Timestamps and State Frame</a:t>
            </a:r>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Date Placeholder 5"/>
          <p:cNvSpPr>
            <a:spLocks noGrp="1"/>
          </p:cNvSpPr>
          <p:nvPr>
            <p:ph type="dt" sz="half" idx="10"/>
          </p:nvPr>
        </p:nvSpPr>
        <p:spPr/>
        <p:txBody>
          <a:bodyPr/>
          <a:lstStyle/>
          <a:p>
            <a:r>
              <a:rPr lang="en-US" smtClean="0"/>
              <a:t>11/7/2011</a:t>
            </a:r>
            <a:endParaRPr lang="en-US"/>
          </a:p>
        </p:txBody>
      </p:sp>
      <p:sp>
        <p:nvSpPr>
          <p:cNvPr id="7" name="Footer Placeholder 6"/>
          <p:cNvSpPr>
            <a:spLocks noGrp="1"/>
          </p:cNvSpPr>
          <p:nvPr>
            <p:ph type="ftr" sz="quarter" idx="11"/>
          </p:nvPr>
        </p:nvSpPr>
        <p:spPr/>
        <p:txBody>
          <a:bodyPr/>
          <a:lstStyle/>
          <a:p>
            <a:r>
              <a:rPr lang="en-US" smtClean="0"/>
              <a:t>OVSA Technical Design Meeting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specifications</a:t>
            </a:r>
            <a:endParaRPr lang="en-US" dirty="0"/>
          </a:p>
        </p:txBody>
      </p:sp>
      <p:sp>
        <p:nvSpPr>
          <p:cNvPr id="3" name="Content Placeholder 2"/>
          <p:cNvSpPr>
            <a:spLocks noGrp="1"/>
          </p:cNvSpPr>
          <p:nvPr>
            <p:ph idx="1"/>
          </p:nvPr>
        </p:nvSpPr>
        <p:spPr>
          <a:xfrm>
            <a:off x="304800" y="1554162"/>
            <a:ext cx="8515350" cy="4456113"/>
          </a:xfrm>
        </p:spPr>
        <p:txBody>
          <a:bodyPr>
            <a:normAutofit lnSpcReduction="10000"/>
          </a:bodyPr>
          <a:lstStyle/>
          <a:p>
            <a:r>
              <a:rPr lang="en-US" sz="2000" dirty="0" smtClean="0"/>
              <a:t>The technology exists to essentially eliminate timing inaccuracies to much better than a ms, system-wide, and EOVSA’s timing system should be designed to take advantage of it.</a:t>
            </a:r>
          </a:p>
          <a:p>
            <a:r>
              <a:rPr lang="en-US" sz="2000" dirty="0" smtClean="0"/>
              <a:t>If we assume a goal of 1 ms “dead-time” between tunings, we will need to control system timing to better than this—suggest 100 us as a specification for tuning synchronization.</a:t>
            </a:r>
          </a:p>
          <a:p>
            <a:r>
              <a:rPr lang="en-US" sz="2000" dirty="0" smtClean="0"/>
              <a:t>This will require distributing  a timing pulse, which we will specify at 1 PPS.  This is conveniently available from GPS clocks and the Stanford Research Systems Rubidium Clock.</a:t>
            </a:r>
          </a:p>
          <a:p>
            <a:r>
              <a:rPr lang="en-US" sz="2000" dirty="0" smtClean="0"/>
              <a:t>All other timing should be derived from this 1 PPS timing pulse, with time-of-day information distributed via NTP (Network Time Protocol).</a:t>
            </a:r>
          </a:p>
          <a:p>
            <a:r>
              <a:rPr lang="en-US" sz="2000" dirty="0" smtClean="0"/>
              <a:t>Most systems can get their time-of-day information from the current State Frame, with the timestamp of the State Frame being written by the real-time control system.</a:t>
            </a:r>
            <a:endParaRPr lang="en-US" sz="2000" dirty="0"/>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Srs</a:t>
            </a:r>
            <a:r>
              <a:rPr lang="en-US" dirty="0" smtClean="0"/>
              <a:t> prs10 rubidium Clock</a:t>
            </a:r>
            <a:endParaRPr lang="en-US" dirty="0"/>
          </a:p>
        </p:txBody>
      </p:sp>
      <p:sp>
        <p:nvSpPr>
          <p:cNvPr id="3" name="Content Placeholder 2"/>
          <p:cNvSpPr>
            <a:spLocks noGrp="1"/>
          </p:cNvSpPr>
          <p:nvPr>
            <p:ph idx="1"/>
          </p:nvPr>
        </p:nvSpPr>
        <p:spPr>
          <a:xfrm>
            <a:off x="304800" y="1554162"/>
            <a:ext cx="5972175" cy="4818063"/>
          </a:xfrm>
        </p:spPr>
        <p:txBody>
          <a:bodyPr>
            <a:normAutofit/>
          </a:bodyPr>
          <a:lstStyle/>
          <a:p>
            <a:r>
              <a:rPr lang="en-US" sz="2000" dirty="0" smtClean="0"/>
              <a:t>The </a:t>
            </a:r>
            <a:r>
              <a:rPr lang="en-US" sz="2000" dirty="0" smtClean="0"/>
              <a:t>Stanford Research Systems PRS10 Rubidium Frequency Standard will be the heart of the timing system (because we already have one).  </a:t>
            </a:r>
          </a:p>
          <a:p>
            <a:r>
              <a:rPr lang="en-US" sz="2000" dirty="0" smtClean="0"/>
              <a:t>It can produce both a 1 PPS output and a 10 MHz stable reference frequency.  It can phase lock to a GPS-derived 1 PPS for long-term stability and accuracy to 1 ns.</a:t>
            </a:r>
            <a:r>
              <a:rPr lang="en-US" sz="2000" dirty="0" smtClean="0"/>
              <a:t> </a:t>
            </a:r>
            <a:endParaRPr lang="en-US" sz="2000" dirty="0"/>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48130" name="Picture 2" descr="http://www.thinksrs.com/assets/instr/PRS10/PRS1_BBlg.jpg"/>
          <p:cNvPicPr>
            <a:picLocks noChangeAspect="1" noChangeArrowheads="1"/>
          </p:cNvPicPr>
          <p:nvPr/>
        </p:nvPicPr>
        <p:blipFill>
          <a:blip r:embed="rId2" cstate="print"/>
          <a:srcRect l="2235" t="4688" r="4946" b="4687"/>
          <a:stretch>
            <a:fillRect/>
          </a:stretch>
        </p:blipFill>
        <p:spPr bwMode="auto">
          <a:xfrm>
            <a:off x="6109097" y="3848099"/>
            <a:ext cx="2920603" cy="2124075"/>
          </a:xfrm>
          <a:prstGeom prst="rect">
            <a:avLst/>
          </a:prstGeom>
          <a:noFill/>
          <a:effectLst>
            <a:outerShdw blurRad="50800" dist="38100" dir="2700000" algn="tl" rotWithShape="0">
              <a:prstClr val="black">
                <a:alpha val="40000"/>
              </a:prstClr>
            </a:outerShdw>
          </a:effectLst>
        </p:spPr>
      </p:pic>
      <p:pic>
        <p:nvPicPr>
          <p:cNvPr id="48132" name="Picture 4" descr="http://www.thinksrs.com/assets/instr/PRS10/PRS10_FPlg.jpg"/>
          <p:cNvPicPr>
            <a:picLocks noChangeAspect="1" noChangeArrowheads="1"/>
          </p:cNvPicPr>
          <p:nvPr/>
        </p:nvPicPr>
        <p:blipFill>
          <a:blip r:embed="rId3" cstate="print"/>
          <a:srcRect l="9091" t="5648" r="9454" b="5467"/>
          <a:stretch>
            <a:fillRect/>
          </a:stretch>
        </p:blipFill>
        <p:spPr bwMode="auto">
          <a:xfrm>
            <a:off x="6629400" y="1076325"/>
            <a:ext cx="2133600" cy="2847975"/>
          </a:xfrm>
          <a:prstGeom prst="rect">
            <a:avLst/>
          </a:prstGeom>
          <a:noFill/>
          <a:effectLst>
            <a:outerShdw blurRad="50800" dist="38100" dir="2700000" algn="tl" rotWithShape="0">
              <a:prstClr val="black">
                <a:alpha val="40000"/>
              </a:prstClr>
            </a:outerShdw>
          </a:effectLst>
        </p:spPr>
      </p:pic>
      <p:pic>
        <p:nvPicPr>
          <p:cNvPr id="67586" name="Picture 2" descr="http://www.thinksrs.com/assets/instr/PRS10/PRS10diag2LG.gif"/>
          <p:cNvPicPr>
            <a:picLocks noChangeAspect="1" noChangeArrowheads="1"/>
          </p:cNvPicPr>
          <p:nvPr/>
        </p:nvPicPr>
        <p:blipFill>
          <a:blip r:embed="rId4" cstate="print"/>
          <a:srcRect/>
          <a:stretch>
            <a:fillRect/>
          </a:stretch>
        </p:blipFill>
        <p:spPr bwMode="auto">
          <a:xfrm>
            <a:off x="1609725" y="3818198"/>
            <a:ext cx="3917950" cy="2620702"/>
          </a:xfrm>
          <a:prstGeom prst="rect">
            <a:avLst/>
          </a:prstGeom>
          <a:noFill/>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Gps</a:t>
            </a:r>
            <a:r>
              <a:rPr lang="en-US" dirty="0" smtClean="0"/>
              <a:t> clock</a:t>
            </a:r>
            <a:endParaRPr lang="en-US" dirty="0"/>
          </a:p>
        </p:txBody>
      </p:sp>
      <p:sp>
        <p:nvSpPr>
          <p:cNvPr id="3" name="Content Placeholder 2"/>
          <p:cNvSpPr>
            <a:spLocks noGrp="1"/>
          </p:cNvSpPr>
          <p:nvPr>
            <p:ph idx="1"/>
          </p:nvPr>
        </p:nvSpPr>
        <p:spPr/>
        <p:txBody>
          <a:bodyPr>
            <a:normAutofit/>
          </a:bodyPr>
          <a:lstStyle/>
          <a:p>
            <a:r>
              <a:rPr lang="en-US" sz="2000" dirty="0" smtClean="0"/>
              <a:t>There are many, many GPS clock solutions out there. </a:t>
            </a:r>
          </a:p>
          <a:p>
            <a:r>
              <a:rPr lang="en-US" sz="2000" dirty="0" smtClean="0"/>
              <a:t>As an example, the </a:t>
            </a:r>
            <a:r>
              <a:rPr lang="en-US" sz="2000" dirty="0" err="1" smtClean="0"/>
              <a:t>Symmetricon</a:t>
            </a:r>
            <a:r>
              <a:rPr lang="en-US" sz="2000" dirty="0" smtClean="0"/>
              <a:t> </a:t>
            </a:r>
            <a:r>
              <a:rPr lang="en-US" sz="2000" dirty="0" err="1" smtClean="0"/>
              <a:t>SyncServer</a:t>
            </a:r>
            <a:r>
              <a:rPr lang="en-US" sz="2000" dirty="0" smtClean="0"/>
              <a:t> S250 provides NTP in UTC timescale, 1 PPS output (also can include a </a:t>
            </a:r>
            <a:r>
              <a:rPr lang="en-US" sz="2000" dirty="0" err="1" smtClean="0"/>
              <a:t>Rb</a:t>
            </a:r>
            <a:r>
              <a:rPr lang="en-US" sz="2000" dirty="0" smtClean="0"/>
              <a:t> upgrade, for all in one solution).  It also have 1 PPS and 10 MHz time reference input, so I suppose it can be further stabilized by outputs from the PRS10.  It can serve 3200 requests per second.</a:t>
            </a:r>
            <a:endParaRPr lang="en-US" sz="2000" dirty="0"/>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68611" name="Picture 3"/>
          <p:cNvPicPr>
            <a:picLocks noChangeAspect="1" noChangeArrowheads="1"/>
          </p:cNvPicPr>
          <p:nvPr/>
        </p:nvPicPr>
        <p:blipFill>
          <a:blip r:embed="rId2" cstate="print"/>
          <a:srcRect/>
          <a:stretch>
            <a:fillRect/>
          </a:stretch>
        </p:blipFill>
        <p:spPr bwMode="auto">
          <a:xfrm>
            <a:off x="1562100" y="3505200"/>
            <a:ext cx="6065520" cy="313563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distribution—</a:t>
            </a:r>
            <a:r>
              <a:rPr lang="en-US" dirty="0" err="1" smtClean="0"/>
              <a:t>ntp</a:t>
            </a:r>
            <a:r>
              <a:rPr lang="en-US" dirty="0" smtClean="0"/>
              <a:t>	</a:t>
            </a:r>
            <a:endParaRPr lang="en-US" dirty="0"/>
          </a:p>
        </p:txBody>
      </p:sp>
      <p:sp>
        <p:nvSpPr>
          <p:cNvPr id="3" name="Content Placeholder 2"/>
          <p:cNvSpPr>
            <a:spLocks noGrp="1"/>
          </p:cNvSpPr>
          <p:nvPr>
            <p:ph idx="1"/>
          </p:nvPr>
        </p:nvSpPr>
        <p:spPr>
          <a:xfrm>
            <a:off x="304800" y="1554162"/>
            <a:ext cx="8686800" cy="4684713"/>
          </a:xfrm>
        </p:spPr>
        <p:txBody>
          <a:bodyPr>
            <a:normAutofit fontScale="62500" lnSpcReduction="20000"/>
          </a:bodyPr>
          <a:lstStyle/>
          <a:p>
            <a:r>
              <a:rPr lang="en-US" dirty="0" smtClean="0"/>
              <a:t>The antenna controllers use SNTP for setting their time, so we must distribute NTP to the antenna controllers.  PCs and other devices generally can also set their time to NTP, so it is a natural choice for distributing the absolute time.</a:t>
            </a:r>
          </a:p>
          <a:p>
            <a:r>
              <a:rPr lang="en-US" dirty="0" smtClean="0"/>
              <a:t>However, the </a:t>
            </a:r>
            <a:r>
              <a:rPr lang="en-US" dirty="0" err="1" smtClean="0"/>
              <a:t>sytem</a:t>
            </a:r>
            <a:r>
              <a:rPr lang="en-US" dirty="0" smtClean="0"/>
              <a:t>-wide timestamp must derive from a single authority, which will be the real-time control system.</a:t>
            </a:r>
          </a:p>
          <a:p>
            <a:r>
              <a:rPr lang="en-US" dirty="0" smtClean="0"/>
              <a:t>This system will get the time-of-day from NTP, and accurately generate a State Frame once per second, synchronized to the 1 PPS.  Other subsystems will obtain the State Frame and write their information into it.  For those subsystems that need to report with accurate timing, their information can be synchronized to the 1 PPS, and although written later, will correspond to the timestamp of the State Frame.  If their information needs a separate timestamp, it can be provided as data into the State Frame.  Alternatively, they could provide an offset to the State Frame timestamp (actually, an offset to the 1PPS).</a:t>
            </a:r>
          </a:p>
          <a:p>
            <a:r>
              <a:rPr lang="en-US" dirty="0" smtClean="0"/>
              <a:t>The display system, fault system, and others need not rely on their own clock at all, but can work with the State Frame timestamp for all displayed information.</a:t>
            </a:r>
            <a:endParaRPr lang="en-US" dirty="0"/>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Synchronization—1 </a:t>
            </a:r>
            <a:r>
              <a:rPr lang="en-US" dirty="0" err="1" smtClean="0"/>
              <a:t>pps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PRS10 1 PPS signal must be distributed to each antenna via half-duplex single-mode optical links.  The </a:t>
            </a:r>
            <a:r>
              <a:rPr lang="en-US" dirty="0" err="1" smtClean="0"/>
              <a:t>cRIO</a:t>
            </a:r>
            <a:r>
              <a:rPr lang="en-US" dirty="0" smtClean="0"/>
              <a:t> in each antenna controller has a clock accurate to 1 us that can sync to such a pulse.  We have yet to identify the link hardware.</a:t>
            </a:r>
          </a:p>
          <a:p>
            <a:r>
              <a:rPr lang="en-US" dirty="0" smtClean="0"/>
              <a:t>The 1 PPS signal will need to be distributed also to key hardware subsystems in the control room, via copper coax.  Signal amplitude will have to be specified, possibly differently for each subsystem.</a:t>
            </a:r>
          </a:p>
          <a:p>
            <a:r>
              <a:rPr lang="en-US" dirty="0" smtClean="0"/>
              <a:t>Transmission times for the 1 PPS signal should be negligible, but this should be checked.  Exact synchronization to the 100 us spec should be easily achievable.</a:t>
            </a:r>
            <a:endParaRPr lang="en-US" dirty="0"/>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Timestamps and state frame</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It has already been noted that the State Frame needs to have a timestamp written by a single authority, which is the control computer.  It is critical that the NTP time be accurate for this computer.  Typically NTP time is accurate to 2 ms on the LAN.  The 1 PPS to the real-time control computer’s clock board will be used for a timestamp accuracy of 1 us.</a:t>
            </a:r>
          </a:p>
          <a:p>
            <a:r>
              <a:rPr lang="en-US" sz="2000" dirty="0" smtClean="0"/>
              <a:t>Other subsystems that have to write into the State Frame, with time-critical information, can provide an offset to the time in the State Frame, calculated locally with reference to the 1 PPS.</a:t>
            </a:r>
          </a:p>
          <a:p>
            <a:r>
              <a:rPr lang="en-US" sz="2000" dirty="0" smtClean="0"/>
              <a:t>No subsystem should write information to a State Frame with an offset more than 1 s—if information is more than 1 s old, it should be written into the appropriate previous State Frame, archived for the purpose.</a:t>
            </a:r>
          </a:p>
          <a:p>
            <a:r>
              <a:rPr lang="en-US" sz="2000" dirty="0" smtClean="0"/>
              <a:t>Subsystems such as the correlator or DPP that need time-critical information may need to calculate or store it ahead of time and apply it at the correct moment in time. </a:t>
            </a:r>
            <a:endParaRPr lang="en-US" sz="2000" dirty="0"/>
          </a:p>
        </p:txBody>
      </p:sp>
      <p:sp>
        <p:nvSpPr>
          <p:cNvPr id="4" name="Date Placeholder 3"/>
          <p:cNvSpPr>
            <a:spLocks noGrp="1"/>
          </p:cNvSpPr>
          <p:nvPr>
            <p:ph type="dt" sz="half" idx="10"/>
          </p:nvPr>
        </p:nvSpPr>
        <p:spPr/>
        <p:txBody>
          <a:bodyPr/>
          <a:lstStyle/>
          <a:p>
            <a:r>
              <a:rPr lang="en-US" smtClean="0"/>
              <a:t>11/7/2011</a:t>
            </a:r>
            <a:endParaRPr lang="en-US"/>
          </a:p>
        </p:txBody>
      </p:sp>
      <p:sp>
        <p:nvSpPr>
          <p:cNvPr id="5" name="Footer Placeholder 4"/>
          <p:cNvSpPr>
            <a:spLocks noGrp="1"/>
          </p:cNvSpPr>
          <p:nvPr>
            <p:ph type="ftr" sz="quarter" idx="11"/>
          </p:nvPr>
        </p:nvSpPr>
        <p:spPr/>
        <p:txBody>
          <a:bodyPr/>
          <a:lstStyle/>
          <a:p>
            <a:r>
              <a:rPr lang="en-US" smtClean="0"/>
              <a:t>OVSA Technical Design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w="19050">
          <a:solidFill>
            <a:schemeClr val="tx1"/>
          </a:solidFill>
          <a:tailEnd type="arrow"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3910</TotalTime>
  <Words>884</Words>
  <Application>Microsoft Office PowerPoint</Application>
  <PresentationFormat>On-screen Show (4:3)</PresentationFormat>
  <Paragraphs>61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EOVSA timing sychronization</vt:lpstr>
      <vt:lpstr>outline</vt:lpstr>
      <vt:lpstr>Timing specifications</vt:lpstr>
      <vt:lpstr>Srs prs10 rubidium Clock</vt:lpstr>
      <vt:lpstr>Gps clock</vt:lpstr>
      <vt:lpstr>Timing distribution—ntp </vt:lpstr>
      <vt:lpstr>Synchronization—1 pps</vt:lpstr>
      <vt:lpstr>Timestamps and state frame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dc:creator>
  <cp:lastModifiedBy>Dale</cp:lastModifiedBy>
  <cp:revision>183</cp:revision>
  <dcterms:created xsi:type="dcterms:W3CDTF">2006-08-16T00:00:00Z</dcterms:created>
  <dcterms:modified xsi:type="dcterms:W3CDTF">2011-11-05T21:04:02Z</dcterms:modified>
</cp:coreProperties>
</file>