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32" r:id="rId2"/>
    <p:sldId id="288" r:id="rId3"/>
    <p:sldId id="329" r:id="rId4"/>
    <p:sldId id="327" r:id="rId5"/>
    <p:sldId id="330" r:id="rId6"/>
    <p:sldId id="331" r:id="rId7"/>
    <p:sldId id="333" r:id="rId8"/>
    <p:sldId id="334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FFFF"/>
    <a:srgbClr val="FFFF00"/>
    <a:srgbClr val="33CC33"/>
    <a:srgbClr val="FF9933"/>
    <a:srgbClr val="99FFCC"/>
    <a:srgbClr val="CC66FF"/>
    <a:srgbClr val="CC00CC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782" autoAdjust="0"/>
    <p:restoredTop sz="90530" autoAdjust="0"/>
  </p:normalViewPr>
  <p:slideViewPr>
    <p:cSldViewPr snapToGrid="0">
      <p:cViewPr varScale="1">
        <p:scale>
          <a:sx n="50" d="100"/>
          <a:sy n="50" d="100"/>
        </p:scale>
        <p:origin x="-89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0F2515-1232-4151-8B88-57ED8478F428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C7DCBF0-AE09-4E5D-BCA9-AF814584905C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EOVSA Processed </a:t>
          </a:r>
          <a:r>
            <a:rPr lang="en-US" b="1" dirty="0" smtClean="0">
              <a:solidFill>
                <a:schemeClr val="tx1"/>
              </a:solidFill>
            </a:rPr>
            <a:t>Data A</a:t>
          </a:r>
          <a:r>
            <a:rPr lang="en-US" b="1" baseline="0" dirty="0" smtClean="0">
              <a:solidFill>
                <a:schemeClr val="tx1"/>
              </a:solidFill>
            </a:rPr>
            <a:t>rchive</a:t>
          </a:r>
          <a:endParaRPr lang="en-US" b="1" baseline="0" dirty="0">
            <a:solidFill>
              <a:schemeClr val="tx1"/>
            </a:solidFill>
          </a:endParaRPr>
        </a:p>
      </dgm:t>
    </dgm:pt>
    <dgm:pt modelId="{6EF92916-8836-4555-8330-98655B81B774}" type="parTrans" cxnId="{7A3EF4F2-33AB-453D-8ED1-B0354A85879A}">
      <dgm:prSet/>
      <dgm:spPr/>
      <dgm:t>
        <a:bodyPr/>
        <a:lstStyle/>
        <a:p>
          <a:endParaRPr lang="en-US"/>
        </a:p>
      </dgm:t>
    </dgm:pt>
    <dgm:pt modelId="{F7010951-E5BF-49BA-B84B-EE3542A30C41}" type="sibTrans" cxnId="{7A3EF4F2-33AB-453D-8ED1-B0354A85879A}">
      <dgm:prSet/>
      <dgm:spPr/>
      <dgm:t>
        <a:bodyPr/>
        <a:lstStyle/>
        <a:p>
          <a:endParaRPr lang="en-US"/>
        </a:p>
      </dgm:t>
    </dgm:pt>
    <dgm:pt modelId="{C00C2DBF-4424-4553-9974-135DEC39EBBA}">
      <dgm:prSet phldrT="[Text]"/>
      <dgm:spPr/>
      <dgm:t>
        <a:bodyPr/>
        <a:lstStyle/>
        <a:p>
          <a:endParaRPr lang="en-US" dirty="0"/>
        </a:p>
      </dgm:t>
    </dgm:pt>
    <dgm:pt modelId="{F2A7B7C5-8E87-45D2-A1A5-AF97872DFC91}" type="parTrans" cxnId="{8B5FD070-A7F7-46BC-8F15-FCA284EC1CB2}">
      <dgm:prSet/>
      <dgm:spPr/>
      <dgm:t>
        <a:bodyPr/>
        <a:lstStyle/>
        <a:p>
          <a:endParaRPr lang="en-US"/>
        </a:p>
      </dgm:t>
    </dgm:pt>
    <dgm:pt modelId="{BE1EA6CF-5A3B-4C21-AA9B-07124A52C5AF}" type="sibTrans" cxnId="{8B5FD070-A7F7-46BC-8F15-FCA284EC1CB2}">
      <dgm:prSet/>
      <dgm:spPr/>
      <dgm:t>
        <a:bodyPr/>
        <a:lstStyle/>
        <a:p>
          <a:endParaRPr lang="en-US"/>
        </a:p>
      </dgm:t>
    </dgm:pt>
    <dgm:pt modelId="{7221D8AD-B3C5-4DD3-85AA-6ECBAB899B97}">
      <dgm:prSet phldrT="[Text]"/>
      <dgm:spPr/>
      <dgm:t>
        <a:bodyPr/>
        <a:lstStyle/>
        <a:p>
          <a:r>
            <a:rPr lang="en-US" b="1" baseline="0" dirty="0" smtClean="0">
              <a:solidFill>
                <a:schemeClr val="tx1"/>
              </a:solidFill>
            </a:rPr>
            <a:t>SSW IDL</a:t>
          </a:r>
          <a:endParaRPr lang="en-US" b="1" baseline="0" dirty="0">
            <a:solidFill>
              <a:schemeClr val="tx1"/>
            </a:solidFill>
          </a:endParaRPr>
        </a:p>
      </dgm:t>
    </dgm:pt>
    <dgm:pt modelId="{1491329A-124D-45F5-8D53-5504A8909819}" type="parTrans" cxnId="{F6C9901A-F49B-4A0E-9F0D-B52A0BFB0DA8}">
      <dgm:prSet/>
      <dgm:spPr/>
      <dgm:t>
        <a:bodyPr/>
        <a:lstStyle/>
        <a:p>
          <a:endParaRPr lang="en-US"/>
        </a:p>
      </dgm:t>
    </dgm:pt>
    <dgm:pt modelId="{9016D547-69CD-4F10-BC05-6BA6C997AE64}" type="sibTrans" cxnId="{F6C9901A-F49B-4A0E-9F0D-B52A0BFB0DA8}">
      <dgm:prSet/>
      <dgm:spPr/>
      <dgm:t>
        <a:bodyPr/>
        <a:lstStyle/>
        <a:p>
          <a:endParaRPr lang="en-US"/>
        </a:p>
      </dgm:t>
    </dgm:pt>
    <dgm:pt modelId="{FF81B669-D65D-4089-AA74-9A6783839348}">
      <dgm:prSet phldrT="[Text]"/>
      <dgm:spPr/>
      <dgm:t>
        <a:bodyPr/>
        <a:lstStyle/>
        <a:p>
          <a:r>
            <a:rPr lang="en-US" b="1" baseline="0" dirty="0" smtClean="0">
              <a:solidFill>
                <a:schemeClr val="tx1"/>
              </a:solidFill>
            </a:rPr>
            <a:t>VSO Registry</a:t>
          </a:r>
          <a:endParaRPr lang="en-US" b="1" baseline="0" dirty="0">
            <a:solidFill>
              <a:schemeClr val="tx1"/>
            </a:solidFill>
          </a:endParaRPr>
        </a:p>
      </dgm:t>
    </dgm:pt>
    <dgm:pt modelId="{4D495DDC-575F-49C0-84FE-553C284820C0}" type="parTrans" cxnId="{CA54D792-D261-45FE-A6D3-3DC171904F16}">
      <dgm:prSet/>
      <dgm:spPr/>
      <dgm:t>
        <a:bodyPr/>
        <a:lstStyle/>
        <a:p>
          <a:endParaRPr lang="en-US"/>
        </a:p>
      </dgm:t>
    </dgm:pt>
    <dgm:pt modelId="{CC446BBD-EB77-4307-8E88-832735258ED7}" type="sibTrans" cxnId="{CA54D792-D261-45FE-A6D3-3DC171904F16}">
      <dgm:prSet/>
      <dgm:spPr/>
      <dgm:t>
        <a:bodyPr/>
        <a:lstStyle/>
        <a:p>
          <a:endParaRPr lang="en-US"/>
        </a:p>
      </dgm:t>
    </dgm:pt>
    <dgm:pt modelId="{2C7EF05F-314C-47C8-9560-F26B9E062EDA}">
      <dgm:prSet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EOVSA </a:t>
          </a:r>
          <a:r>
            <a:rPr lang="en-US" b="1" dirty="0" smtClean="0">
              <a:solidFill>
                <a:schemeClr val="tx1"/>
              </a:solidFill>
            </a:rPr>
            <a:t>Catalog</a:t>
          </a:r>
          <a:endParaRPr lang="en-US" b="1" baseline="0" dirty="0">
            <a:solidFill>
              <a:schemeClr val="tx1"/>
            </a:solidFill>
          </a:endParaRPr>
        </a:p>
      </dgm:t>
    </dgm:pt>
    <dgm:pt modelId="{0CBABA40-4929-463C-A19C-0244E513096F}" type="parTrans" cxnId="{27980E97-476E-4D3A-AFF2-72E74E48267D}">
      <dgm:prSet/>
      <dgm:spPr/>
      <dgm:t>
        <a:bodyPr/>
        <a:lstStyle/>
        <a:p>
          <a:endParaRPr lang="en-US"/>
        </a:p>
      </dgm:t>
    </dgm:pt>
    <dgm:pt modelId="{FE8AA12E-CFA7-4174-BAE0-6130F1F22267}" type="sibTrans" cxnId="{27980E97-476E-4D3A-AFF2-72E74E48267D}">
      <dgm:prSet/>
      <dgm:spPr/>
      <dgm:t>
        <a:bodyPr/>
        <a:lstStyle/>
        <a:p>
          <a:endParaRPr lang="en-US"/>
        </a:p>
      </dgm:t>
    </dgm:pt>
    <dgm:pt modelId="{CF7B2FD5-E2A8-4229-8561-DB174A62F1A5}" type="pres">
      <dgm:prSet presAssocID="{C20F2515-1232-4151-8B88-57ED8478F42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C5A72D6-F23C-4123-84E7-3A2C7D2BDC08}" type="pres">
      <dgm:prSet presAssocID="{C20F2515-1232-4151-8B88-57ED8478F428}" presName="tSp" presStyleCnt="0"/>
      <dgm:spPr/>
    </dgm:pt>
    <dgm:pt modelId="{6E5B9C52-CCB5-4992-9FE6-9E060A3BC8B1}" type="pres">
      <dgm:prSet presAssocID="{C20F2515-1232-4151-8B88-57ED8478F428}" presName="bSp" presStyleCnt="0"/>
      <dgm:spPr/>
    </dgm:pt>
    <dgm:pt modelId="{36339F9C-DA85-4586-BECC-3FD30FB6A494}" type="pres">
      <dgm:prSet presAssocID="{C20F2515-1232-4151-8B88-57ED8478F428}" presName="process" presStyleCnt="0"/>
      <dgm:spPr/>
    </dgm:pt>
    <dgm:pt modelId="{DA3BC7E6-5924-4652-BBD4-31C3099BDC4A}" type="pres">
      <dgm:prSet presAssocID="{4C7DCBF0-AE09-4E5D-BCA9-AF814584905C}" presName="composite1" presStyleCnt="0"/>
      <dgm:spPr/>
    </dgm:pt>
    <dgm:pt modelId="{8C91E448-D7B7-43AD-A5E5-773071E02616}" type="pres">
      <dgm:prSet presAssocID="{4C7DCBF0-AE09-4E5D-BCA9-AF814584905C}" presName="dummyNode1" presStyleLbl="node1" presStyleIdx="0" presStyleCnt="4"/>
      <dgm:spPr/>
    </dgm:pt>
    <dgm:pt modelId="{0FAC54AD-3D73-49E8-96B5-78D266D931E2}" type="pres">
      <dgm:prSet presAssocID="{4C7DCBF0-AE09-4E5D-BCA9-AF814584905C}" presName="childNode1" presStyleLbl="bgAcc1" presStyleIdx="0" presStyleCnt="4" custFlipVert="1" custFlipHor="0" custScaleX="2683" custScaleY="5183" custLinFactY="24922" custLinFactNeighborX="34078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F5B75F-5C68-4AA8-9D68-055A5CC9DA8E}" type="pres">
      <dgm:prSet presAssocID="{4C7DCBF0-AE09-4E5D-BCA9-AF814584905C}" presName="childNode1tx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42A264-6C4A-407F-BCCD-5F81C2F18462}" type="pres">
      <dgm:prSet presAssocID="{4C7DCBF0-AE09-4E5D-BCA9-AF814584905C}" presName="parentNode1" presStyleLbl="node1" presStyleIdx="0" presStyleCnt="4" custScaleX="159720" custScaleY="151615" custLinFactY="-100000" custLinFactNeighborX="24233" custLinFactNeighborY="-11246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4C06A1-459B-4FC0-8885-046A68A9E858}" type="pres">
      <dgm:prSet presAssocID="{4C7DCBF0-AE09-4E5D-BCA9-AF814584905C}" presName="connSite1" presStyleCnt="0"/>
      <dgm:spPr/>
    </dgm:pt>
    <dgm:pt modelId="{FD7621B1-82A6-4422-A8F6-18610BD88941}" type="pres">
      <dgm:prSet presAssocID="{F7010951-E5BF-49BA-B84B-EE3542A30C41}" presName="Name9" presStyleLbl="sibTrans2D1" presStyleIdx="0" presStyleCnt="3" custFlipVert="0" custScaleY="1160" custLinFactNeighborX="36658" custLinFactNeighborY="37568"/>
      <dgm:spPr/>
      <dgm:t>
        <a:bodyPr/>
        <a:lstStyle/>
        <a:p>
          <a:endParaRPr lang="en-US"/>
        </a:p>
      </dgm:t>
    </dgm:pt>
    <dgm:pt modelId="{87EB51C1-64F8-42D6-97B2-61CCA880279E}" type="pres">
      <dgm:prSet presAssocID="{7221D8AD-B3C5-4DD3-85AA-6ECBAB899B97}" presName="composite2" presStyleCnt="0"/>
      <dgm:spPr/>
    </dgm:pt>
    <dgm:pt modelId="{3B831227-ABF2-47D0-87C4-C604664D7153}" type="pres">
      <dgm:prSet presAssocID="{7221D8AD-B3C5-4DD3-85AA-6ECBAB899B97}" presName="dummyNode2" presStyleLbl="node1" presStyleIdx="0" presStyleCnt="4"/>
      <dgm:spPr/>
    </dgm:pt>
    <dgm:pt modelId="{39597868-30EE-400D-A21C-91A5FE329087}" type="pres">
      <dgm:prSet presAssocID="{7221D8AD-B3C5-4DD3-85AA-6ECBAB899B97}" presName="childNode2" presStyleLbl="bgAcc1" presStyleIdx="1" presStyleCnt="4" custFlipVert="1" custFlipHor="0" custScaleX="3160" custScaleY="6653" custLinFactY="61515" custLinFactNeighborX="-55166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009AA1E-D486-4CA7-90AB-1CCD47FBE1E6}" type="pres">
      <dgm:prSet presAssocID="{7221D8AD-B3C5-4DD3-85AA-6ECBAB899B97}" presName="childNode2tx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8B693C-8014-413F-9865-0B63583BA967}" type="pres">
      <dgm:prSet presAssocID="{7221D8AD-B3C5-4DD3-85AA-6ECBAB899B97}" presName="parentNode2" presStyleLbl="node1" presStyleIdx="1" presStyleCnt="4" custLinFactX="100000" custLinFactY="100000" custLinFactNeighborX="178711" custLinFactNeighborY="12170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0F5A1F-FCEA-4B8A-A5C2-C4625FCD68C3}" type="pres">
      <dgm:prSet presAssocID="{7221D8AD-B3C5-4DD3-85AA-6ECBAB899B97}" presName="connSite2" presStyleCnt="0"/>
      <dgm:spPr/>
    </dgm:pt>
    <dgm:pt modelId="{ED7D570B-2C7C-4874-8BCF-A0A0218D31FB}" type="pres">
      <dgm:prSet presAssocID="{9016D547-69CD-4F10-BC05-6BA6C997AE64}" presName="Name18" presStyleLbl="sibTrans2D1" presStyleIdx="1" presStyleCnt="3" custFlipVert="1" custScaleX="54867" custScaleY="927" custLinFactNeighborX="-52616" custLinFactNeighborY="34587"/>
      <dgm:spPr/>
      <dgm:t>
        <a:bodyPr/>
        <a:lstStyle/>
        <a:p>
          <a:endParaRPr lang="en-US"/>
        </a:p>
      </dgm:t>
    </dgm:pt>
    <dgm:pt modelId="{4A1B0831-7D89-46FB-B699-C8A6F7EBE3D9}" type="pres">
      <dgm:prSet presAssocID="{2C7EF05F-314C-47C8-9560-F26B9E062EDA}" presName="composite1" presStyleCnt="0"/>
      <dgm:spPr/>
    </dgm:pt>
    <dgm:pt modelId="{4D4F35AD-0D73-420E-8EF4-1ACA734EB40E}" type="pres">
      <dgm:prSet presAssocID="{2C7EF05F-314C-47C8-9560-F26B9E062EDA}" presName="dummyNode1" presStyleLbl="node1" presStyleIdx="1" presStyleCnt="4"/>
      <dgm:spPr/>
    </dgm:pt>
    <dgm:pt modelId="{40A2AFE8-EC7B-4745-9A2D-B4B996E3AC0C}" type="pres">
      <dgm:prSet presAssocID="{2C7EF05F-314C-47C8-9560-F26B9E062EDA}" presName="childNode1" presStyleLbl="bgAcc1" presStyleIdx="2" presStyleCnt="4" custAng="16200000" custFlipVert="1" custFlipHor="0" custScaleX="5228" custScaleY="3253" custLinFactX="-11039" custLinFactY="49746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EE34C9-A9B8-4CA2-A5F7-F0E9A5D6C419}" type="pres">
      <dgm:prSet presAssocID="{2C7EF05F-314C-47C8-9560-F26B9E062EDA}" presName="childNode1tx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AFD3BE3-B847-43A8-8F40-2183A45EC5F3}" type="pres">
      <dgm:prSet presAssocID="{2C7EF05F-314C-47C8-9560-F26B9E062EDA}" presName="parentNode1" presStyleLbl="node1" presStyleIdx="2" presStyleCnt="4" custLinFactY="-100000" custLinFactNeighborX="-68871" custLinFactNeighborY="-132888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A17AF4A-A708-410C-809E-370630728D22}" type="pres">
      <dgm:prSet presAssocID="{2C7EF05F-314C-47C8-9560-F26B9E062EDA}" presName="connSite1" presStyleCnt="0"/>
      <dgm:spPr/>
    </dgm:pt>
    <dgm:pt modelId="{48FC4954-C2DB-49EC-BB33-5BE8FB9395A6}" type="pres">
      <dgm:prSet presAssocID="{FE8AA12E-CFA7-4174-BAE0-6130F1F22267}" presName="Name9" presStyleLbl="sibTrans2D1" presStyleIdx="2" presStyleCnt="3" custFlipVert="1" custScaleY="903" custLinFactNeighborX="-42649" custLinFactNeighborY="21596"/>
      <dgm:spPr/>
      <dgm:t>
        <a:bodyPr/>
        <a:lstStyle/>
        <a:p>
          <a:endParaRPr lang="en-US"/>
        </a:p>
      </dgm:t>
    </dgm:pt>
    <dgm:pt modelId="{42EDA654-7A76-4A56-AA6E-02807B3F2F7D}" type="pres">
      <dgm:prSet presAssocID="{FF81B669-D65D-4089-AA74-9A6783839348}" presName="composite2" presStyleCnt="0"/>
      <dgm:spPr/>
    </dgm:pt>
    <dgm:pt modelId="{78BCE97D-49B6-4B90-9DD1-0323034BA143}" type="pres">
      <dgm:prSet presAssocID="{FF81B669-D65D-4089-AA74-9A6783839348}" presName="dummyNode2" presStyleLbl="node1" presStyleIdx="2" presStyleCnt="4"/>
      <dgm:spPr/>
    </dgm:pt>
    <dgm:pt modelId="{B165D626-4638-4A77-BB07-897AFA828606}" type="pres">
      <dgm:prSet presAssocID="{FF81B669-D65D-4089-AA74-9A6783839348}" presName="childNode2" presStyleLbl="bgAcc1" presStyleIdx="3" presStyleCnt="4" custFlipVert="1" custFlipHor="1" custScaleX="2683" custScaleY="3827" custLinFactX="-57526" custLinFactY="3592" custLinFactNeighborX="-100000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BA4322-7350-42EE-B76C-DD6190319D2C}" type="pres">
      <dgm:prSet presAssocID="{FF81B669-D65D-4089-AA74-9A6783839348}" presName="childNode2tx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673233C-11EB-44DC-9AD7-4D20DA342249}" type="pres">
      <dgm:prSet presAssocID="{FF81B669-D65D-4089-AA74-9A6783839348}" presName="parentNode2" presStyleLbl="node1" presStyleIdx="3" presStyleCnt="4" custLinFactY="-85495" custLinFactNeighborX="-4262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80FCEDC-7DBA-49BC-AF60-174A1B2891B6}" type="pres">
      <dgm:prSet presAssocID="{FF81B669-D65D-4089-AA74-9A6783839348}" presName="connSite2" presStyleCnt="0"/>
      <dgm:spPr/>
    </dgm:pt>
  </dgm:ptLst>
  <dgm:cxnLst>
    <dgm:cxn modelId="{C3D19B87-C44B-4D6D-BB82-E116E4FBFDC3}" type="presOf" srcId="{C00C2DBF-4424-4553-9974-135DEC39EBBA}" destId="{0FAC54AD-3D73-49E8-96B5-78D266D931E2}" srcOrd="0" destOrd="0" presId="urn:microsoft.com/office/officeart/2005/8/layout/hProcess4"/>
    <dgm:cxn modelId="{80565A5E-FFE7-4427-9E1B-CE2DAB738A81}" type="presOf" srcId="{7221D8AD-B3C5-4DD3-85AA-6ECBAB899B97}" destId="{E58B693C-8014-413F-9865-0B63583BA967}" srcOrd="0" destOrd="0" presId="urn:microsoft.com/office/officeart/2005/8/layout/hProcess4"/>
    <dgm:cxn modelId="{D94234A7-6E60-4755-B7D2-F0673E26DAE4}" type="presOf" srcId="{C00C2DBF-4424-4553-9974-135DEC39EBBA}" destId="{ACF5B75F-5C68-4AA8-9D68-055A5CC9DA8E}" srcOrd="1" destOrd="0" presId="urn:microsoft.com/office/officeart/2005/8/layout/hProcess4"/>
    <dgm:cxn modelId="{7A3EF4F2-33AB-453D-8ED1-B0354A85879A}" srcId="{C20F2515-1232-4151-8B88-57ED8478F428}" destId="{4C7DCBF0-AE09-4E5D-BCA9-AF814584905C}" srcOrd="0" destOrd="0" parTransId="{6EF92916-8836-4555-8330-98655B81B774}" sibTransId="{F7010951-E5BF-49BA-B84B-EE3542A30C41}"/>
    <dgm:cxn modelId="{3319F759-64BE-4AA3-B863-871F505E0FA8}" type="presOf" srcId="{FF81B669-D65D-4089-AA74-9A6783839348}" destId="{5673233C-11EB-44DC-9AD7-4D20DA342249}" srcOrd="0" destOrd="0" presId="urn:microsoft.com/office/officeart/2005/8/layout/hProcess4"/>
    <dgm:cxn modelId="{4253CA95-FE00-49C7-8ABF-01F62654B11D}" type="presOf" srcId="{C20F2515-1232-4151-8B88-57ED8478F428}" destId="{CF7B2FD5-E2A8-4229-8561-DB174A62F1A5}" srcOrd="0" destOrd="0" presId="urn:microsoft.com/office/officeart/2005/8/layout/hProcess4"/>
    <dgm:cxn modelId="{62893A1F-F35F-44E0-B8EC-DCC20EE16D68}" type="presOf" srcId="{FE8AA12E-CFA7-4174-BAE0-6130F1F22267}" destId="{48FC4954-C2DB-49EC-BB33-5BE8FB9395A6}" srcOrd="0" destOrd="0" presId="urn:microsoft.com/office/officeart/2005/8/layout/hProcess4"/>
    <dgm:cxn modelId="{5337B63C-B04A-4229-A129-C93A977AA877}" type="presOf" srcId="{2C7EF05F-314C-47C8-9560-F26B9E062EDA}" destId="{AAFD3BE3-B847-43A8-8F40-2183A45EC5F3}" srcOrd="0" destOrd="0" presId="urn:microsoft.com/office/officeart/2005/8/layout/hProcess4"/>
    <dgm:cxn modelId="{D8EEFD3D-2199-46E2-BCBB-708A2AD6CA34}" type="presOf" srcId="{9016D547-69CD-4F10-BC05-6BA6C997AE64}" destId="{ED7D570B-2C7C-4874-8BCF-A0A0218D31FB}" srcOrd="0" destOrd="0" presId="urn:microsoft.com/office/officeart/2005/8/layout/hProcess4"/>
    <dgm:cxn modelId="{CA54D792-D261-45FE-A6D3-3DC171904F16}" srcId="{C20F2515-1232-4151-8B88-57ED8478F428}" destId="{FF81B669-D65D-4089-AA74-9A6783839348}" srcOrd="3" destOrd="0" parTransId="{4D495DDC-575F-49C0-84FE-553C284820C0}" sibTransId="{CC446BBD-EB77-4307-8E88-832735258ED7}"/>
    <dgm:cxn modelId="{BEA428C8-E8FB-4DAD-87BB-C985B57EBB4C}" type="presOf" srcId="{4C7DCBF0-AE09-4E5D-BCA9-AF814584905C}" destId="{9D42A264-6C4A-407F-BCCD-5F81C2F18462}" srcOrd="0" destOrd="0" presId="urn:microsoft.com/office/officeart/2005/8/layout/hProcess4"/>
    <dgm:cxn modelId="{27980E97-476E-4D3A-AFF2-72E74E48267D}" srcId="{C20F2515-1232-4151-8B88-57ED8478F428}" destId="{2C7EF05F-314C-47C8-9560-F26B9E062EDA}" srcOrd="2" destOrd="0" parTransId="{0CBABA40-4929-463C-A19C-0244E513096F}" sibTransId="{FE8AA12E-CFA7-4174-BAE0-6130F1F22267}"/>
    <dgm:cxn modelId="{F6C9901A-F49B-4A0E-9F0D-B52A0BFB0DA8}" srcId="{C20F2515-1232-4151-8B88-57ED8478F428}" destId="{7221D8AD-B3C5-4DD3-85AA-6ECBAB899B97}" srcOrd="1" destOrd="0" parTransId="{1491329A-124D-45F5-8D53-5504A8909819}" sibTransId="{9016D547-69CD-4F10-BC05-6BA6C997AE64}"/>
    <dgm:cxn modelId="{41D3D9BF-7D47-4156-B6C8-360858EB6CB0}" type="presOf" srcId="{F7010951-E5BF-49BA-B84B-EE3542A30C41}" destId="{FD7621B1-82A6-4422-A8F6-18610BD88941}" srcOrd="0" destOrd="0" presId="urn:microsoft.com/office/officeart/2005/8/layout/hProcess4"/>
    <dgm:cxn modelId="{8B5FD070-A7F7-46BC-8F15-FCA284EC1CB2}" srcId="{4C7DCBF0-AE09-4E5D-BCA9-AF814584905C}" destId="{C00C2DBF-4424-4553-9974-135DEC39EBBA}" srcOrd="0" destOrd="0" parTransId="{F2A7B7C5-8E87-45D2-A1A5-AF97872DFC91}" sibTransId="{BE1EA6CF-5A3B-4C21-AA9B-07124A52C5AF}"/>
    <dgm:cxn modelId="{6E8D5F19-579C-4AB4-95EB-5C08D4E4D878}" type="presParOf" srcId="{CF7B2FD5-E2A8-4229-8561-DB174A62F1A5}" destId="{5C5A72D6-F23C-4123-84E7-3A2C7D2BDC08}" srcOrd="0" destOrd="0" presId="urn:microsoft.com/office/officeart/2005/8/layout/hProcess4"/>
    <dgm:cxn modelId="{1BCA3CE3-6959-44C4-9936-381D258F478F}" type="presParOf" srcId="{CF7B2FD5-E2A8-4229-8561-DB174A62F1A5}" destId="{6E5B9C52-CCB5-4992-9FE6-9E060A3BC8B1}" srcOrd="1" destOrd="0" presId="urn:microsoft.com/office/officeart/2005/8/layout/hProcess4"/>
    <dgm:cxn modelId="{5D53689C-1B99-4162-A5C9-C9EB7CE8F2D7}" type="presParOf" srcId="{CF7B2FD5-E2A8-4229-8561-DB174A62F1A5}" destId="{36339F9C-DA85-4586-BECC-3FD30FB6A494}" srcOrd="2" destOrd="0" presId="urn:microsoft.com/office/officeart/2005/8/layout/hProcess4"/>
    <dgm:cxn modelId="{DF534A66-E494-494C-95E2-F44BD49364ED}" type="presParOf" srcId="{36339F9C-DA85-4586-BECC-3FD30FB6A494}" destId="{DA3BC7E6-5924-4652-BBD4-31C3099BDC4A}" srcOrd="0" destOrd="0" presId="urn:microsoft.com/office/officeart/2005/8/layout/hProcess4"/>
    <dgm:cxn modelId="{F9971EC3-ED7D-48A5-8C9A-CD69FBE5DEEE}" type="presParOf" srcId="{DA3BC7E6-5924-4652-BBD4-31C3099BDC4A}" destId="{8C91E448-D7B7-43AD-A5E5-773071E02616}" srcOrd="0" destOrd="0" presId="urn:microsoft.com/office/officeart/2005/8/layout/hProcess4"/>
    <dgm:cxn modelId="{15EB1A06-26B4-4FDB-980B-0C8FA4C6DA11}" type="presParOf" srcId="{DA3BC7E6-5924-4652-BBD4-31C3099BDC4A}" destId="{0FAC54AD-3D73-49E8-96B5-78D266D931E2}" srcOrd="1" destOrd="0" presId="urn:microsoft.com/office/officeart/2005/8/layout/hProcess4"/>
    <dgm:cxn modelId="{9F16FEB1-B74B-493A-8D22-A3E18056F660}" type="presParOf" srcId="{DA3BC7E6-5924-4652-BBD4-31C3099BDC4A}" destId="{ACF5B75F-5C68-4AA8-9D68-055A5CC9DA8E}" srcOrd="2" destOrd="0" presId="urn:microsoft.com/office/officeart/2005/8/layout/hProcess4"/>
    <dgm:cxn modelId="{49AF7D4B-AAE5-4B20-A37E-110415CFB45B}" type="presParOf" srcId="{DA3BC7E6-5924-4652-BBD4-31C3099BDC4A}" destId="{9D42A264-6C4A-407F-BCCD-5F81C2F18462}" srcOrd="3" destOrd="0" presId="urn:microsoft.com/office/officeart/2005/8/layout/hProcess4"/>
    <dgm:cxn modelId="{D26B67D3-513C-4014-A90B-261078E1EF90}" type="presParOf" srcId="{DA3BC7E6-5924-4652-BBD4-31C3099BDC4A}" destId="{7C4C06A1-459B-4FC0-8885-046A68A9E858}" srcOrd="4" destOrd="0" presId="urn:microsoft.com/office/officeart/2005/8/layout/hProcess4"/>
    <dgm:cxn modelId="{BAEE5EE0-5FE0-4801-BE34-A731674E0BB5}" type="presParOf" srcId="{36339F9C-DA85-4586-BECC-3FD30FB6A494}" destId="{FD7621B1-82A6-4422-A8F6-18610BD88941}" srcOrd="1" destOrd="0" presId="urn:microsoft.com/office/officeart/2005/8/layout/hProcess4"/>
    <dgm:cxn modelId="{52730677-3967-4C46-84BB-59FF71DFEF71}" type="presParOf" srcId="{36339F9C-DA85-4586-BECC-3FD30FB6A494}" destId="{87EB51C1-64F8-42D6-97B2-61CCA880279E}" srcOrd="2" destOrd="0" presId="urn:microsoft.com/office/officeart/2005/8/layout/hProcess4"/>
    <dgm:cxn modelId="{13DDDC55-6FDF-4C49-9FF7-4E52EFAF9293}" type="presParOf" srcId="{87EB51C1-64F8-42D6-97B2-61CCA880279E}" destId="{3B831227-ABF2-47D0-87C4-C604664D7153}" srcOrd="0" destOrd="0" presId="urn:microsoft.com/office/officeart/2005/8/layout/hProcess4"/>
    <dgm:cxn modelId="{C59312BD-411A-42E8-9B35-5F37DE115185}" type="presParOf" srcId="{87EB51C1-64F8-42D6-97B2-61CCA880279E}" destId="{39597868-30EE-400D-A21C-91A5FE329087}" srcOrd="1" destOrd="0" presId="urn:microsoft.com/office/officeart/2005/8/layout/hProcess4"/>
    <dgm:cxn modelId="{ED702CCB-008E-4DF9-B460-2871261863E0}" type="presParOf" srcId="{87EB51C1-64F8-42D6-97B2-61CCA880279E}" destId="{3009AA1E-D486-4CA7-90AB-1CCD47FBE1E6}" srcOrd="2" destOrd="0" presId="urn:microsoft.com/office/officeart/2005/8/layout/hProcess4"/>
    <dgm:cxn modelId="{EEF62BE1-6F5A-4D3F-ABAE-87B78B249F7F}" type="presParOf" srcId="{87EB51C1-64F8-42D6-97B2-61CCA880279E}" destId="{E58B693C-8014-413F-9865-0B63583BA967}" srcOrd="3" destOrd="0" presId="urn:microsoft.com/office/officeart/2005/8/layout/hProcess4"/>
    <dgm:cxn modelId="{7357B9FD-EFBE-4992-8EE8-34F194A952BD}" type="presParOf" srcId="{87EB51C1-64F8-42D6-97B2-61CCA880279E}" destId="{800F5A1F-FCEA-4B8A-A5C2-C4625FCD68C3}" srcOrd="4" destOrd="0" presId="urn:microsoft.com/office/officeart/2005/8/layout/hProcess4"/>
    <dgm:cxn modelId="{F44292D8-305A-4B48-8E01-5CF6E723925C}" type="presParOf" srcId="{36339F9C-DA85-4586-BECC-3FD30FB6A494}" destId="{ED7D570B-2C7C-4874-8BCF-A0A0218D31FB}" srcOrd="3" destOrd="0" presId="urn:microsoft.com/office/officeart/2005/8/layout/hProcess4"/>
    <dgm:cxn modelId="{148F99F1-E531-4439-90C7-329CCE639807}" type="presParOf" srcId="{36339F9C-DA85-4586-BECC-3FD30FB6A494}" destId="{4A1B0831-7D89-46FB-B699-C8A6F7EBE3D9}" srcOrd="4" destOrd="0" presId="urn:microsoft.com/office/officeart/2005/8/layout/hProcess4"/>
    <dgm:cxn modelId="{A7F39414-9C00-4CE1-B70D-778401E5BCBA}" type="presParOf" srcId="{4A1B0831-7D89-46FB-B699-C8A6F7EBE3D9}" destId="{4D4F35AD-0D73-420E-8EF4-1ACA734EB40E}" srcOrd="0" destOrd="0" presId="urn:microsoft.com/office/officeart/2005/8/layout/hProcess4"/>
    <dgm:cxn modelId="{92F88D93-5E3B-4DDD-B2A3-621BE579A2D4}" type="presParOf" srcId="{4A1B0831-7D89-46FB-B699-C8A6F7EBE3D9}" destId="{40A2AFE8-EC7B-4745-9A2D-B4B996E3AC0C}" srcOrd="1" destOrd="0" presId="urn:microsoft.com/office/officeart/2005/8/layout/hProcess4"/>
    <dgm:cxn modelId="{5CF7F55E-FD47-4648-A473-4683877E0D20}" type="presParOf" srcId="{4A1B0831-7D89-46FB-B699-C8A6F7EBE3D9}" destId="{9CEE34C9-A9B8-4CA2-A5F7-F0E9A5D6C419}" srcOrd="2" destOrd="0" presId="urn:microsoft.com/office/officeart/2005/8/layout/hProcess4"/>
    <dgm:cxn modelId="{856D13F8-95E2-4055-9884-A5B89D5D520A}" type="presParOf" srcId="{4A1B0831-7D89-46FB-B699-C8A6F7EBE3D9}" destId="{AAFD3BE3-B847-43A8-8F40-2183A45EC5F3}" srcOrd="3" destOrd="0" presId="urn:microsoft.com/office/officeart/2005/8/layout/hProcess4"/>
    <dgm:cxn modelId="{650B9D5E-8EEE-49F5-B8E3-F4B3C80321B4}" type="presParOf" srcId="{4A1B0831-7D89-46FB-B699-C8A6F7EBE3D9}" destId="{CA17AF4A-A708-410C-809E-370630728D22}" srcOrd="4" destOrd="0" presId="urn:microsoft.com/office/officeart/2005/8/layout/hProcess4"/>
    <dgm:cxn modelId="{A1A319C0-71D6-465C-8FFE-C4D7F37F2DEE}" type="presParOf" srcId="{36339F9C-DA85-4586-BECC-3FD30FB6A494}" destId="{48FC4954-C2DB-49EC-BB33-5BE8FB9395A6}" srcOrd="5" destOrd="0" presId="urn:microsoft.com/office/officeart/2005/8/layout/hProcess4"/>
    <dgm:cxn modelId="{95A97515-01AF-4924-A38F-A6D205964917}" type="presParOf" srcId="{36339F9C-DA85-4586-BECC-3FD30FB6A494}" destId="{42EDA654-7A76-4A56-AA6E-02807B3F2F7D}" srcOrd="6" destOrd="0" presId="urn:microsoft.com/office/officeart/2005/8/layout/hProcess4"/>
    <dgm:cxn modelId="{A7293762-3925-4296-8EB2-E9247767654C}" type="presParOf" srcId="{42EDA654-7A76-4A56-AA6E-02807B3F2F7D}" destId="{78BCE97D-49B6-4B90-9DD1-0323034BA143}" srcOrd="0" destOrd="0" presId="urn:microsoft.com/office/officeart/2005/8/layout/hProcess4"/>
    <dgm:cxn modelId="{8D112FEF-8870-44F6-88B5-669381B60943}" type="presParOf" srcId="{42EDA654-7A76-4A56-AA6E-02807B3F2F7D}" destId="{B165D626-4638-4A77-BB07-897AFA828606}" srcOrd="1" destOrd="0" presId="urn:microsoft.com/office/officeart/2005/8/layout/hProcess4"/>
    <dgm:cxn modelId="{3E2709F1-2A8D-4922-B5DC-E7D4D6B18EF4}" type="presParOf" srcId="{42EDA654-7A76-4A56-AA6E-02807B3F2F7D}" destId="{B3BA4322-7350-42EE-B76C-DD6190319D2C}" srcOrd="2" destOrd="0" presId="urn:microsoft.com/office/officeart/2005/8/layout/hProcess4"/>
    <dgm:cxn modelId="{38502490-DA1D-4E16-87E2-0E9AB77AE5C7}" type="presParOf" srcId="{42EDA654-7A76-4A56-AA6E-02807B3F2F7D}" destId="{5673233C-11EB-44DC-9AD7-4D20DA342249}" srcOrd="3" destOrd="0" presId="urn:microsoft.com/office/officeart/2005/8/layout/hProcess4"/>
    <dgm:cxn modelId="{91BFF2D7-1801-456F-ABD7-5687E14BC3BF}" type="presParOf" srcId="{42EDA654-7A76-4A56-AA6E-02807B3F2F7D}" destId="{B80FCEDC-7DBA-49BC-AF60-174A1B2891B6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FAC54AD-3D73-49E8-96B5-78D266D931E2}">
      <dsp:nvSpPr>
        <dsp:cNvPr id="0" name=""/>
        <dsp:cNvSpPr/>
      </dsp:nvSpPr>
      <dsp:spPr>
        <a:xfrm flipV="1">
          <a:off x="1397064" y="4069221"/>
          <a:ext cx="43050" cy="685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" tIns="9525" rIns="9525" bIns="9525" numCol="1" spcCol="1270" anchor="t" anchorCtr="0">
          <a:noAutofit/>
        </a:bodyPr>
        <a:lstStyle/>
        <a:p>
          <a:pPr marL="57150" lvl="1" indent="-57150" algn="l" defTabSz="2222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500" kern="1200" dirty="0"/>
        </a:p>
      </dsp:txBody>
      <dsp:txXfrm rot="10800000">
        <a:off x="1398325" y="4070482"/>
        <a:ext cx="40528" cy="51372"/>
      </dsp:txXfrm>
    </dsp:sp>
    <dsp:sp modelId="{FD7621B1-82A6-4422-A8F6-18610BD88941}">
      <dsp:nvSpPr>
        <dsp:cNvPr id="0" name=""/>
        <dsp:cNvSpPr/>
      </dsp:nvSpPr>
      <dsp:spPr>
        <a:xfrm>
          <a:off x="2181312" y="5024219"/>
          <a:ext cx="3910468" cy="45361"/>
        </a:xfrm>
        <a:prstGeom prst="circularArrow">
          <a:avLst>
            <a:gd name="adj1" fmla="val 1192"/>
            <a:gd name="adj2" fmla="val 140177"/>
            <a:gd name="adj3" fmla="val 6705660"/>
            <a:gd name="adj4" fmla="val 13814462"/>
            <a:gd name="adj5" fmla="val 139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42A264-6C4A-407F-BCCD-5F81C2F18462}">
      <dsp:nvSpPr>
        <dsp:cNvPr id="0" name=""/>
        <dsp:cNvSpPr/>
      </dsp:nvSpPr>
      <dsp:spPr>
        <a:xfrm>
          <a:off x="345816" y="1476939"/>
          <a:ext cx="2278055" cy="8599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chemeClr val="tx1"/>
              </a:solidFill>
            </a:rPr>
            <a:t>EOVSA Processed </a:t>
          </a:r>
          <a:r>
            <a:rPr lang="en-US" sz="1700" b="1" kern="1200" dirty="0" smtClean="0">
              <a:solidFill>
                <a:schemeClr val="tx1"/>
              </a:solidFill>
            </a:rPr>
            <a:t>Data A</a:t>
          </a:r>
          <a:r>
            <a:rPr lang="en-US" sz="1700" b="1" kern="1200" baseline="0" dirty="0" smtClean="0">
              <a:solidFill>
                <a:schemeClr val="tx1"/>
              </a:solidFill>
            </a:rPr>
            <a:t>rchive</a:t>
          </a:r>
          <a:endParaRPr lang="en-US" sz="1700" b="1" kern="1200" baseline="0" dirty="0">
            <a:solidFill>
              <a:schemeClr val="tx1"/>
            </a:solidFill>
          </a:endParaRPr>
        </a:p>
      </dsp:txBody>
      <dsp:txXfrm>
        <a:off x="371003" y="1502126"/>
        <a:ext cx="2227681" cy="809563"/>
      </dsp:txXfrm>
    </dsp:sp>
    <dsp:sp modelId="{39597868-30EE-400D-A21C-91A5FE329087}">
      <dsp:nvSpPr>
        <dsp:cNvPr id="0" name=""/>
        <dsp:cNvSpPr/>
      </dsp:nvSpPr>
      <dsp:spPr>
        <a:xfrm flipV="1">
          <a:off x="2391891" y="4616966"/>
          <a:ext cx="50704" cy="880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7D570B-2C7C-4874-8BCF-A0A0218D31FB}">
      <dsp:nvSpPr>
        <dsp:cNvPr id="0" name=""/>
        <dsp:cNvSpPr/>
      </dsp:nvSpPr>
      <dsp:spPr>
        <a:xfrm flipV="1">
          <a:off x="1246614" y="3716205"/>
          <a:ext cx="2738706" cy="46271"/>
        </a:xfrm>
        <a:prstGeom prst="leftCircularArrow">
          <a:avLst>
            <a:gd name="adj1" fmla="val 934"/>
            <a:gd name="adj2" fmla="val 109188"/>
            <a:gd name="adj3" fmla="val 8319427"/>
            <a:gd name="adj4" fmla="val 1179636"/>
            <a:gd name="adj5" fmla="val 108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8B693C-8014-413F-9865-0B63583BA967}">
      <dsp:nvSpPr>
        <dsp:cNvPr id="0" name=""/>
        <dsp:cNvSpPr/>
      </dsp:nvSpPr>
      <dsp:spPr>
        <a:xfrm>
          <a:off x="6831906" y="2835630"/>
          <a:ext cx="1426280" cy="5671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baseline="0" dirty="0" smtClean="0">
              <a:solidFill>
                <a:schemeClr val="tx1"/>
              </a:solidFill>
            </a:rPr>
            <a:t>SSW IDL</a:t>
          </a:r>
          <a:endParaRPr lang="en-US" sz="1700" b="1" kern="1200" baseline="0" dirty="0">
            <a:solidFill>
              <a:schemeClr val="tx1"/>
            </a:solidFill>
          </a:endParaRPr>
        </a:p>
      </dsp:txBody>
      <dsp:txXfrm>
        <a:off x="6848518" y="2852242"/>
        <a:ext cx="1393056" cy="533960"/>
      </dsp:txXfrm>
    </dsp:sp>
    <dsp:sp modelId="{40A2AFE8-EC7B-4745-9A2D-B4B996E3AC0C}">
      <dsp:nvSpPr>
        <dsp:cNvPr id="0" name=""/>
        <dsp:cNvSpPr/>
      </dsp:nvSpPr>
      <dsp:spPr>
        <a:xfrm rot="5400000" flipV="1">
          <a:off x="3483525" y="4483709"/>
          <a:ext cx="83886" cy="430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FC4954-C2DB-49EC-BB33-5BE8FB9395A6}">
      <dsp:nvSpPr>
        <dsp:cNvPr id="0" name=""/>
        <dsp:cNvSpPr/>
      </dsp:nvSpPr>
      <dsp:spPr>
        <a:xfrm flipV="1">
          <a:off x="2319479" y="4208236"/>
          <a:ext cx="3191350" cy="28817"/>
        </a:xfrm>
        <a:prstGeom prst="circularArrow">
          <a:avLst>
            <a:gd name="adj1" fmla="val 1460"/>
            <a:gd name="adj2" fmla="val 172802"/>
            <a:gd name="adj3" fmla="val 7547546"/>
            <a:gd name="adj4" fmla="val 14623722"/>
            <a:gd name="adj5" fmla="val 170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FD3BE3-B847-43A8-8F40-2183A45EC5F3}">
      <dsp:nvSpPr>
        <dsp:cNvPr id="0" name=""/>
        <dsp:cNvSpPr/>
      </dsp:nvSpPr>
      <dsp:spPr>
        <a:xfrm>
          <a:off x="3879155" y="1580667"/>
          <a:ext cx="1426280" cy="5671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dirty="0" smtClean="0">
              <a:solidFill>
                <a:schemeClr val="tx1"/>
              </a:solidFill>
            </a:rPr>
            <a:t>EOVSA </a:t>
          </a:r>
          <a:r>
            <a:rPr lang="en-US" sz="1700" b="1" kern="1200" dirty="0" smtClean="0">
              <a:solidFill>
                <a:schemeClr val="tx1"/>
              </a:solidFill>
            </a:rPr>
            <a:t>Catalog</a:t>
          </a:r>
          <a:endParaRPr lang="en-US" sz="1700" b="1" kern="1200" baseline="0" dirty="0">
            <a:solidFill>
              <a:schemeClr val="tx1"/>
            </a:solidFill>
          </a:endParaRPr>
        </a:p>
      </dsp:txBody>
      <dsp:txXfrm>
        <a:off x="3895767" y="1597279"/>
        <a:ext cx="1393056" cy="533960"/>
      </dsp:txXfrm>
    </dsp:sp>
    <dsp:sp modelId="{B165D626-4638-4A77-BB07-897AFA828606}">
      <dsp:nvSpPr>
        <dsp:cNvPr id="0" name=""/>
        <dsp:cNvSpPr/>
      </dsp:nvSpPr>
      <dsp:spPr>
        <a:xfrm flipH="1" flipV="1">
          <a:off x="4762773" y="3869095"/>
          <a:ext cx="43050" cy="50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73233C-11EB-44DC-9AD7-4D20DA342249}">
      <dsp:nvSpPr>
        <dsp:cNvPr id="0" name=""/>
        <dsp:cNvSpPr/>
      </dsp:nvSpPr>
      <dsp:spPr>
        <a:xfrm>
          <a:off x="6805406" y="526042"/>
          <a:ext cx="1426280" cy="5671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1" kern="1200" baseline="0" dirty="0" smtClean="0">
              <a:solidFill>
                <a:schemeClr val="tx1"/>
              </a:solidFill>
            </a:rPr>
            <a:t>VSO Registry</a:t>
          </a:r>
          <a:endParaRPr lang="en-US" sz="1700" b="1" kern="1200" baseline="0" dirty="0">
            <a:solidFill>
              <a:schemeClr val="tx1"/>
            </a:solidFill>
          </a:endParaRPr>
        </a:p>
      </dsp:txBody>
      <dsp:txXfrm>
        <a:off x="6822018" y="542654"/>
        <a:ext cx="1393056" cy="533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pPr>
              <a:defRPr/>
            </a:pPr>
            <a:fld id="{AE65E9A9-20C4-4B1C-904F-701146C53712}" type="datetimeFigureOut">
              <a:rPr lang="en-US"/>
              <a:pPr>
                <a:defRPr/>
              </a:pPr>
              <a:t>9/25/2012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pPr>
              <a:defRPr/>
            </a:pPr>
            <a:fld id="{DD31A832-BE3C-4242-99AF-0E87336266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5045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idea</a:t>
            </a:r>
            <a:r>
              <a:rPr lang="en-US" baseline="0" dirty="0" smtClean="0"/>
              <a:t> behind objects is to capture what is known about the properties of an instrument and the methods used for analyzing and package it in a uniform way.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D31A832-BE3C-4242-99AF-0E87336266E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30A8C0-F836-4B8B-AB1F-30E0023AB6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1749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A0DEC-353F-4F4A-AB14-06FA22DCE9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5204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0AC70-A63B-43C7-9A79-19E0B9F062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5053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297EA-5659-4848-942D-6902423081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14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ADBD6-0939-4D7D-BE4E-7CAD813E1A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215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89C7EB-9B98-457A-8EDF-4B4EF0548B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105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74A96-0FDD-43E1-BFDB-F1423AB81E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61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625264-68BB-46F6-AFB0-1D0372D642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974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0955DF-3AC5-4ED1-9E24-CCAFAE464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139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820541-B18C-4D35-BC8F-9391A0B44E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486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76A75-E342-4692-9E3E-041C044BE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535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024BC27-13DC-4701-A50E-39F26B9A8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dac.virtualsolar.org/data/hinode/eis/level0/2008/05/01/eis_l0_20080501_055014.fits.gz" TargetMode="External"/><Relationship Id="rId2" Type="http://schemas.openxmlformats.org/officeDocument/2006/relationships/hyperlink" Target="http://sdac.virtualsolar.org/data/hinode/eis/level0/2008/05/01/eis_l0_20080501_054833.fits.gz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sdac.virtualsolar.org/data/hinode/eis/level0/2008/05/01/eis_l0_20080501_120700.fits.gz" TargetMode="External"/><Relationship Id="rId4" Type="http://schemas.openxmlformats.org/officeDocument/2006/relationships/hyperlink" Target="http://sdac.virtualsolar.org/data/hinode/eis/level0/2008/05/01/eis_l0_20080501_114027.fits.g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6078"/>
            <a:ext cx="8229600" cy="1508442"/>
          </a:xfrm>
        </p:spPr>
        <p:txBody>
          <a:bodyPr/>
          <a:lstStyle/>
          <a:p>
            <a:r>
              <a:rPr lang="en-US" sz="4800" b="1" dirty="0" smtClean="0"/>
              <a:t>EOVSA </a:t>
            </a:r>
            <a:r>
              <a:rPr lang="en-US" sz="4800" b="1" dirty="0" smtClean="0"/>
              <a:t>Catalog Design </a:t>
            </a:r>
            <a:r>
              <a:rPr lang="en-US" sz="4800" b="1" dirty="0" smtClean="0"/>
              <a:t>and VSO Integration</a:t>
            </a:r>
            <a:br>
              <a:rPr lang="en-US" sz="4800" b="1" dirty="0" smtClean="0"/>
            </a:br>
            <a:r>
              <a:rPr lang="en-US" sz="4800" b="1" dirty="0"/>
              <a:t/>
            </a:r>
            <a:br>
              <a:rPr lang="en-US" sz="4800" b="1" dirty="0"/>
            </a:br>
            <a:r>
              <a:rPr lang="en-US" sz="3600" dirty="0" smtClean="0"/>
              <a:t>D. </a:t>
            </a:r>
            <a:r>
              <a:rPr lang="en-US" sz="3600" dirty="0" err="1" smtClean="0"/>
              <a:t>Zarro</a:t>
            </a:r>
            <a:r>
              <a:rPr lang="en-US" sz="3600" dirty="0" smtClean="0"/>
              <a:t> 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C297EA-5659-4848-942D-69024230815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724400" y="5928359"/>
            <a:ext cx="32461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EOVSA Kickoff Meeting </a:t>
            </a:r>
          </a:p>
          <a:p>
            <a:r>
              <a:rPr lang="en-US" b="1" dirty="0" smtClean="0"/>
              <a:t>24-26 September </a:t>
            </a:r>
            <a:r>
              <a:rPr lang="en-US" b="1" dirty="0"/>
              <a:t>2012</a:t>
            </a:r>
          </a:p>
        </p:txBody>
      </p:sp>
    </p:spTree>
    <p:extLst>
      <p:ext uri="{BB962C8B-B14F-4D97-AF65-F5344CB8AC3E}">
        <p14:creationId xmlns:p14="http://schemas.microsoft.com/office/powerpoint/2010/main" val="2423113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67958"/>
            <a:ext cx="8229600" cy="1143000"/>
          </a:xfrm>
        </p:spPr>
        <p:txBody>
          <a:bodyPr/>
          <a:lstStyle/>
          <a:p>
            <a:r>
              <a:rPr lang="en-US" b="1" dirty="0" smtClean="0"/>
              <a:t>Build on IDL Database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4903"/>
            <a:ext cx="8686800" cy="528541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3600" dirty="0" smtClean="0"/>
              <a:t>Heritage:  IUE, UIT, SOHO/CDS, </a:t>
            </a:r>
            <a:r>
              <a:rPr lang="en-US" sz="3600" dirty="0" err="1" smtClean="0"/>
              <a:t>Hinode</a:t>
            </a:r>
            <a:r>
              <a:rPr lang="en-US" sz="3600" dirty="0" smtClean="0"/>
              <a:t>/EIS</a:t>
            </a:r>
            <a:endParaRPr lang="en-US" sz="3600" i="1" dirty="0" smtClean="0"/>
          </a:p>
          <a:p>
            <a:pPr>
              <a:buNone/>
            </a:pPr>
            <a:endParaRPr lang="en-US" sz="3600" dirty="0" smtClean="0"/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 IDL-based, with supporting routines in SSW</a:t>
            </a:r>
          </a:p>
          <a:p>
            <a:pPr>
              <a:buFont typeface="Wingdings" pitchFamily="2" charset="2"/>
              <a:buChar char="Ø"/>
            </a:pPr>
            <a:endParaRPr lang="en-US" sz="3600" dirty="0" smtClean="0"/>
          </a:p>
          <a:p>
            <a:pPr>
              <a:buFont typeface="Wingdings" pitchFamily="2" charset="2"/>
              <a:buChar char="Ø"/>
            </a:pPr>
            <a:r>
              <a:rPr lang="en-US" sz="3600" i="1" dirty="0" smtClean="0"/>
              <a:t>OS- and Platform-independent</a:t>
            </a:r>
          </a:p>
          <a:p>
            <a:pPr>
              <a:buNone/>
            </a:pPr>
            <a:r>
              <a:rPr lang="en-US" sz="3600" i="1" dirty="0" smtClean="0"/>
              <a:t>(Windows, Unix/Linux, Mac OS </a:t>
            </a:r>
            <a:r>
              <a:rPr lang="en-US" sz="3600" i="1" dirty="0"/>
              <a:t>X</a:t>
            </a:r>
            <a:r>
              <a:rPr lang="en-US" i="1" dirty="0" smtClean="0"/>
              <a:t>)</a:t>
            </a:r>
          </a:p>
          <a:p>
            <a:pPr>
              <a:buNone/>
            </a:pPr>
            <a:r>
              <a:rPr lang="en-US" i="1" dirty="0" smtClean="0"/>
              <a:t>           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C297EA-5659-4848-942D-69024230815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351520" cy="99028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Catalog</a:t>
            </a:r>
            <a:r>
              <a:rPr lang="en-US" b="1" dirty="0" smtClean="0"/>
              <a:t> </a:t>
            </a:r>
            <a:r>
              <a:rPr lang="en-US" b="1" dirty="0" smtClean="0"/>
              <a:t>Design Considerations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519684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dirty="0" smtClean="0"/>
              <a:t>What data products will be </a:t>
            </a:r>
            <a:r>
              <a:rPr lang="en-US" dirty="0" smtClean="0"/>
              <a:t>searched (images, spectra, </a:t>
            </a:r>
            <a:r>
              <a:rPr lang="en-US" dirty="0" err="1" smtClean="0"/>
              <a:t>lightcurves</a:t>
            </a:r>
            <a:r>
              <a:rPr lang="en-US" dirty="0" smtClean="0"/>
              <a:t>)?</a:t>
            </a:r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/>
              <a:t>What metadata will be stored in </a:t>
            </a:r>
            <a:r>
              <a:rPr lang="en-US" dirty="0" smtClean="0"/>
              <a:t>catalog (observing ids, engineering parameters)?</a:t>
            </a: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What </a:t>
            </a:r>
            <a:r>
              <a:rPr lang="en-US" dirty="0" smtClean="0"/>
              <a:t>metadata will be searchable (e.g. </a:t>
            </a:r>
            <a:r>
              <a:rPr lang="en-US" dirty="0" smtClean="0"/>
              <a:t>time, frequency)?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C297EA-5659-4848-942D-69024230815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173" y="646043"/>
            <a:ext cx="8567531" cy="5913783"/>
          </a:xfrm>
          <a:solidFill>
            <a:schemeClr val="bg1"/>
          </a:solidFill>
        </p:spPr>
        <p:txBody>
          <a:bodyPr/>
          <a:lstStyle/>
          <a:p>
            <a:pPr>
              <a:buNone/>
            </a:pPr>
            <a:endParaRPr lang="en-US" sz="12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#items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TL_ID       I*4    Timeline ID from planning software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OBSTITLE    C*80   Observing program title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TARGET      C*40   Target of observation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STUD_ACR    C*40   Study Acronym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OBS_DEC     C*240  Description of observation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OBS_NUM     I*2    Sequential number of observation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JOP_ID      I*2    Joint Observing Program ID.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EIS_SC      C*120  Description of EIS science objective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OBSERVER    C*60   Name of chief observer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DATE_OBS    R*8    Date/time of beginning of observation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DATE_END    R*8    Date/time of end of observation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NOAA_NUM    I*2    NOAA Active Region Number (from planning software)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NOAA_AR     I*2    NOAA Active Region Number (calculated)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SCI_OBJ     C*80   Science objective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XCEN        R*4    Actual pointing of center of image in solar X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YCEN        R*4    Actual pointing of center of image in solar Y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FOVX        R*4    Width of field of view in solar X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FOVY        R*4    Width of field of view in solar Y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DATE        C*80   Date the FITS file was written</a:t>
            </a:r>
          </a:p>
          <a:p>
            <a:pPr>
              <a:buNone/>
            </a:pPr>
            <a:r>
              <a:rPr lang="en-US" sz="1400" dirty="0" smtClean="0">
                <a:latin typeface="Courier New" pitchFamily="49" charset="0"/>
                <a:cs typeface="Courier New" pitchFamily="49" charset="0"/>
              </a:rPr>
              <a:t>FILENAME    C*80   Name of FITS file study data was retrieved from.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C297EA-5659-4848-942D-69024230815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30166" y="0"/>
            <a:ext cx="60868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Example EIS </a:t>
            </a:r>
            <a:r>
              <a:rPr lang="en-US" sz="3200" b="1" dirty="0" smtClean="0"/>
              <a:t>Catalog entries</a:t>
            </a:r>
            <a:endParaRPr lang="en-US" sz="32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608" y="1103585"/>
            <a:ext cx="8567531" cy="4966139"/>
          </a:xfrm>
        </p:spPr>
        <p:txBody>
          <a:bodyPr/>
          <a:lstStyle/>
          <a:p>
            <a:pPr>
              <a:buNone/>
            </a:pPr>
            <a:endParaRPr lang="en-US" sz="1200" dirty="0" smtClean="0"/>
          </a:p>
          <a:p>
            <a:pPr>
              <a:buNone/>
            </a:pPr>
            <a:endParaRPr lang="en-US" sz="1200" dirty="0" smtClean="0"/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 </a:t>
            </a:r>
            <a:r>
              <a:rPr lang="en-US" sz="3600" dirty="0" smtClean="0"/>
              <a:t>Archive of searchable data products</a:t>
            </a:r>
            <a:endParaRPr lang="en-US" sz="3600" dirty="0"/>
          </a:p>
          <a:p>
            <a:pPr marL="0" indent="0">
              <a:buNone/>
            </a:pPr>
            <a:endParaRPr lang="en-US" sz="3600" dirty="0" smtClean="0"/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 </a:t>
            </a:r>
            <a:r>
              <a:rPr lang="en-US" sz="3600" dirty="0" smtClean="0"/>
              <a:t>Catalog</a:t>
            </a:r>
            <a:r>
              <a:rPr lang="en-US" sz="3600" dirty="0" smtClean="0"/>
              <a:t> </a:t>
            </a:r>
            <a:r>
              <a:rPr lang="en-US" sz="3600" dirty="0" smtClean="0"/>
              <a:t>writer/updater  </a:t>
            </a:r>
          </a:p>
          <a:p>
            <a:pPr>
              <a:buNone/>
            </a:pPr>
            <a:endParaRPr lang="en-US" sz="3600" dirty="0" smtClean="0"/>
          </a:p>
          <a:p>
            <a:pPr>
              <a:buFont typeface="Wingdings" pitchFamily="2" charset="2"/>
              <a:buChar char="Ø"/>
            </a:pPr>
            <a:r>
              <a:rPr lang="en-US" sz="3600" dirty="0" smtClean="0"/>
              <a:t> </a:t>
            </a:r>
            <a:r>
              <a:rPr lang="en-US" sz="3600" dirty="0" smtClean="0"/>
              <a:t>Catalog</a:t>
            </a:r>
            <a:r>
              <a:rPr lang="en-US" sz="3600" dirty="0" smtClean="0"/>
              <a:t> </a:t>
            </a:r>
            <a:r>
              <a:rPr lang="en-US" sz="3600" dirty="0" smtClean="0"/>
              <a:t>reader/browser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C297EA-5659-4848-942D-690242308157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52249" y="215233"/>
            <a:ext cx="88917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</a:t>
            </a:r>
            <a:r>
              <a:rPr lang="en-US" b="1" dirty="0" smtClean="0"/>
              <a:t>          </a:t>
            </a:r>
            <a:r>
              <a:rPr lang="en-US" sz="4000" b="1" dirty="0" smtClean="0"/>
              <a:t>Catalog</a:t>
            </a:r>
            <a:r>
              <a:rPr lang="en-US" sz="3200" b="1" dirty="0" smtClean="0"/>
              <a:t> </a:t>
            </a:r>
            <a:r>
              <a:rPr lang="en-US" sz="4000" b="1" dirty="0" smtClean="0"/>
              <a:t>Requirements </a:t>
            </a:r>
            <a:endParaRPr lang="en-US" sz="40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198438"/>
            <a:ext cx="8229600" cy="1143000"/>
          </a:xfrm>
        </p:spPr>
        <p:txBody>
          <a:bodyPr/>
          <a:lstStyle/>
          <a:p>
            <a:r>
              <a:rPr lang="en-US" b="1" dirty="0" smtClean="0"/>
              <a:t>Catalog</a:t>
            </a:r>
            <a:r>
              <a:rPr lang="en-US" b="1" dirty="0" smtClean="0"/>
              <a:t> </a:t>
            </a:r>
            <a:r>
              <a:rPr lang="en-US" b="1" dirty="0" smtClean="0"/>
              <a:t>Population Pipeline</a:t>
            </a:r>
            <a:endParaRPr lang="en-US" b="1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7583934"/>
              </p:ext>
            </p:extLst>
          </p:nvPr>
        </p:nvGraphicFramePr>
        <p:xfrm>
          <a:off x="493986" y="952112"/>
          <a:ext cx="8292661" cy="504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C297EA-5659-4848-942D-69024230815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3287976" y="261670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-2700000">
            <a:off x="5945663" y="209944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7707087" y="2563587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 rot="2700000">
            <a:off x="5934777" y="3280543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460351" y="3541995"/>
            <a:ext cx="5341941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Continuous process: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Extract metadata from data file headers.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Populate </a:t>
            </a:r>
            <a:r>
              <a:rPr lang="en-US" b="1" dirty="0" smtClean="0"/>
              <a:t>catalog</a:t>
            </a:r>
            <a:r>
              <a:rPr lang="en-US" b="1" dirty="0" smtClean="0"/>
              <a:t> </a:t>
            </a:r>
            <a:r>
              <a:rPr lang="en-US" b="1" dirty="0" smtClean="0"/>
              <a:t>with metadata.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Push </a:t>
            </a:r>
            <a:r>
              <a:rPr lang="en-US" b="1" dirty="0" smtClean="0"/>
              <a:t>catalog</a:t>
            </a:r>
            <a:r>
              <a:rPr lang="en-US" b="1" dirty="0" smtClean="0"/>
              <a:t> </a:t>
            </a:r>
            <a:r>
              <a:rPr lang="en-US" b="1" dirty="0" smtClean="0"/>
              <a:t>to SSW.</a:t>
            </a:r>
          </a:p>
          <a:p>
            <a:pPr marL="342900" indent="-342900">
              <a:buFont typeface="+mj-lt"/>
              <a:buAutoNum type="arabicPeriod"/>
            </a:pPr>
            <a:r>
              <a:rPr lang="en-US" b="1" dirty="0" smtClean="0"/>
              <a:t>Pull search entries into VSO.</a:t>
            </a:r>
          </a:p>
          <a:p>
            <a:endParaRPr lang="en-US" b="1" dirty="0" smtClean="0"/>
          </a:p>
          <a:p>
            <a:r>
              <a:rPr lang="en-US" b="1" dirty="0" smtClean="0"/>
              <a:t>=&gt; Search </a:t>
            </a:r>
            <a:r>
              <a:rPr lang="en-US" b="1" dirty="0" smtClean="0"/>
              <a:t>catalog</a:t>
            </a:r>
            <a:r>
              <a:rPr lang="en-US" b="1" dirty="0" smtClean="0"/>
              <a:t> </a:t>
            </a:r>
            <a:r>
              <a:rPr lang="en-US" b="1" dirty="0" smtClean="0"/>
              <a:t>via VSO clients and/or IDL directly.</a:t>
            </a:r>
          </a:p>
          <a:p>
            <a:pPr marL="342900" indent="-342900">
              <a:buFont typeface="+mj-lt"/>
              <a:buAutoNum type="arabicPeriod"/>
            </a:pPr>
            <a:endParaRPr lang="en-US" b="1" dirty="0" smtClean="0"/>
          </a:p>
          <a:p>
            <a:pPr marL="342900" indent="-342900">
              <a:buFont typeface="+mj-lt"/>
              <a:buAutoNum type="arabicPeriod"/>
            </a:pPr>
            <a:endParaRPr lang="en-US" dirty="0" smtClean="0"/>
          </a:p>
        </p:txBody>
      </p:sp>
      <p:sp>
        <p:nvSpPr>
          <p:cNvPr id="10" name="Curved Down Arrow 9"/>
          <p:cNvSpPr/>
          <p:nvPr/>
        </p:nvSpPr>
        <p:spPr>
          <a:xfrm flipH="1">
            <a:off x="1087003" y="1130814"/>
            <a:ext cx="6053962" cy="693681"/>
          </a:xfrm>
          <a:prstGeom prst="curvedDownArrow">
            <a:avLst>
              <a:gd name="adj1" fmla="val 31293"/>
              <a:gd name="adj2" fmla="val 138974"/>
              <a:gd name="adj3" fmla="val 493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017" y="251367"/>
            <a:ext cx="8567531" cy="6327557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3600" dirty="0" smtClean="0"/>
              <a:t> </a:t>
            </a:r>
            <a:r>
              <a:rPr lang="en-US" sz="2800" dirty="0" smtClean="0"/>
              <a:t>SSW/IDL database reader returns data structures with fields that match metadata entries</a:t>
            </a:r>
          </a:p>
          <a:p>
            <a:pPr>
              <a:buFont typeface="Wingdings" pitchFamily="2" charset="2"/>
              <a:buChar char="Ø"/>
            </a:pPr>
            <a:endParaRPr lang="en-US" sz="2800" dirty="0" smtClean="0"/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sz="3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C297EA-5659-4848-942D-69024230815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508298" y="1369807"/>
            <a:ext cx="8095130" cy="47782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1050" dirty="0" smtClean="0"/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IDL&gt; list_eis_main,’1-may-11’,’2-may-11’,obs</a:t>
            </a:r>
          </a:p>
          <a:p>
            <a:endParaRPr lang="en-US" sz="14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** Structure EIS_MAIN_LIST, 28 tags, length=304, data length=296: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TL_ID           LONG             21996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OBSTITLE        STRING    'HOP 185. AR magnetism with SST.                                    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TARGET          STRING    'Active Region                           '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OBS_DEC         STRING    'Switch to returning AR on NE limb.                                 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JOIN_SB         STRING    'E,S,X     '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OBS_NUM         INT              0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JOP_ID          INT            185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STUDY_ID        LONG               360'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EIS_SC          STRING    'UNKNOWN                                                              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DATE_OBS        DOUBLE       1.6830148e+09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DATE_END        DOUBLE       1.6830176e+09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SCI_OBJ         STRING    'AR                                                                 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XCEN            FLOAT           362.712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YCEN            FLOAT          -260.052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FOVX            FLOAT           39.9360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FOVY            FLOAT           120.000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DATE            STRING    '2011-05-07                                                           </a:t>
            </a:r>
          </a:p>
          <a:p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 FILENAME        STRING    'eis_l0_20110502_080935.fits.gz                                       </a:t>
            </a:r>
            <a:r>
              <a:rPr lang="en-US" sz="1400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400" b="1" dirty="0" smtClean="0">
                <a:latin typeface="Courier New" pitchFamily="49" charset="0"/>
                <a:cs typeface="Courier New" pitchFamily="49" charset="0"/>
              </a:rPr>
              <a:t>  </a:t>
            </a:r>
            <a:endParaRPr lang="en-US" sz="14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8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4017" y="251367"/>
            <a:ext cx="8300383" cy="5215983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800" dirty="0" smtClean="0"/>
              <a:t>VSO/IDL client returns selected metadata and file URL locations</a:t>
            </a:r>
          </a:p>
          <a:p>
            <a:pPr>
              <a:buNone/>
            </a:pPr>
            <a:endParaRPr lang="en-US" sz="3600" dirty="0" smtClean="0"/>
          </a:p>
          <a:p>
            <a:pPr>
              <a:buNone/>
            </a:pPr>
            <a:endParaRPr lang="en-US" sz="3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C297EA-5659-4848-942D-69024230815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04800" y="1644127"/>
            <a:ext cx="8686800" cy="460427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noAutofit/>
          </a:bodyPr>
          <a:lstStyle/>
          <a:p>
            <a:endParaRPr lang="en-US" sz="16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IDL&gt; files=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vso_search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('1-may-08','10-may-08',inst='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eis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',/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url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>
                <a:latin typeface="Courier New" pitchFamily="49" charset="0"/>
                <a:cs typeface="Courier New" pitchFamily="49" charset="0"/>
              </a:rPr>
              <a:t>Records Returned : SDAC_EIS : 206/206</a:t>
            </a: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>
                <a:latin typeface="Courier New" pitchFamily="49" charset="0"/>
                <a:cs typeface="Courier New" pitchFamily="49" charset="0"/>
              </a:rPr>
              <a:t>           </a:t>
            </a: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  <a:hlinkClick r:id="rId2"/>
              </a:rPr>
              <a:t>http</a:t>
            </a:r>
            <a:r>
              <a:rPr lang="en-US" sz="1600" b="1" dirty="0">
                <a:latin typeface="Courier New" pitchFamily="49" charset="0"/>
                <a:cs typeface="Courier New" pitchFamily="49" charset="0"/>
                <a:hlinkClick r:id="rId2"/>
              </a:rPr>
              <a:t>://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  <a:hlinkClick r:id="rId2"/>
              </a:rPr>
              <a:t>sdac.virtualsolar.org/data/hinode/eis/level0/2008/05/01/eis_l0_20080501_054833.fits.gz</a:t>
            </a: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  <a:hlinkClick r:id="rId3"/>
              </a:rPr>
              <a:t>http</a:t>
            </a:r>
            <a:r>
              <a:rPr lang="en-US" sz="1600" b="1" dirty="0">
                <a:latin typeface="Courier New" pitchFamily="49" charset="0"/>
                <a:cs typeface="Courier New" pitchFamily="49" charset="0"/>
                <a:hlinkClick r:id="rId3"/>
              </a:rPr>
              <a:t>://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  <a:hlinkClick r:id="rId3"/>
              </a:rPr>
              <a:t>sdac.virtualsolar.org/data/hinode/eis/level0/2008/05/01/eis_l0_20080501_055014.fits.gz</a:t>
            </a: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  <a:hlinkClick r:id="rId4"/>
              </a:rPr>
              <a:t>http</a:t>
            </a:r>
            <a:r>
              <a:rPr lang="en-US" sz="1600" b="1" dirty="0">
                <a:latin typeface="Courier New" pitchFamily="49" charset="0"/>
                <a:cs typeface="Courier New" pitchFamily="49" charset="0"/>
                <a:hlinkClick r:id="rId4"/>
              </a:rPr>
              <a:t>://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  <a:hlinkClick r:id="rId4"/>
              </a:rPr>
              <a:t>sdac.virtualsolar.org/data/hinode/eis/level0/2008/05/01/eis_l0_20080501_114027.fits.gz</a:t>
            </a: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1600" b="1" dirty="0" smtClean="0">
                <a:latin typeface="Courier New" pitchFamily="49" charset="0"/>
                <a:cs typeface="Courier New" pitchFamily="49" charset="0"/>
                <a:hlinkClick r:id="rId5"/>
              </a:rPr>
              <a:t>http</a:t>
            </a:r>
            <a:r>
              <a:rPr lang="en-US" sz="1600" b="1" dirty="0">
                <a:latin typeface="Courier New" pitchFamily="49" charset="0"/>
                <a:cs typeface="Courier New" pitchFamily="49" charset="0"/>
                <a:hlinkClick r:id="rId5"/>
              </a:rPr>
              <a:t>://</a:t>
            </a:r>
            <a:r>
              <a:rPr lang="en-US" sz="1600" b="1" dirty="0" smtClean="0">
                <a:latin typeface="Courier New" pitchFamily="49" charset="0"/>
                <a:cs typeface="Courier New" pitchFamily="49" charset="0"/>
                <a:hlinkClick r:id="rId5"/>
              </a:rPr>
              <a:t>sdac.virtualsolar.org/data/hinode/eis/level0/2008/05/01/eis_l0_20080501_120700.fits.gz</a:t>
            </a:r>
            <a:endParaRPr lang="en-US" sz="1600" b="1" dirty="0" smtClean="0">
              <a:latin typeface="Courier New" pitchFamily="49" charset="0"/>
              <a:cs typeface="Courier New" pitchFamily="49" charset="0"/>
            </a:endParaRPr>
          </a:p>
          <a:p>
            <a:endParaRPr lang="en-US" sz="1600" b="1" dirty="0">
              <a:latin typeface="Courier New" pitchFamily="49" charset="0"/>
              <a:cs typeface="Courier New" pitchFamily="49" charset="0"/>
            </a:endParaRPr>
          </a:p>
          <a:p>
            <a:endParaRPr lang="en-US" sz="1400" b="1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27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9045</TotalTime>
  <Words>516</Words>
  <Application>Microsoft Office PowerPoint</Application>
  <PresentationFormat>On-screen Show (4:3)</PresentationFormat>
  <Paragraphs>108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EOVSA Catalog Design and VSO Integration  D. Zarro    </vt:lpstr>
      <vt:lpstr>Build on IDL Database</vt:lpstr>
      <vt:lpstr>Catalog Design Considerations</vt:lpstr>
      <vt:lpstr>PowerPoint Presentation</vt:lpstr>
      <vt:lpstr>PowerPoint Presentation</vt:lpstr>
      <vt:lpstr>Catalog Population Pipeline</vt:lpstr>
      <vt:lpstr>PowerPoint Presentation</vt:lpstr>
      <vt:lpstr>PowerPoint Presentation</vt:lpstr>
    </vt:vector>
  </TitlesOfParts>
  <Company>NASA Goddard Space Flight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Dominic Zarro</dc:creator>
  <cp:lastModifiedBy>Dominic</cp:lastModifiedBy>
  <cp:revision>425</cp:revision>
  <cp:lastPrinted>2011-08-09T01:51:07Z</cp:lastPrinted>
  <dcterms:created xsi:type="dcterms:W3CDTF">2005-05-20T22:55:47Z</dcterms:created>
  <dcterms:modified xsi:type="dcterms:W3CDTF">2012-09-25T14:21:01Z</dcterms:modified>
</cp:coreProperties>
</file>