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7"/>
  </p:notesMasterIdLst>
  <p:sldIdLst>
    <p:sldId id="256" r:id="rId2"/>
    <p:sldId id="295" r:id="rId3"/>
    <p:sldId id="296" r:id="rId4"/>
    <p:sldId id="297" r:id="rId5"/>
    <p:sldId id="298"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0" d="100"/>
          <a:sy n="100" d="100"/>
        </p:scale>
        <p:origin x="-28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23AEAB-12C3-467D-BA7A-DC3C10D45418}" type="datetimeFigureOut">
              <a:rPr lang="en-US" smtClean="0"/>
              <a:pPr/>
              <a:t>11/6/2011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B87591-5545-492E-8E5C-E2EA5C44B99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r>
              <a:rPr lang="en-US" smtClean="0"/>
              <a:t>11/7/2011</a:t>
            </a:r>
            <a:endParaRPr lang="en-US"/>
          </a:p>
        </p:txBody>
      </p:sp>
      <p:sp>
        <p:nvSpPr>
          <p:cNvPr id="2" name="Footer Placeholder 1"/>
          <p:cNvSpPr>
            <a:spLocks noGrp="1"/>
          </p:cNvSpPr>
          <p:nvPr>
            <p:ph type="ftr" sz="quarter" idx="11"/>
          </p:nvPr>
        </p:nvSpPr>
        <p:spPr/>
        <p:txBody>
          <a:bodyPr/>
          <a:lstStyle/>
          <a:p>
            <a:r>
              <a:rPr lang="en-US" smtClean="0"/>
              <a:t>OVSA Technical Design Meeting</a:t>
            </a:r>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11/7/2011</a:t>
            </a:r>
            <a:endParaRPr lang="en-US"/>
          </a:p>
        </p:txBody>
      </p:sp>
      <p:sp>
        <p:nvSpPr>
          <p:cNvPr id="5" name="Footer Placeholder 4"/>
          <p:cNvSpPr>
            <a:spLocks noGrp="1"/>
          </p:cNvSpPr>
          <p:nvPr>
            <p:ph type="ftr" sz="quarter" idx="11"/>
          </p:nvPr>
        </p:nvSpPr>
        <p:spPr/>
        <p:txBody>
          <a:bodyPr/>
          <a:lstStyle/>
          <a:p>
            <a:r>
              <a:rPr lang="en-US" smtClean="0"/>
              <a:t>OVSA Technical Design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11/7/2011</a:t>
            </a:r>
            <a:endParaRPr lang="en-US"/>
          </a:p>
        </p:txBody>
      </p:sp>
      <p:sp>
        <p:nvSpPr>
          <p:cNvPr id="5" name="Footer Placeholder 4"/>
          <p:cNvSpPr>
            <a:spLocks noGrp="1"/>
          </p:cNvSpPr>
          <p:nvPr>
            <p:ph type="ftr" sz="quarter" idx="11"/>
          </p:nvPr>
        </p:nvSpPr>
        <p:spPr/>
        <p:txBody>
          <a:bodyPr/>
          <a:lstStyle/>
          <a:p>
            <a:r>
              <a:rPr lang="en-US" smtClean="0"/>
              <a:t>OVSA Technical Design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PaiuteSun_new.gif"/>
          <p:cNvPicPr>
            <a:picLocks noChangeAspect="1"/>
          </p:cNvPicPr>
          <p:nvPr userDrawn="1"/>
        </p:nvPicPr>
        <p:blipFill>
          <a:blip r:embed="rId2" cstate="print"/>
          <a:stretch>
            <a:fillRect/>
          </a:stretch>
        </p:blipFill>
        <p:spPr>
          <a:xfrm>
            <a:off x="8142516" y="5914406"/>
            <a:ext cx="995553" cy="938594"/>
          </a:xfrm>
          <a:prstGeom prst="rect">
            <a:avLst/>
          </a:prstGeom>
        </p:spPr>
      </p:pic>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r>
              <a:rPr lang="en-US" smtClean="0"/>
              <a:t>11/7/2011</a:t>
            </a:r>
            <a:endParaRPr lang="en-US"/>
          </a:p>
        </p:txBody>
      </p:sp>
      <p:sp>
        <p:nvSpPr>
          <p:cNvPr id="19" name="Footer Placeholder 18"/>
          <p:cNvSpPr>
            <a:spLocks noGrp="1"/>
          </p:cNvSpPr>
          <p:nvPr>
            <p:ph type="ftr" sz="quarter" idx="11"/>
          </p:nvPr>
        </p:nvSpPr>
        <p:spPr>
          <a:xfrm>
            <a:off x="3581400" y="76200"/>
            <a:ext cx="2895600" cy="288925"/>
          </a:xfrm>
        </p:spPr>
        <p:txBody>
          <a:bodyPr/>
          <a:lstStyle/>
          <a:p>
            <a:r>
              <a:rPr lang="en-US" smtClean="0"/>
              <a:t>OVSA Technical Design Meeting</a:t>
            </a:r>
            <a:endParaRPr lang="en-US"/>
          </a:p>
        </p:txBody>
      </p:sp>
      <p:sp>
        <p:nvSpPr>
          <p:cNvPr id="16" name="Slide Number Placeholder 15"/>
          <p:cNvSpPr>
            <a:spLocks noGrp="1"/>
          </p:cNvSpPr>
          <p:nvPr>
            <p:ph type="sldNum" sz="quarter" idx="12"/>
          </p:nvPr>
        </p:nvSpPr>
        <p:spPr>
          <a:xfrm>
            <a:off x="8247355" y="6234254"/>
            <a:ext cx="758952" cy="246888"/>
          </a:xfrm>
        </p:spPr>
        <p:txBody>
          <a:bodyPr/>
          <a:lstStyle>
            <a:lvl1pPr algn="ctr">
              <a:defRPr>
                <a:solidFill>
                  <a:schemeClr val="tx1"/>
                </a:solidFill>
              </a:defRPr>
            </a:lvl1p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r>
              <a:rPr lang="en-US" smtClean="0"/>
              <a:t>11/7/2011</a:t>
            </a:r>
            <a:endParaRPr lang="en-US"/>
          </a:p>
        </p:txBody>
      </p:sp>
      <p:sp>
        <p:nvSpPr>
          <p:cNvPr id="11" name="Footer Placeholder 10"/>
          <p:cNvSpPr>
            <a:spLocks noGrp="1"/>
          </p:cNvSpPr>
          <p:nvPr>
            <p:ph type="ftr" sz="quarter" idx="11"/>
          </p:nvPr>
        </p:nvSpPr>
        <p:spPr/>
        <p:txBody>
          <a:bodyPr/>
          <a:lstStyle/>
          <a:p>
            <a:r>
              <a:rPr lang="en-US" smtClean="0"/>
              <a:t>OVSA Technical Design Meeting</a:t>
            </a:r>
            <a:endParaRPr lang="en-US"/>
          </a:p>
        </p:txBody>
      </p:sp>
      <p:sp>
        <p:nvSpPr>
          <p:cNvPr id="16" name="Slide Number Placeholder 15"/>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r>
              <a:rPr lang="en-US" smtClean="0"/>
              <a:t>11/7/2011</a:t>
            </a:r>
            <a:endParaRPr lang="en-US"/>
          </a:p>
        </p:txBody>
      </p:sp>
      <p:sp>
        <p:nvSpPr>
          <p:cNvPr id="10" name="Footer Placeholder 9"/>
          <p:cNvSpPr>
            <a:spLocks noGrp="1"/>
          </p:cNvSpPr>
          <p:nvPr>
            <p:ph type="ftr" sz="quarter" idx="11"/>
          </p:nvPr>
        </p:nvSpPr>
        <p:spPr/>
        <p:txBody>
          <a:bodyPr/>
          <a:lstStyle/>
          <a:p>
            <a:r>
              <a:rPr lang="en-US" smtClean="0"/>
              <a:t>OVSA Technical Design Meeting</a:t>
            </a:r>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r>
              <a:rPr lang="en-US" smtClean="0"/>
              <a:t>11/7/2011</a:t>
            </a:r>
            <a:endParaRPr lang="en-US"/>
          </a:p>
        </p:txBody>
      </p:sp>
      <p:sp>
        <p:nvSpPr>
          <p:cNvPr id="6" name="Footer Placeholder 5"/>
          <p:cNvSpPr>
            <a:spLocks noGrp="1"/>
          </p:cNvSpPr>
          <p:nvPr>
            <p:ph type="ftr" sz="quarter" idx="11"/>
          </p:nvPr>
        </p:nvSpPr>
        <p:spPr/>
        <p:txBody>
          <a:bodyPr/>
          <a:lstStyle/>
          <a:p>
            <a:r>
              <a:rPr lang="en-US" smtClean="0"/>
              <a:t>OVSA Technical Design Meeting</a:t>
            </a:r>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B6F15528-21DE-4FAA-801E-634DDDAF4B2B}"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r>
              <a:rPr lang="en-US" smtClean="0"/>
              <a:t>11/7/2011</a:t>
            </a:r>
            <a:endParaRPr lang="en-US"/>
          </a:p>
        </p:txBody>
      </p:sp>
      <p:sp>
        <p:nvSpPr>
          <p:cNvPr id="21" name="Footer Placeholder 20"/>
          <p:cNvSpPr>
            <a:spLocks noGrp="1"/>
          </p:cNvSpPr>
          <p:nvPr>
            <p:ph type="ftr" sz="quarter" idx="11"/>
          </p:nvPr>
        </p:nvSpPr>
        <p:spPr/>
        <p:txBody>
          <a:bodyPr/>
          <a:lstStyle/>
          <a:p>
            <a:r>
              <a:rPr lang="en-US" smtClean="0"/>
              <a:t>OVSA Technical Design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smtClean="0"/>
              <a:t>11/7/2011</a:t>
            </a:r>
            <a:endParaRPr lang="en-US"/>
          </a:p>
        </p:txBody>
      </p:sp>
      <p:sp>
        <p:nvSpPr>
          <p:cNvPr id="24" name="Footer Placeholder 23"/>
          <p:cNvSpPr>
            <a:spLocks noGrp="1"/>
          </p:cNvSpPr>
          <p:nvPr>
            <p:ph type="ftr" sz="quarter" idx="11"/>
          </p:nvPr>
        </p:nvSpPr>
        <p:spPr/>
        <p:txBody>
          <a:bodyPr/>
          <a:lstStyle/>
          <a:p>
            <a:r>
              <a:rPr lang="en-US" smtClean="0"/>
              <a:t>OVSA Technical Design Meeting</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r>
              <a:rPr lang="en-US" smtClean="0"/>
              <a:t>11/7/2011</a:t>
            </a:r>
            <a:endParaRPr lang="en-US"/>
          </a:p>
        </p:txBody>
      </p:sp>
      <p:sp>
        <p:nvSpPr>
          <p:cNvPr id="29" name="Footer Placeholder 28"/>
          <p:cNvSpPr>
            <a:spLocks noGrp="1"/>
          </p:cNvSpPr>
          <p:nvPr>
            <p:ph type="ftr" sz="quarter" idx="11"/>
          </p:nvPr>
        </p:nvSpPr>
        <p:spPr/>
        <p:txBody>
          <a:bodyPr/>
          <a:lstStyle/>
          <a:p>
            <a:r>
              <a:rPr lang="en-US" smtClean="0"/>
              <a:t>OVSA Technical Design Meeting</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r>
              <a:rPr lang="en-US" smtClean="0"/>
              <a:t>11/7/2011</a:t>
            </a:r>
            <a:endParaRPr lang="en-US"/>
          </a:p>
        </p:txBody>
      </p:sp>
      <p:sp>
        <p:nvSpPr>
          <p:cNvPr id="5" name="Footer Placeholder 4"/>
          <p:cNvSpPr>
            <a:spLocks noGrp="1"/>
          </p:cNvSpPr>
          <p:nvPr>
            <p:ph type="ftr" sz="quarter" idx="11"/>
          </p:nvPr>
        </p:nvSpPr>
        <p:spPr/>
        <p:txBody>
          <a:bodyPr/>
          <a:lstStyle/>
          <a:p>
            <a:r>
              <a:rPr lang="en-US" smtClean="0"/>
              <a:t>OVSA Technical Design Meeting</a:t>
            </a:r>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r>
              <a:rPr lang="en-US" smtClean="0"/>
              <a:t>11/7/2011</a:t>
            </a:r>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r>
              <a:rPr lang="en-US" smtClean="0"/>
              <a:t>OVSA Technical Design Meeting</a:t>
            </a: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6F15528-21DE-4FAA-801E-634DDDAF4B2B}"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aiuteSun_outline_new.gif"/>
          <p:cNvPicPr>
            <a:picLocks noChangeAspect="1"/>
          </p:cNvPicPr>
          <p:nvPr/>
        </p:nvPicPr>
        <p:blipFill>
          <a:blip r:embed="rId2" cstate="print"/>
          <a:stretch>
            <a:fillRect/>
          </a:stretch>
        </p:blipFill>
        <p:spPr>
          <a:xfrm>
            <a:off x="151638" y="163449"/>
            <a:ext cx="2374011" cy="2238185"/>
          </a:xfrm>
          <a:prstGeom prst="rect">
            <a:avLst/>
          </a:prstGeom>
        </p:spPr>
      </p:pic>
      <p:sp>
        <p:nvSpPr>
          <p:cNvPr id="2" name="Title 1"/>
          <p:cNvSpPr>
            <a:spLocks noGrp="1"/>
          </p:cNvSpPr>
          <p:nvPr>
            <p:ph type="ctrTitle"/>
          </p:nvPr>
        </p:nvSpPr>
        <p:spPr/>
        <p:txBody>
          <a:bodyPr>
            <a:normAutofit/>
          </a:bodyPr>
          <a:lstStyle/>
          <a:p>
            <a:r>
              <a:rPr lang="en-US" dirty="0" smtClean="0"/>
              <a:t>EOVSA monitor and Control—System-wide issues</a:t>
            </a:r>
            <a:endParaRPr lang="en-US" dirty="0"/>
          </a:p>
        </p:txBody>
      </p:sp>
      <p:sp>
        <p:nvSpPr>
          <p:cNvPr id="3" name="Subtitle 2"/>
          <p:cNvSpPr>
            <a:spLocks noGrp="1"/>
          </p:cNvSpPr>
          <p:nvPr>
            <p:ph type="subTitle" idx="1"/>
          </p:nvPr>
        </p:nvSpPr>
        <p:spPr/>
        <p:txBody>
          <a:bodyPr>
            <a:normAutofit fontScale="77500" lnSpcReduction="20000"/>
          </a:bodyPr>
          <a:lstStyle/>
          <a:p>
            <a:r>
              <a:rPr lang="en-US" dirty="0" smtClean="0"/>
              <a:t>Dale E. Gary</a:t>
            </a:r>
          </a:p>
          <a:p>
            <a:r>
              <a:rPr lang="en-US" dirty="0" smtClean="0"/>
              <a:t>Professor, Physics, Center for Solar-Terrestrial Research</a:t>
            </a:r>
          </a:p>
          <a:p>
            <a:r>
              <a:rPr lang="en-US" dirty="0" smtClean="0"/>
              <a:t>New Jersey Institute of Technology</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sp>
        <p:nvSpPr>
          <p:cNvPr id="7" name="Date Placeholder 6"/>
          <p:cNvSpPr>
            <a:spLocks noGrp="1"/>
          </p:cNvSpPr>
          <p:nvPr>
            <p:ph type="dt" sz="half" idx="10"/>
          </p:nvPr>
        </p:nvSpPr>
        <p:spPr/>
        <p:txBody>
          <a:bodyPr/>
          <a:lstStyle/>
          <a:p>
            <a:r>
              <a:rPr lang="en-US" smtClean="0"/>
              <a:t>11/7/2011</a:t>
            </a:r>
            <a:endParaRPr lang="en-US"/>
          </a:p>
        </p:txBody>
      </p:sp>
      <p:sp>
        <p:nvSpPr>
          <p:cNvPr id="8" name="Footer Placeholder 7"/>
          <p:cNvSpPr>
            <a:spLocks noGrp="1"/>
          </p:cNvSpPr>
          <p:nvPr>
            <p:ph type="ftr" sz="quarter" idx="11"/>
          </p:nvPr>
        </p:nvSpPr>
        <p:spPr/>
        <p:txBody>
          <a:bodyPr/>
          <a:lstStyle/>
          <a:p>
            <a:r>
              <a:rPr lang="en-US" smtClean="0"/>
              <a:t>OVSA Technical Design Meeting</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400050" y="1554162"/>
            <a:ext cx="8382000" cy="4525963"/>
          </a:xfrm>
        </p:spPr>
        <p:txBody>
          <a:bodyPr>
            <a:normAutofit/>
          </a:bodyPr>
          <a:lstStyle/>
          <a:p>
            <a:r>
              <a:rPr lang="en-US" dirty="0" smtClean="0"/>
              <a:t>State Frame Concept</a:t>
            </a:r>
          </a:p>
          <a:p>
            <a:r>
              <a:rPr lang="en-US" dirty="0" smtClean="0"/>
              <a:t>Access to the State Frame</a:t>
            </a:r>
          </a:p>
          <a:p>
            <a:r>
              <a:rPr lang="en-US" dirty="0" smtClean="0"/>
              <a:t>Flow of State Frame information</a:t>
            </a:r>
          </a:p>
          <a:p>
            <a:r>
              <a:rPr lang="en-US" dirty="0" smtClean="0"/>
              <a:t>Format of State Frame</a:t>
            </a:r>
          </a:p>
          <a:p>
            <a:endParaRPr lang="en-US" dirty="0" smtClean="0"/>
          </a:p>
          <a:p>
            <a:endParaRPr lang="en-US"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dirty="0"/>
          </a:p>
        </p:txBody>
      </p:sp>
      <p:sp>
        <p:nvSpPr>
          <p:cNvPr id="6" name="Date Placeholder 5"/>
          <p:cNvSpPr>
            <a:spLocks noGrp="1"/>
          </p:cNvSpPr>
          <p:nvPr>
            <p:ph type="dt" sz="half" idx="10"/>
          </p:nvPr>
        </p:nvSpPr>
        <p:spPr/>
        <p:txBody>
          <a:bodyPr/>
          <a:lstStyle/>
          <a:p>
            <a:r>
              <a:rPr lang="en-US" smtClean="0"/>
              <a:t>11/7/2011</a:t>
            </a:r>
            <a:endParaRPr lang="en-US"/>
          </a:p>
        </p:txBody>
      </p:sp>
      <p:sp>
        <p:nvSpPr>
          <p:cNvPr id="7" name="Footer Placeholder 6"/>
          <p:cNvSpPr>
            <a:spLocks noGrp="1"/>
          </p:cNvSpPr>
          <p:nvPr>
            <p:ph type="ftr" sz="quarter" idx="11"/>
          </p:nvPr>
        </p:nvSpPr>
        <p:spPr/>
        <p:txBody>
          <a:bodyPr/>
          <a:lstStyle/>
          <a:p>
            <a:r>
              <a:rPr lang="en-US" smtClean="0"/>
              <a:t>OVSA Technical Design Meeting</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frame concept</a:t>
            </a:r>
            <a:endParaRPr lang="en-US" dirty="0"/>
          </a:p>
        </p:txBody>
      </p:sp>
      <p:sp>
        <p:nvSpPr>
          <p:cNvPr id="3" name="Content Placeholder 2"/>
          <p:cNvSpPr>
            <a:spLocks noGrp="1"/>
          </p:cNvSpPr>
          <p:nvPr>
            <p:ph idx="1"/>
          </p:nvPr>
        </p:nvSpPr>
        <p:spPr>
          <a:xfrm>
            <a:off x="304800" y="1554162"/>
            <a:ext cx="8515350" cy="4456113"/>
          </a:xfrm>
        </p:spPr>
        <p:txBody>
          <a:bodyPr>
            <a:normAutofit fontScale="92500" lnSpcReduction="10000"/>
          </a:bodyPr>
          <a:lstStyle/>
          <a:p>
            <a:r>
              <a:rPr lang="en-US" sz="2000" dirty="0" smtClean="0"/>
              <a:t>The idea of the State Frame is to give complete information about the state of the entire system once each second.  This information is available to any client to read (parts or all of it), and so multiple displays can be instantiated that display whatever is wanted in essentially real time.  The state of the system can also be recorded easily in a monitor database by simply writing the State Frame.</a:t>
            </a:r>
          </a:p>
          <a:p>
            <a:r>
              <a:rPr lang="en-US" sz="2000" dirty="0" smtClean="0"/>
              <a:t>Some parts of the system need to provide their information to the State Frame, so a mechanism for adding information to the State Frame is needed.  Since this can take time, a buffer of State Frames is used to provide a history of up to 5 s.</a:t>
            </a:r>
          </a:p>
          <a:p>
            <a:r>
              <a:rPr lang="en-US" sz="2000" dirty="0" smtClean="0"/>
              <a:t>The State Frame has a static structure, but needs to be easily extensible and self-describing, as new monitor points are defined over time.  It may be that XML could be used.</a:t>
            </a:r>
          </a:p>
          <a:p>
            <a:r>
              <a:rPr lang="en-US" sz="2000" dirty="0" smtClean="0"/>
              <a:t>A monitor point is a bit of information that can have a value, a defined max-min range, a flag (set by the Fault System if out of range), an average value (if the value is an array), and a valid flag (to indicate that it has been written).</a:t>
            </a:r>
          </a:p>
          <a:p>
            <a:endParaRPr lang="en-US" sz="2000" dirty="0"/>
          </a:p>
        </p:txBody>
      </p:sp>
      <p:sp>
        <p:nvSpPr>
          <p:cNvPr id="4" name="Date Placeholder 3"/>
          <p:cNvSpPr>
            <a:spLocks noGrp="1"/>
          </p:cNvSpPr>
          <p:nvPr>
            <p:ph type="dt" sz="half" idx="10"/>
          </p:nvPr>
        </p:nvSpPr>
        <p:spPr/>
        <p:txBody>
          <a:bodyPr/>
          <a:lstStyle/>
          <a:p>
            <a:r>
              <a:rPr lang="en-US" smtClean="0"/>
              <a:t>11/7/2011</a:t>
            </a:r>
            <a:endParaRPr lang="en-US"/>
          </a:p>
        </p:txBody>
      </p:sp>
      <p:sp>
        <p:nvSpPr>
          <p:cNvPr id="5" name="Footer Placeholder 4"/>
          <p:cNvSpPr>
            <a:spLocks noGrp="1"/>
          </p:cNvSpPr>
          <p:nvPr>
            <p:ph type="ftr" sz="quarter" idx="11"/>
          </p:nvPr>
        </p:nvSpPr>
        <p:spPr/>
        <p:txBody>
          <a:bodyPr/>
          <a:lstStyle/>
          <a:p>
            <a:r>
              <a:rPr lang="en-US" smtClean="0"/>
              <a:t>OVSA Technical Design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 to the state frame</a:t>
            </a:r>
            <a:endParaRPr lang="en-US" dirty="0"/>
          </a:p>
        </p:txBody>
      </p:sp>
      <p:sp>
        <p:nvSpPr>
          <p:cNvPr id="3" name="Content Placeholder 2"/>
          <p:cNvSpPr>
            <a:spLocks noGrp="1"/>
          </p:cNvSpPr>
          <p:nvPr>
            <p:ph idx="1"/>
          </p:nvPr>
        </p:nvSpPr>
        <p:spPr/>
        <p:txBody>
          <a:bodyPr>
            <a:normAutofit lnSpcReduction="10000"/>
          </a:bodyPr>
          <a:lstStyle/>
          <a:p>
            <a:r>
              <a:rPr lang="en-US" sz="2000" dirty="0" smtClean="0"/>
              <a:t>The State Frame requires a system for distributing the information around to the various subsystems. One approach is to use </a:t>
            </a:r>
            <a:r>
              <a:rPr lang="en-US" sz="2000" dirty="0" err="1" smtClean="0"/>
              <a:t>LabVIEW</a:t>
            </a:r>
            <a:r>
              <a:rPr lang="en-US" sz="2000" dirty="0" smtClean="0"/>
              <a:t> shared variables, which are read and written via </a:t>
            </a:r>
            <a:r>
              <a:rPr lang="en-US" sz="2000" dirty="0" err="1" smtClean="0"/>
              <a:t>ethernet</a:t>
            </a:r>
            <a:r>
              <a:rPr lang="en-US" sz="2000" dirty="0" smtClean="0"/>
              <a:t> LAN. The use of structures would allow blocks of related data to be read.  </a:t>
            </a:r>
          </a:p>
          <a:p>
            <a:r>
              <a:rPr lang="en-US" sz="2000" dirty="0" smtClean="0"/>
              <a:t>Care has to be taken to ensure appropriately low latency, but it should be possible to avoid the need for tight timing by using the 1 PPS, and making sure that time-critical information is calculated or stored ahead of time.</a:t>
            </a:r>
          </a:p>
          <a:p>
            <a:r>
              <a:rPr lang="en-US" sz="2000" dirty="0" smtClean="0"/>
              <a:t>The real-time control system writes the initial State Frame, assembling it promptly from information sent to it from the </a:t>
            </a:r>
            <a:r>
              <a:rPr lang="en-US" sz="2000" dirty="0" err="1" smtClean="0"/>
              <a:t>cRIO</a:t>
            </a:r>
            <a:r>
              <a:rPr lang="en-US" sz="2000" dirty="0" smtClean="0"/>
              <a:t> in each antenna.</a:t>
            </a:r>
          </a:p>
          <a:p>
            <a:r>
              <a:rPr lang="en-US" sz="2000" dirty="0" smtClean="0"/>
              <a:t>Another subsystem could either send its information independently to the real-time control system, or write its information directly into the State Frame (by writing to the </a:t>
            </a:r>
            <a:r>
              <a:rPr lang="en-US" sz="2000" dirty="0" err="1" smtClean="0"/>
              <a:t>LabVIEW</a:t>
            </a:r>
            <a:r>
              <a:rPr lang="en-US" sz="2000" dirty="0" smtClean="0"/>
              <a:t> socket).  Since subsystems can in general have dissimilar operating systems (certainly not all </a:t>
            </a:r>
            <a:r>
              <a:rPr lang="en-US" sz="2000" dirty="0" err="1" smtClean="0"/>
              <a:t>LabVIEW</a:t>
            </a:r>
            <a:r>
              <a:rPr lang="en-US" sz="2000" dirty="0" smtClean="0"/>
              <a:t>), the mechanism for writing the data has to be developed.</a:t>
            </a:r>
            <a:endParaRPr lang="en-US" sz="2000" dirty="0"/>
          </a:p>
        </p:txBody>
      </p:sp>
      <p:sp>
        <p:nvSpPr>
          <p:cNvPr id="4" name="Date Placeholder 3"/>
          <p:cNvSpPr>
            <a:spLocks noGrp="1"/>
          </p:cNvSpPr>
          <p:nvPr>
            <p:ph type="dt" sz="half" idx="10"/>
          </p:nvPr>
        </p:nvSpPr>
        <p:spPr/>
        <p:txBody>
          <a:bodyPr/>
          <a:lstStyle/>
          <a:p>
            <a:r>
              <a:rPr lang="en-US" smtClean="0"/>
              <a:t>11/7/2011</a:t>
            </a:r>
            <a:endParaRPr lang="en-US"/>
          </a:p>
        </p:txBody>
      </p:sp>
      <p:sp>
        <p:nvSpPr>
          <p:cNvPr id="5" name="Footer Placeholder 4"/>
          <p:cNvSpPr>
            <a:spLocks noGrp="1"/>
          </p:cNvSpPr>
          <p:nvPr>
            <p:ph type="ftr" sz="quarter" idx="11"/>
          </p:nvPr>
        </p:nvSpPr>
        <p:spPr/>
        <p:txBody>
          <a:bodyPr/>
          <a:lstStyle/>
          <a:p>
            <a:r>
              <a:rPr lang="en-US" smtClean="0"/>
              <a:t>OVSA Technical Design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Flow of state frame information</a:t>
            </a:r>
            <a:endParaRPr lang="en-US" dirty="0"/>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10"/>
          </p:nvPr>
        </p:nvSpPr>
        <p:spPr/>
        <p:txBody>
          <a:bodyPr/>
          <a:lstStyle/>
          <a:p>
            <a:r>
              <a:rPr lang="en-US" smtClean="0"/>
              <a:t>11/7/2011</a:t>
            </a:r>
            <a:endParaRPr lang="en-US"/>
          </a:p>
        </p:txBody>
      </p:sp>
      <p:sp>
        <p:nvSpPr>
          <p:cNvPr id="5" name="Footer Placeholder 4"/>
          <p:cNvSpPr>
            <a:spLocks noGrp="1"/>
          </p:cNvSpPr>
          <p:nvPr>
            <p:ph type="ftr" sz="quarter" idx="11"/>
          </p:nvPr>
        </p:nvSpPr>
        <p:spPr/>
        <p:txBody>
          <a:bodyPr/>
          <a:lstStyle/>
          <a:p>
            <a:r>
              <a:rPr lang="en-US" smtClean="0"/>
              <a:t>OVSA Technical Design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5</a:t>
            </a:fld>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333376" y="2031260"/>
            <a:ext cx="8615462" cy="4038497"/>
          </a:xfrm>
          <a:prstGeom prst="rect">
            <a:avLst/>
          </a:prstGeom>
          <a:noFill/>
          <a:ln w="9525">
            <a:noFill/>
            <a:miter lim="800000"/>
            <a:headEnd/>
            <a:tailEnd/>
          </a:ln>
          <a:effectLst>
            <a:outerShdw blurRad="50800" dist="38100" dir="2700000" algn="tl" rotWithShape="0">
              <a:prstClr val="black">
                <a:alpha val="40000"/>
              </a:prstClr>
            </a:outerShdw>
          </a:effectLst>
        </p:spPr>
      </p:pic>
      <p:sp>
        <p:nvSpPr>
          <p:cNvPr id="8" name="TextBox 7"/>
          <p:cNvSpPr txBox="1"/>
          <p:nvPr/>
        </p:nvSpPr>
        <p:spPr>
          <a:xfrm>
            <a:off x="3648075" y="2809875"/>
            <a:ext cx="75342" cy="161583"/>
          </a:xfrm>
          <a:prstGeom prst="rect">
            <a:avLst/>
          </a:prstGeom>
          <a:solidFill>
            <a:schemeClr val="bg1"/>
          </a:solidFill>
        </p:spPr>
        <p:txBody>
          <a:bodyPr wrap="none" lIns="0" tIns="0" rIns="0" bIns="0" rtlCol="0">
            <a:spAutoFit/>
          </a:bodyPr>
          <a:lstStyle/>
          <a:p>
            <a:r>
              <a:rPr lang="en-US" sz="1050" dirty="0" smtClean="0">
                <a:latin typeface="Arial" pitchFamily="34" charset="0"/>
                <a:cs typeface="Arial" pitchFamily="34" charset="0"/>
              </a:rPr>
              <a:t>1</a:t>
            </a:r>
            <a:endParaRPr lang="en-US" dirty="0">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lnDef>
      <a:spPr>
        <a:ln w="19050">
          <a:solidFill>
            <a:schemeClr val="tx1"/>
          </a:solidFill>
          <a:tailEnd type="arrow" w="med" len="lg"/>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4019</TotalTime>
  <Words>475</Words>
  <Application>Microsoft Office PowerPoint</Application>
  <PresentationFormat>On-screen Show (4:3)</PresentationFormat>
  <Paragraphs>36</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Trek</vt:lpstr>
      <vt:lpstr>EOVSA monitor and Control—System-wide issues</vt:lpstr>
      <vt:lpstr>outline</vt:lpstr>
      <vt:lpstr>State frame concept</vt:lpstr>
      <vt:lpstr>Access to the state frame</vt:lpstr>
      <vt:lpstr>Flow of state frame information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Dale</dc:creator>
  <cp:lastModifiedBy>Dale</cp:lastModifiedBy>
  <cp:revision>185</cp:revision>
  <dcterms:created xsi:type="dcterms:W3CDTF">2006-08-16T00:00:00Z</dcterms:created>
  <dcterms:modified xsi:type="dcterms:W3CDTF">2011-11-06T08:56:53Z</dcterms:modified>
</cp:coreProperties>
</file>