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81" r:id="rId8"/>
    <p:sldId id="292" r:id="rId9"/>
    <p:sldId id="291" r:id="rId10"/>
    <p:sldId id="278" r:id="rId11"/>
    <p:sldId id="280" r:id="rId12"/>
    <p:sldId id="279" r:id="rId13"/>
    <p:sldId id="277" r:id="rId14"/>
    <p:sldId id="284" r:id="rId15"/>
    <p:sldId id="289" r:id="rId16"/>
    <p:sldId id="268" r:id="rId17"/>
    <p:sldId id="282" r:id="rId18"/>
    <p:sldId id="263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D193-50FE-464D-8768-A2B9057550CC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91462-95A0-4AB4-8811-1E3DCC96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91462-95A0-4AB4-8811-1E3DCC96E8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3B423A-1D1E-42A1-ACB4-295487B71251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EOVSA Control and monitor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Gelu M. Nita</a:t>
            </a:r>
          </a:p>
          <a:p>
            <a:r>
              <a:rPr lang="en-US" dirty="0" smtClean="0"/>
              <a:t>NJIT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NI </a:t>
            </a:r>
            <a:r>
              <a:rPr lang="en-US" dirty="0" smtClean="0"/>
              <a:t>9403 C </a:t>
            </a:r>
            <a:r>
              <a:rPr lang="en-US" dirty="0"/>
              <a:t>Series </a:t>
            </a:r>
            <a:r>
              <a:rPr lang="en-US" dirty="0" smtClean="0"/>
              <a:t>32-Ch Bidirectional </a:t>
            </a:r>
            <a:r>
              <a:rPr lang="en-US" dirty="0"/>
              <a:t>Digital I/O Module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709160"/>
          </a:xfrm>
        </p:spPr>
        <p:txBody>
          <a:bodyPr>
            <a:normAutofit fontScale="92500"/>
          </a:bodyPr>
          <a:lstStyle/>
          <a:p>
            <a:r>
              <a:rPr lang="en-US" dirty="0"/>
              <a:t>32-channel digital I/O module for </a:t>
            </a:r>
            <a:r>
              <a:rPr lang="en-US" dirty="0" err="1" smtClean="0"/>
              <a:t>CompactRIO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5 V/TTL, sinking/sourcing digital I/O </a:t>
            </a:r>
          </a:p>
          <a:p>
            <a:r>
              <a:rPr lang="en-US" dirty="0"/>
              <a:t>Bidirectional, configurable by line </a:t>
            </a:r>
          </a:p>
          <a:p>
            <a:r>
              <a:rPr lang="en-US" dirty="0"/>
              <a:t>1000 </a:t>
            </a:r>
            <a:r>
              <a:rPr lang="en-US" dirty="0" err="1"/>
              <a:t>Vrms</a:t>
            </a:r>
            <a:r>
              <a:rPr lang="en-US" dirty="0"/>
              <a:t> transient isolation, ±30 V overvoltage protection </a:t>
            </a:r>
          </a:p>
          <a:p>
            <a:r>
              <a:rPr lang="en-US" dirty="0"/>
              <a:t>Hot-swappable operation </a:t>
            </a:r>
          </a:p>
          <a:p>
            <a:r>
              <a:rPr lang="en-US" dirty="0"/>
              <a:t>-40 to 70 °C operating range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336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800600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$340/module</a:t>
            </a:r>
          </a:p>
        </p:txBody>
      </p:sp>
    </p:spTree>
    <p:extLst>
      <p:ext uri="{BB962C8B-B14F-4D97-AF65-F5344CB8AC3E}">
        <p14:creationId xmlns:p14="http://schemas.microsoft.com/office/powerpoint/2010/main" val="435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NI </a:t>
            </a:r>
            <a:r>
              <a:rPr lang="en-US" sz="3200" dirty="0" smtClean="0"/>
              <a:t>9205 </a:t>
            </a:r>
            <a:r>
              <a:rPr lang="en-US" sz="3200" dirty="0"/>
              <a:t>32-Ch </a:t>
            </a:r>
            <a:r>
              <a:rPr lang="en-US" sz="3200" dirty="0" smtClean="0"/>
              <a:t>Analog </a:t>
            </a:r>
            <a:r>
              <a:rPr lang="en-US" sz="3200" dirty="0"/>
              <a:t>Input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32 single-ended or 16 differential analog inputs </a:t>
            </a:r>
          </a:p>
          <a:p>
            <a:r>
              <a:rPr lang="en-US" dirty="0"/>
              <a:t>16-bit resolution; 250 </a:t>
            </a:r>
            <a:r>
              <a:rPr lang="en-US" dirty="0" err="1"/>
              <a:t>kS</a:t>
            </a:r>
            <a:r>
              <a:rPr lang="en-US" dirty="0"/>
              <a:t>/s aggregate sampling rate </a:t>
            </a:r>
          </a:p>
          <a:p>
            <a:r>
              <a:rPr lang="en-US" dirty="0"/>
              <a:t>±200 mV, ±1, ±5, and ±10 V programmable input ranges </a:t>
            </a:r>
          </a:p>
          <a:p>
            <a:r>
              <a:rPr lang="en-US" dirty="0"/>
              <a:t>Hot-swappable operation; overvoltage protection; isolation; </a:t>
            </a:r>
            <a:endParaRPr lang="en-US" dirty="0" smtClean="0"/>
          </a:p>
          <a:p>
            <a:r>
              <a:rPr lang="en-US" dirty="0" smtClean="0"/>
              <a:t>NIST-traceable </a:t>
            </a:r>
            <a:r>
              <a:rPr lang="en-US" dirty="0"/>
              <a:t>calibration </a:t>
            </a:r>
          </a:p>
          <a:p>
            <a:r>
              <a:rPr lang="en-US" dirty="0"/>
              <a:t>-40 to 70 °C operating range </a:t>
            </a:r>
          </a:p>
          <a:p>
            <a:r>
              <a:rPr lang="en-US" dirty="0"/>
              <a:t>Spring terminal or D-Sub connectivity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$740/module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7051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NI </a:t>
            </a:r>
            <a:r>
              <a:rPr lang="fr-FR" dirty="0" smtClean="0"/>
              <a:t>9871: 4-Port</a:t>
            </a:r>
            <a:r>
              <a:rPr lang="fr-FR" dirty="0"/>
              <a:t>, RS485/RS422 Serial Interface Module for </a:t>
            </a:r>
            <a:r>
              <a:rPr lang="fr-FR" dirty="0" err="1" smtClean="0"/>
              <a:t>cRIO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562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 RS485/RS422 (TIA/EIA-485/422) ports for </a:t>
            </a:r>
            <a:r>
              <a:rPr lang="en-US" dirty="0" err="1"/>
              <a:t>CompactRIO</a:t>
            </a:r>
            <a:r>
              <a:rPr lang="en-US" dirty="0"/>
              <a:t> </a:t>
            </a:r>
          </a:p>
          <a:p>
            <a:r>
              <a:rPr lang="en-US" dirty="0"/>
              <a:t>Baud rates from 14 baud to 3.684 </a:t>
            </a:r>
            <a:r>
              <a:rPr lang="en-US" dirty="0" err="1"/>
              <a:t>Mbaud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40 to 70 °C operating range </a:t>
            </a:r>
          </a:p>
          <a:p>
            <a:r>
              <a:rPr lang="en-US" dirty="0"/>
              <a:t>Data bits: 5, 6, 7, 8; Stop bits: 1, 1.5, 2; </a:t>
            </a:r>
            <a:endParaRPr lang="en-US" dirty="0" smtClean="0"/>
          </a:p>
          <a:p>
            <a:r>
              <a:rPr lang="en-US" dirty="0" smtClean="0"/>
              <a:t>Flow </a:t>
            </a:r>
            <a:r>
              <a:rPr lang="en-US" dirty="0"/>
              <a:t>control: XON/OFF, RTS/CTS, None </a:t>
            </a:r>
          </a:p>
          <a:p>
            <a:r>
              <a:rPr lang="en-US" dirty="0"/>
              <a:t>Individual 64 B UART FIFO buffers per port </a:t>
            </a:r>
          </a:p>
          <a:p>
            <a:r>
              <a:rPr lang="en-US" dirty="0"/>
              <a:t>Transceiver modes: 4-wire, 2-wire DTR controlled, 2-wire DTR controlled with echo, 2-wire auto </a:t>
            </a:r>
          </a:p>
          <a:p>
            <a:r>
              <a:rPr lang="en-US" dirty="0"/>
              <a:t>8 to 28 VDC externally powered; </a:t>
            </a:r>
            <a:endParaRPr lang="en-US" dirty="0" smtClean="0"/>
          </a:p>
          <a:p>
            <a:r>
              <a:rPr lang="en-US" dirty="0" smtClean="0"/>
              <a:t>PC-MF4-PT </a:t>
            </a:r>
            <a:r>
              <a:rPr lang="en-US" dirty="0"/>
              <a:t>cable included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$470/module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32724"/>
            <a:ext cx="3191511" cy="227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Motion Control System for the refurbished OVSA antennas (hopefully not needed)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000" dirty="0" smtClean="0"/>
              <a:t>Solution: </a:t>
            </a:r>
          </a:p>
          <a:p>
            <a:r>
              <a:rPr lang="en-US" sz="2000" dirty="0" smtClean="0"/>
              <a:t>NI Soft Motion toolkit in conjunction with </a:t>
            </a:r>
            <a:r>
              <a:rPr lang="en-US" sz="2000" dirty="0" err="1" smtClean="0"/>
              <a:t>cRIO</a:t>
            </a:r>
            <a:r>
              <a:rPr lang="en-US" sz="2000" dirty="0" smtClean="0"/>
              <a:t> motion control modules ($1300/controller)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2429"/>
            <a:ext cx="5943600" cy="36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35436" y="2430413"/>
            <a:ext cx="1905000" cy="4108665"/>
            <a:chOff x="6635436" y="2430413"/>
            <a:chExt cx="1905000" cy="4108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436" y="2430413"/>
              <a:ext cx="1905000" cy="191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436" y="4343400"/>
              <a:ext cx="1898964" cy="2195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86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305800" cy="944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ANTENNA CONTROL COMPUTER</a:t>
            </a:r>
            <a:br>
              <a:rPr lang="en-US" sz="2800" dirty="0" smtClean="0"/>
            </a:br>
            <a:r>
              <a:rPr lang="en-US" sz="2800" dirty="0" smtClean="0"/>
              <a:t>NI </a:t>
            </a:r>
            <a:r>
              <a:rPr lang="en-US" sz="2800" dirty="0"/>
              <a:t>PXIe-8133 </a:t>
            </a:r>
            <a:r>
              <a:rPr lang="en-US" sz="2800" dirty="0" smtClean="0"/>
              <a:t>RT 1.73 </a:t>
            </a:r>
            <a:r>
              <a:rPr lang="en-US" sz="2800" dirty="0"/>
              <a:t>GHz Intel Core i7-820 Quad-Core With </a:t>
            </a:r>
            <a:r>
              <a:rPr lang="en-US" sz="2800" dirty="0" err="1"/>
              <a:t>LabVIEW</a:t>
            </a:r>
            <a:r>
              <a:rPr lang="en-US" sz="2800" dirty="0"/>
              <a:t> Real-Time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845398"/>
            <a:ext cx="4191000" cy="482587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Deployment platform for NI </a:t>
            </a:r>
            <a:r>
              <a:rPr lang="en-US" sz="2000" dirty="0" err="1"/>
              <a:t>LabVIEW</a:t>
            </a:r>
            <a:r>
              <a:rPr lang="en-US" sz="2000" dirty="0"/>
              <a:t> Real-Time </a:t>
            </a:r>
            <a:endParaRPr lang="en-US" sz="2000" dirty="0" smtClean="0"/>
          </a:p>
          <a:p>
            <a:r>
              <a:rPr lang="en-US" sz="2000" dirty="0" smtClean="0"/>
              <a:t>May run in parallel Windows XP Embedded on a dedicated core </a:t>
            </a:r>
          </a:p>
          <a:p>
            <a:r>
              <a:rPr lang="en-US" sz="2000" dirty="0" smtClean="0"/>
              <a:t>2 </a:t>
            </a:r>
            <a:r>
              <a:rPr lang="en-US" sz="2000" dirty="0"/>
              <a:t>GB (1 x 2 GB DIMM) dual-channel 1333 MHz DDR3 RAM standard, 4 GB maximum </a:t>
            </a:r>
          </a:p>
          <a:p>
            <a:r>
              <a:rPr lang="en-US" sz="2000" dirty="0"/>
              <a:t>High-bandwidth PXI Express embedded controller with up to 8 GB/s system and 2 GB/s slot bandwidth </a:t>
            </a:r>
          </a:p>
          <a:p>
            <a:r>
              <a:rPr lang="en-US" sz="2000" dirty="0"/>
              <a:t>Two 10/100/1000BASE-TX (Gigabit) </a:t>
            </a:r>
            <a:r>
              <a:rPr lang="en-US" sz="2000" dirty="0" smtClean="0"/>
              <a:t>Ethernet</a:t>
            </a:r>
          </a:p>
          <a:p>
            <a:r>
              <a:rPr lang="en-US" sz="2000" dirty="0" smtClean="0"/>
              <a:t>4 </a:t>
            </a:r>
            <a:r>
              <a:rPr lang="en-US" sz="2000" dirty="0"/>
              <a:t>Hi-Speed </a:t>
            </a:r>
            <a:r>
              <a:rPr lang="en-US" sz="2000" dirty="0" smtClean="0"/>
              <a:t>USB</a:t>
            </a:r>
          </a:p>
          <a:p>
            <a:r>
              <a:rPr lang="en-US" sz="2000" dirty="0" err="1" smtClean="0"/>
              <a:t>ExpressCard</a:t>
            </a:r>
            <a:r>
              <a:rPr lang="en-US" sz="2000" dirty="0" smtClean="0"/>
              <a:t>/34</a:t>
            </a:r>
            <a:r>
              <a:rPr lang="en-US" sz="2000" dirty="0"/>
              <a:t>, GPIB, serial, and other </a:t>
            </a:r>
            <a:endParaRPr lang="en-US" sz="2000" dirty="0" smtClean="0"/>
          </a:p>
          <a:p>
            <a:r>
              <a:rPr lang="en-US" sz="2000" dirty="0"/>
              <a:t>Dedicated 1PPS SMB input for </a:t>
            </a:r>
            <a:r>
              <a:rPr lang="en-US" sz="2000" dirty="0" smtClean="0"/>
              <a:t>task triggering</a:t>
            </a:r>
            <a:endParaRPr lang="en-US" sz="2000" dirty="0"/>
          </a:p>
          <a:p>
            <a:pPr marL="13716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891108" y="5398624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 </a:t>
            </a:r>
            <a:r>
              <a:rPr lang="en-US" dirty="0" smtClean="0"/>
              <a:t>6,200 </a:t>
            </a:r>
            <a:r>
              <a:rPr lang="en-US" b="1" dirty="0" smtClean="0"/>
              <a:t>Full Price</a:t>
            </a:r>
          </a:p>
          <a:p>
            <a:r>
              <a:rPr lang="en-US" b="1" dirty="0" smtClean="0"/>
              <a:t>$ 5,600 with Academic Discount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67200" cy="344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944562"/>
          </a:xfrm>
        </p:spPr>
        <p:txBody>
          <a:bodyPr>
            <a:noAutofit/>
          </a:bodyPr>
          <a:lstStyle/>
          <a:p>
            <a:r>
              <a:rPr lang="en-US" sz="2800" dirty="0"/>
              <a:t>NI PXI-8431/4 (RS485/422)</a:t>
            </a:r>
            <a:br>
              <a:rPr lang="en-US" sz="2800" dirty="0"/>
            </a:br>
            <a:r>
              <a:rPr lang="en-US" sz="2800" dirty="0" smtClean="0"/>
              <a:t>4-Port </a:t>
            </a:r>
            <a:r>
              <a:rPr lang="en-US" sz="2800" dirty="0"/>
              <a:t>Serial Interface for </a:t>
            </a:r>
            <a:r>
              <a:rPr lang="en-US" sz="2800" dirty="0" smtClean="0"/>
              <a:t>PXI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845398"/>
            <a:ext cx="4191000" cy="4825876"/>
          </a:xfrm>
        </p:spPr>
        <p:txBody>
          <a:bodyPr>
            <a:normAutofit/>
          </a:bodyPr>
          <a:lstStyle/>
          <a:p>
            <a:r>
              <a:rPr lang="en-US" sz="1800" dirty="0"/>
              <a:t>Compatible with Windows and </a:t>
            </a:r>
            <a:r>
              <a:rPr lang="en-US" sz="1800" dirty="0" err="1"/>
              <a:t>LabVIEW</a:t>
            </a:r>
            <a:r>
              <a:rPr lang="en-US" sz="1800" dirty="0"/>
              <a:t> Real-Time OSs </a:t>
            </a:r>
          </a:p>
          <a:p>
            <a:r>
              <a:rPr lang="en-US" sz="1800" dirty="0"/>
              <a:t>Minimal CPU overhead with high-speed DMA interface; multicore processor and </a:t>
            </a:r>
            <a:r>
              <a:rPr lang="en-US" sz="1800" dirty="0" err="1"/>
              <a:t>hyperthreading</a:t>
            </a:r>
            <a:r>
              <a:rPr lang="en-US" sz="1800" dirty="0"/>
              <a:t> support </a:t>
            </a:r>
          </a:p>
          <a:p>
            <a:r>
              <a:rPr lang="en-US" sz="1800" dirty="0"/>
              <a:t>Flexible standard and nonstandard baud rates from </a:t>
            </a:r>
            <a:r>
              <a:rPr lang="en-US" sz="1800" b="1" dirty="0"/>
              <a:t>57 baud</a:t>
            </a:r>
            <a:r>
              <a:rPr lang="en-US" sz="1800" dirty="0"/>
              <a:t> to </a:t>
            </a:r>
            <a:r>
              <a:rPr lang="en-US" sz="1800" b="1" dirty="0"/>
              <a:t>3,000,000 baud</a:t>
            </a:r>
            <a:r>
              <a:rPr lang="en-US" sz="1800" dirty="0"/>
              <a:t> </a:t>
            </a:r>
          </a:p>
          <a:p>
            <a:r>
              <a:rPr lang="en-US" sz="1800" dirty="0"/>
              <a:t>128 B transmit and receive FIFOs </a:t>
            </a:r>
          </a:p>
          <a:p>
            <a:r>
              <a:rPr lang="en-US" sz="1800" dirty="0"/>
              <a:t>Selectable 4- and 2-wire transceiver modes for full- and half-duplex communication </a:t>
            </a:r>
          </a:p>
          <a:p>
            <a:r>
              <a:rPr lang="en-US" sz="1800" dirty="0"/>
              <a:t>4 converter cables (10P10C (RJ50) to DB9 male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4891108" y="5398624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 </a:t>
            </a:r>
            <a:r>
              <a:rPr lang="en-US" dirty="0" smtClean="0"/>
              <a:t>617 </a:t>
            </a:r>
            <a:r>
              <a:rPr lang="en-US" b="1" dirty="0" smtClean="0"/>
              <a:t>Full Price</a:t>
            </a:r>
          </a:p>
          <a:p>
            <a:r>
              <a:rPr lang="en-US" b="1" dirty="0" smtClean="0"/>
              <a:t>$ </a:t>
            </a:r>
            <a:r>
              <a:rPr lang="en-US" b="1" dirty="0" smtClean="0"/>
              <a:t>555 </a:t>
            </a:r>
            <a:r>
              <a:rPr lang="en-US" b="1" dirty="0" smtClean="0"/>
              <a:t>with Academic Discount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54" y="1828800"/>
            <a:ext cx="3836532" cy="3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0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CARMA like Architecture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71429" cy="40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09800" y="2819400"/>
            <a:ext cx="25908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NI-SVE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05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Field Point </a:t>
            </a:r>
            <a:r>
              <a:rPr lang="en-US" sz="4000" dirty="0" err="1" smtClean="0"/>
              <a:t>cRIO</a:t>
            </a:r>
            <a:r>
              <a:rPr lang="en-US" sz="4000" dirty="0" smtClean="0"/>
              <a:t> Controllers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516861" cy="4708525"/>
          </a:xfrm>
        </p:spPr>
      </p:pic>
      <p:sp>
        <p:nvSpPr>
          <p:cNvPr id="7" name="Left-Right Arrow 6"/>
          <p:cNvSpPr/>
          <p:nvPr/>
        </p:nvSpPr>
        <p:spPr>
          <a:xfrm>
            <a:off x="1752600" y="3587813"/>
            <a:ext cx="685800" cy="381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4071" y="1371600"/>
            <a:ext cx="4191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700" dirty="0" smtClean="0"/>
              <a:t>Local MODBUS over TCP/IP communication between the </a:t>
            </a:r>
            <a:r>
              <a:rPr lang="en-US" sz="1700" dirty="0" err="1" smtClean="0"/>
              <a:t>cRIO</a:t>
            </a:r>
            <a:r>
              <a:rPr lang="en-US" sz="1700" dirty="0" smtClean="0"/>
              <a:t> controller and Antenna Controllers</a:t>
            </a:r>
            <a:endParaRPr lang="en-US" sz="17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700" dirty="0" smtClean="0"/>
              <a:t>Local MODBUS over TCP/IP or RS485 communication between the </a:t>
            </a:r>
            <a:r>
              <a:rPr lang="en-US" sz="1700" dirty="0" err="1" smtClean="0"/>
              <a:t>cRIO</a:t>
            </a:r>
            <a:r>
              <a:rPr lang="en-US" sz="1700" dirty="0" smtClean="0"/>
              <a:t> and a front-end embedded processor used to control/monitor the analog system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700" dirty="0" err="1" smtClean="0"/>
              <a:t>cRIO</a:t>
            </a:r>
            <a:r>
              <a:rPr lang="en-US" sz="1700" dirty="0" smtClean="0"/>
              <a:t> will generate a local 50PPS signal continuously aligned with the distributed 1PPS signal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700" dirty="0" smtClean="0"/>
              <a:t>The local 50PPS trigger will be used to schedule any control task and to fill-in the 50 state frame monitor slots.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700" dirty="0" smtClean="0"/>
              <a:t>The one-second assembled State Sub-Frame will be transmitted via TCP/IP to the ACC on a TBDx50PPS tick following the next 1PPS pulse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975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Overview of the EOVSA Control/Monitor Communication Protocols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Antenna Controller: MODBUS over TCP/IP between the Antenna Controller and its Field Point dedicated </a:t>
            </a:r>
            <a:r>
              <a:rPr lang="en-US" dirty="0" err="1" smtClean="0"/>
              <a:t>cRIO</a:t>
            </a:r>
            <a:r>
              <a:rPr lang="en-US" dirty="0" smtClean="0"/>
              <a:t>-RT Module.</a:t>
            </a:r>
          </a:p>
          <a:p>
            <a:r>
              <a:rPr lang="en-US" dirty="0" smtClean="0"/>
              <a:t>Field Point Modules: TCP/IP between the Antenna Control Computer (ACC) and the field point </a:t>
            </a:r>
            <a:r>
              <a:rPr lang="en-US" dirty="0" err="1" smtClean="0"/>
              <a:t>cRIO</a:t>
            </a:r>
            <a:r>
              <a:rPr lang="en-US" dirty="0" smtClean="0"/>
              <a:t>-RT modules</a:t>
            </a:r>
          </a:p>
          <a:p>
            <a:r>
              <a:rPr lang="en-US" dirty="0" smtClean="0"/>
              <a:t>LO and DC control systems: MODBUS over RS485 between LO and DC embedded controllers and the ACC system.</a:t>
            </a:r>
          </a:p>
          <a:p>
            <a:r>
              <a:rPr lang="en-US" dirty="0" smtClean="0"/>
              <a:t>ACC to other EOVSA subsystems (e.g. DPP) and observer interface: TCP/IP to read/write the EOVSA state frame as binary stream preceded by a self describing XML template</a:t>
            </a:r>
          </a:p>
        </p:txBody>
      </p:sp>
    </p:spTree>
    <p:extLst>
      <p:ext uri="{BB962C8B-B14F-4D97-AF65-F5344CB8AC3E}">
        <p14:creationId xmlns:p14="http://schemas.microsoft.com/office/powerpoint/2010/main" val="31040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Quote for a 15 Antenna minimal(?) configuration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4" y="1600200"/>
            <a:ext cx="7858125" cy="458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4267200"/>
            <a:ext cx="2514600" cy="914400"/>
            <a:chOff x="685800" y="4267200"/>
            <a:chExt cx="2514600" cy="914400"/>
          </a:xfrm>
        </p:grpSpPr>
        <p:sp>
          <p:nvSpPr>
            <p:cNvPr id="4" name="Rectangle 3"/>
            <p:cNvSpPr/>
            <p:nvPr/>
          </p:nvSpPr>
          <p:spPr>
            <a:xfrm>
              <a:off x="685800" y="4876800"/>
              <a:ext cx="25146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4267200"/>
              <a:ext cx="25146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3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EOVSA M&amp;C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14287" cy="45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664" y="6248400"/>
            <a:ext cx="84582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OUTADATED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ACC System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2438400"/>
            <a:ext cx="1524000" cy="3429000"/>
            <a:chOff x="838200" y="2438400"/>
            <a:chExt cx="1524000" cy="3429000"/>
          </a:xfrm>
        </p:grpSpPr>
        <p:sp>
          <p:nvSpPr>
            <p:cNvPr id="6" name="Rectangle 5"/>
            <p:cNvSpPr/>
            <p:nvPr/>
          </p:nvSpPr>
          <p:spPr>
            <a:xfrm>
              <a:off x="838200" y="2438400"/>
              <a:ext cx="1295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3352800"/>
              <a:ext cx="1295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1972" y="3962400"/>
              <a:ext cx="1295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572000"/>
              <a:ext cx="1295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1972" y="5105400"/>
              <a:ext cx="1295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5715000"/>
              <a:ext cx="15240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0271"/>
            <a:ext cx="81692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Temperature-Controlled Front End Field Module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728572" cy="41142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5449669"/>
            <a:ext cx="2286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Noise Diode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Control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49669"/>
            <a:ext cx="152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Day/Night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Attn. Ctrl.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449669"/>
            <a:ext cx="1447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Solar Burst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Attn. Ctrl.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449669"/>
            <a:ext cx="2667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V/H RF Power Out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Attn. Ctrl.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667000"/>
            <a:ext cx="266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Temperature Sensors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Elbow Connector 12"/>
          <p:cNvCxnSpPr>
            <a:stCxn id="9" idx="1"/>
          </p:cNvCxnSpPr>
          <p:nvPr/>
        </p:nvCxnSpPr>
        <p:spPr>
          <a:xfrm rot="10800000" flipV="1">
            <a:off x="5105400" y="2851666"/>
            <a:ext cx="457200" cy="9583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6356866" y="3232666"/>
            <a:ext cx="773669" cy="381000"/>
          </a:xfrm>
          <a:prstGeom prst="bentConnector3">
            <a:avLst>
              <a:gd name="adj1" fmla="val 301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>
            <a:off x="1524000" y="4343400"/>
            <a:ext cx="762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505200" y="4953000"/>
            <a:ext cx="76200" cy="496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410200" y="4953000"/>
            <a:ext cx="45719" cy="496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0" y="4191000"/>
            <a:ext cx="45719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867400" y="4191000"/>
            <a:ext cx="45719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" y="3683014"/>
            <a:ext cx="84582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OUTADATED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 err="1" smtClean="0"/>
              <a:t>Downconvertor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500001" cy="44714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5840064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V/H Power Out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86740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Freq. Var. Attn. Ctrl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09800"/>
            <a:ext cx="266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Solar Burst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ttn. Ctr.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391400" y="25146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172200" y="5334000"/>
            <a:ext cx="76200" cy="50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154681" y="5334000"/>
            <a:ext cx="45719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3712025"/>
            <a:ext cx="8647568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OUTADATED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 Distribution System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77143" cy="48914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6043416"/>
            <a:ext cx="2514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Subarray</a:t>
            </a:r>
            <a:r>
              <a:rPr lang="en-US" dirty="0" smtClean="0">
                <a:solidFill>
                  <a:srgbClr val="0070C0"/>
                </a:solidFill>
              </a:rPr>
              <a:t> Switch Ctr.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121" y="602473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Ping-Pong Switch?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209800" y="5791200"/>
            <a:ext cx="45719" cy="252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572000" y="3505200"/>
            <a:ext cx="45719" cy="24121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5606534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Subarray</a:t>
            </a:r>
            <a:r>
              <a:rPr lang="en-US" dirty="0" smtClean="0">
                <a:solidFill>
                  <a:srgbClr val="0070C0"/>
                </a:solidFill>
              </a:rPr>
              <a:t> 2 LO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334000" y="3962400"/>
            <a:ext cx="76200" cy="16441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198120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Ping/Pong LOs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86400" y="2350532"/>
            <a:ext cx="4572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86400" y="2350532"/>
            <a:ext cx="4572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" y="3683014"/>
            <a:ext cx="84582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OUTADATED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Compact Reconfigurable </a:t>
            </a:r>
            <a:r>
              <a:rPr lang="en-US" sz="2400" dirty="0" err="1" smtClean="0"/>
              <a:t>Input/Output</a:t>
            </a:r>
            <a:r>
              <a:rPr lang="en-US" sz="2400" dirty="0" smtClean="0"/>
              <a:t> (</a:t>
            </a:r>
            <a:r>
              <a:rPr lang="en-US" sz="2400" dirty="0" err="1" smtClean="0"/>
              <a:t>cRIO</a:t>
            </a:r>
            <a:r>
              <a:rPr lang="en-US" sz="2400" dirty="0" smtClean="0"/>
              <a:t>) Real Time Module: flexible solution for implementing the control/monitor of the EOVSA Antennas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81600" y="1381125"/>
            <a:ext cx="3932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Control and monitor systems of the antenna front end, and </a:t>
            </a:r>
            <a:r>
              <a:rPr lang="en-US" sz="1600" dirty="0"/>
              <a:t>the refurbished </a:t>
            </a:r>
            <a:r>
              <a:rPr lang="en-US" sz="1600" dirty="0" smtClean="0"/>
              <a:t>OVSA antennas motion control system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Automatic NTP server system time synchronization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Dedicated 1PPS SMB input for automatic system clock drift correction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25"/>
            <a:ext cx="48863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Rugged</a:t>
            </a:r>
            <a:r>
              <a:rPr lang="en-US" sz="1600" dirty="0"/>
              <a:t>, embedded control and monitoring system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400 MHz industrial real-time processor for control, data logging, and </a:t>
            </a:r>
            <a:r>
              <a:rPr lang="en-US" sz="1600" dirty="0" smtClean="0"/>
              <a:t>analysis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128 MB of </a:t>
            </a:r>
            <a:r>
              <a:rPr lang="en-US" sz="1600" b="1" dirty="0"/>
              <a:t>DRAM</a:t>
            </a:r>
            <a:r>
              <a:rPr lang="en-US" sz="1600" dirty="0"/>
              <a:t> for embedded operation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256 </a:t>
            </a:r>
            <a:r>
              <a:rPr lang="en-US" sz="1600" dirty="0"/>
              <a:t>MB of nonvolatile memory for data logging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2M gate, 8-slot FPGA chassis for custom I/O timing, control, and processing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-</a:t>
            </a:r>
            <a:r>
              <a:rPr lang="en-US" sz="1600" dirty="0"/>
              <a:t>20 to 55 °C operating temperature </a:t>
            </a:r>
            <a:r>
              <a:rPr lang="en-US" sz="1600" dirty="0" smtClean="0"/>
              <a:t>range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19 to 30 VDC power supply input </a:t>
            </a:r>
            <a:endParaRPr lang="en-US" sz="16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RS232 </a:t>
            </a:r>
            <a:r>
              <a:rPr lang="en-US" sz="1600" dirty="0"/>
              <a:t>serial port for connection to peripherals </a:t>
            </a:r>
            <a:endParaRPr lang="en-US" sz="16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/>
              <a:t>Two 10/100BASE-T Ethernet </a:t>
            </a:r>
            <a:r>
              <a:rPr lang="en-US" sz="1600" dirty="0" smtClean="0"/>
              <a:t>ports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Full Price: $2800/controller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dirty="0" smtClean="0"/>
              <a:t>With Academic Discount: $840/controller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cRIO-9074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2" y="1600200"/>
            <a:ext cx="6303975" cy="4708525"/>
          </a:xfrm>
        </p:spPr>
      </p:pic>
    </p:spTree>
    <p:extLst>
      <p:ext uri="{BB962C8B-B14F-4D97-AF65-F5344CB8AC3E}">
        <p14:creationId xmlns:p14="http://schemas.microsoft.com/office/powerpoint/2010/main" val="12199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06562"/>
          </a:xfrm>
        </p:spPr>
        <p:txBody>
          <a:bodyPr>
            <a:noAutofit/>
          </a:bodyPr>
          <a:lstStyle/>
          <a:p>
            <a:r>
              <a:rPr lang="en-US" sz="2800" dirty="0"/>
              <a:t>Alternative Controller: NI </a:t>
            </a:r>
            <a:r>
              <a:rPr lang="en-US" sz="2800" dirty="0" smtClean="0"/>
              <a:t>cRIO-9014</a:t>
            </a:r>
            <a:br>
              <a:rPr lang="en-US" sz="2800" dirty="0" smtClean="0"/>
            </a:br>
            <a:r>
              <a:rPr lang="en-US" sz="2800" dirty="0" smtClean="0"/>
              <a:t>(no FPGA)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537" y="1981200"/>
            <a:ext cx="4191000" cy="4825876"/>
          </a:xfrm>
        </p:spPr>
        <p:txBody>
          <a:bodyPr>
            <a:noAutofit/>
          </a:bodyPr>
          <a:lstStyle/>
          <a:p>
            <a:r>
              <a:rPr lang="en-US" sz="1400" dirty="0"/>
              <a:t>Automatic NTP server system time synchronization</a:t>
            </a:r>
          </a:p>
          <a:p>
            <a:r>
              <a:rPr lang="en-US" sz="1400" dirty="0"/>
              <a:t>Dedicated 1PPS SMB input for automatic system clock drift </a:t>
            </a:r>
            <a:r>
              <a:rPr lang="en-US" sz="1400" dirty="0" smtClean="0"/>
              <a:t>correction</a:t>
            </a:r>
          </a:p>
          <a:p>
            <a:r>
              <a:rPr lang="en-US" sz="1400" dirty="0" smtClean="0"/>
              <a:t>400 </a:t>
            </a:r>
            <a:r>
              <a:rPr lang="en-US" sz="1400" dirty="0"/>
              <a:t>MHz </a:t>
            </a:r>
            <a:r>
              <a:rPr lang="en-US" sz="1400" dirty="0" smtClean="0"/>
              <a:t>processor</a:t>
            </a:r>
          </a:p>
          <a:p>
            <a:r>
              <a:rPr lang="en-US" sz="1400" dirty="0" smtClean="0"/>
              <a:t>2G </a:t>
            </a:r>
            <a:r>
              <a:rPr lang="en-US" sz="1400" dirty="0"/>
              <a:t>nonvolatile </a:t>
            </a:r>
            <a:r>
              <a:rPr lang="en-US" sz="1400" dirty="0" smtClean="0"/>
              <a:t>storage</a:t>
            </a:r>
          </a:p>
          <a:p>
            <a:r>
              <a:rPr lang="en-US" sz="1400" dirty="0" smtClean="0"/>
              <a:t>128 </a:t>
            </a:r>
            <a:r>
              <a:rPr lang="en-US" sz="1400" dirty="0"/>
              <a:t>MB DRAM memory </a:t>
            </a:r>
          </a:p>
          <a:p>
            <a:r>
              <a:rPr lang="en-US" sz="1400" dirty="0"/>
              <a:t>10/100BASE-T Ethernet port with embedded Web and file servers with remote-panel user interface </a:t>
            </a:r>
          </a:p>
          <a:p>
            <a:r>
              <a:rPr lang="en-US" sz="1400" dirty="0"/>
              <a:t>Full-speed USB host port for connection to USB flash and memory devices </a:t>
            </a:r>
          </a:p>
          <a:p>
            <a:r>
              <a:rPr lang="en-US" sz="1400" dirty="0"/>
              <a:t>RS232 serial port for connection to </a:t>
            </a:r>
            <a:r>
              <a:rPr lang="en-US" sz="1400" dirty="0" smtClean="0"/>
              <a:t>peripherals</a:t>
            </a:r>
          </a:p>
          <a:p>
            <a:r>
              <a:rPr lang="en-US" sz="1400" dirty="0" smtClean="0"/>
              <a:t>dual </a:t>
            </a:r>
            <a:r>
              <a:rPr lang="en-US" sz="1400" dirty="0"/>
              <a:t>9 to 35 VDC supply inputs </a:t>
            </a:r>
          </a:p>
          <a:p>
            <a:r>
              <a:rPr lang="en-US" sz="1400" dirty="0"/>
              <a:t>-40 to 70 °C operating temperature range </a:t>
            </a:r>
            <a:endParaRPr lang="en-US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959734" y="5987534"/>
            <a:ext cx="293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$2,800 Full Price</a:t>
            </a:r>
          </a:p>
          <a:p>
            <a:r>
              <a:rPr lang="en-US" b="1" dirty="0" smtClean="0"/>
              <a:t>$2,500 Academic Discount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02" y="2133600"/>
            <a:ext cx="428631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3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NI cRIO-9113: </a:t>
            </a:r>
            <a:r>
              <a:rPr lang="en-US" sz="3200" dirty="0"/>
              <a:t>4-Slot, Virtex-5 </a:t>
            </a:r>
            <a:r>
              <a:rPr lang="en-US" sz="3200" dirty="0" smtClean="0"/>
              <a:t>LX50 </a:t>
            </a:r>
            <a:r>
              <a:rPr lang="en-US" sz="3200" dirty="0" err="1"/>
              <a:t>CompactRIO</a:t>
            </a:r>
            <a:r>
              <a:rPr lang="en-US" sz="3200" dirty="0"/>
              <a:t> Reconfigurable </a:t>
            </a:r>
            <a:r>
              <a:rPr lang="en-US" sz="3200" dirty="0" smtClean="0"/>
              <a:t>Chassis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845398"/>
            <a:ext cx="4191000" cy="4825876"/>
          </a:xfrm>
        </p:spPr>
        <p:txBody>
          <a:bodyPr>
            <a:normAutofit/>
          </a:bodyPr>
          <a:lstStyle/>
          <a:p>
            <a:r>
              <a:rPr lang="en-US" sz="2000" dirty="0"/>
              <a:t>4-slot reconfigurable embedded chassis </a:t>
            </a:r>
            <a:r>
              <a:rPr lang="en-US" sz="2000" dirty="0" smtClean="0"/>
              <a:t>that will be attached to the </a:t>
            </a:r>
            <a:r>
              <a:rPr lang="en-US" sz="2000" dirty="0" err="1" smtClean="0"/>
              <a:t>cRIO</a:t>
            </a:r>
            <a:r>
              <a:rPr lang="en-US" sz="2000" dirty="0" smtClean="0"/>
              <a:t> ACC </a:t>
            </a:r>
            <a:endParaRPr lang="en-US" sz="2000" dirty="0"/>
          </a:p>
          <a:p>
            <a:r>
              <a:rPr lang="en-US" sz="2000" dirty="0" smtClean="0"/>
              <a:t>3M gate Xilinx </a:t>
            </a:r>
            <a:r>
              <a:rPr lang="en-US" sz="2000" dirty="0"/>
              <a:t>Virtex-5 reconfigurable I/O (RIO) FPGA </a:t>
            </a:r>
            <a:r>
              <a:rPr lang="en-US" sz="2000" dirty="0" smtClean="0"/>
              <a:t>core</a:t>
            </a:r>
            <a:endParaRPr lang="en-US" sz="2000" dirty="0"/>
          </a:p>
          <a:p>
            <a:r>
              <a:rPr lang="en-US" sz="2000" dirty="0"/>
              <a:t>Ability to automatically synthesize custom control and signal processing circuitry using </a:t>
            </a:r>
            <a:r>
              <a:rPr lang="en-US" sz="2000" dirty="0" err="1"/>
              <a:t>LabVIEW</a:t>
            </a:r>
            <a:r>
              <a:rPr lang="en-US" sz="2000" dirty="0"/>
              <a:t> </a:t>
            </a:r>
          </a:p>
          <a:p>
            <a:r>
              <a:rPr lang="en-US" sz="2000" dirty="0"/>
              <a:t>DIN-rail mounting options </a:t>
            </a:r>
          </a:p>
          <a:p>
            <a:r>
              <a:rPr lang="en-US" sz="2000" dirty="0"/>
              <a:t>-40 to 70 °C operating </a:t>
            </a:r>
            <a:r>
              <a:rPr lang="en-US" sz="2000" dirty="0" smtClean="0"/>
              <a:t>range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891108" y="5398624"/>
            <a:ext cx="3409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$ 1999 Full Price</a:t>
            </a:r>
          </a:p>
          <a:p>
            <a:r>
              <a:rPr lang="en-US" b="1" dirty="0" smtClean="0"/>
              <a:t>$ 600 with Academic Discount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70647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RIO</a:t>
            </a:r>
            <a:r>
              <a:rPr lang="en-US" dirty="0" smtClean="0"/>
              <a:t> RT </a:t>
            </a:r>
            <a:r>
              <a:rPr lang="en-US" dirty="0" smtClean="0"/>
              <a:t>Controller+ </a:t>
            </a:r>
            <a:r>
              <a:rPr lang="en-US" dirty="0" smtClean="0"/>
              <a:t>FPGA Chassis </a:t>
            </a:r>
            <a:r>
              <a:rPr lang="en-US" dirty="0" smtClean="0"/>
              <a:t>Total Price: $3,100 with Academic Discount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5270</TotalTime>
  <Words>1001</Words>
  <Application>Microsoft Office PowerPoint</Application>
  <PresentationFormat>On-screen Show (4:3)</PresentationFormat>
  <Paragraphs>132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EOVSA Control and monitor System</vt:lpstr>
      <vt:lpstr>EOVSA M&amp;C System</vt:lpstr>
      <vt:lpstr>Temperature-Controlled Front End Field Module</vt:lpstr>
      <vt:lpstr>Block Downconvertor Module</vt:lpstr>
      <vt:lpstr>LO Distribution System</vt:lpstr>
      <vt:lpstr>Compact Reconfigurable Input/Output (cRIO) Real Time Module: flexible solution for implementing the control/monitor of the EOVSA Antennas</vt:lpstr>
      <vt:lpstr>NI cRIO-9074</vt:lpstr>
      <vt:lpstr>Alternative Controller: NI cRIO-9014 (no FPGA)</vt:lpstr>
      <vt:lpstr>NI cRIO-9113: 4-Slot, Virtex-5 LX50 CompactRIO Reconfigurable Chassis </vt:lpstr>
      <vt:lpstr>NI 9403 C Series 32-Ch Bidirectional Digital I/O Module </vt:lpstr>
      <vt:lpstr>NI 9205 32-Ch Analog Input Module</vt:lpstr>
      <vt:lpstr>NI 9871: 4-Port, RS485/RS422 Serial Interface Module for cRIO </vt:lpstr>
      <vt:lpstr>Motion Control System for the refurbished OVSA antennas (hopefully not needed)</vt:lpstr>
      <vt:lpstr>ANTENNA CONTROL COMPUTER NI PXIe-8133 RT 1.73 GHz Intel Core i7-820 Quad-Core With LabVIEW Real-Time </vt:lpstr>
      <vt:lpstr>NI PXI-8431/4 (RS485/422) 4-Port Serial Interface for PXI </vt:lpstr>
      <vt:lpstr>CARMA like Architecture</vt:lpstr>
      <vt:lpstr>Field Point cRIO Controllers</vt:lpstr>
      <vt:lpstr>Overview of the EOVSA Control/Monitor Communication Protocols</vt:lpstr>
      <vt:lpstr>Quote for a 15 Antenna minimal(?) configuration </vt:lpstr>
      <vt:lpstr>Potential ACC System Quote</vt:lpstr>
    </vt:vector>
  </TitlesOfParts>
  <Company>NJIT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EOVSA Monitor and Control System</dc:title>
  <dc:creator>Gelu M. Nita</dc:creator>
  <cp:lastModifiedBy>Gelu M. Nita</cp:lastModifiedBy>
  <cp:revision>111</cp:revision>
  <dcterms:created xsi:type="dcterms:W3CDTF">2011-04-23T17:45:55Z</dcterms:created>
  <dcterms:modified xsi:type="dcterms:W3CDTF">2012-03-17T17:42:02Z</dcterms:modified>
</cp:coreProperties>
</file>