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6" r:id="rId2"/>
    <p:sldId id="300" r:id="rId3"/>
    <p:sldId id="301" r:id="rId4"/>
    <p:sldId id="302" r:id="rId5"/>
    <p:sldId id="30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C78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52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23AEAB-12C3-467D-BA7A-DC3C10D45418}" type="datetimeFigureOut">
              <a:rPr lang="en-US" smtClean="0"/>
              <a:pPr/>
              <a:t>9/26/2012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87591-5545-492E-8E5C-E2EA5C44B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aiuteSun_new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2516" y="5914406"/>
            <a:ext cx="995553" cy="938594"/>
          </a:xfrm>
          <a:prstGeom prst="rect">
            <a:avLst/>
          </a:prstGeom>
        </p:spPr>
      </p:pic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47355" y="6234254"/>
            <a:ext cx="758952" cy="24688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aiuteSun_new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8447" y="5919406"/>
            <a:ext cx="995553" cy="938594"/>
          </a:xfrm>
          <a:prstGeom prst="rect">
            <a:avLst/>
          </a:prstGeom>
        </p:spPr>
      </p:pic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47355" y="6234254"/>
            <a:ext cx="758952" cy="24688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aiuteSun_outline_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1638" y="163449"/>
            <a:ext cx="2374011" cy="22381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prototype </a:t>
            </a:r>
            <a:r>
              <a:rPr lang="en-US" dirty="0" err="1" smtClean="0"/>
              <a:t>HARDware</a:t>
            </a:r>
            <a:r>
              <a:rPr lang="en-US" dirty="0" smtClean="0"/>
              <a:t> </a:t>
            </a:r>
            <a:r>
              <a:rPr lang="en-US" dirty="0" err="1" smtClean="0"/>
              <a:t>summmary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Dale E. Gary</a:t>
            </a:r>
          </a:p>
          <a:p>
            <a:r>
              <a:rPr lang="en-US" dirty="0" smtClean="0"/>
              <a:t>Professor, Physics, Center for Solar-Terrestrial Research</a:t>
            </a:r>
          </a:p>
          <a:p>
            <a:r>
              <a:rPr lang="en-US" dirty="0" smtClean="0"/>
              <a:t>New Jersey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43025"/>
            <a:ext cx="8686800" cy="5210175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2012 Oct 1-10: Dale &amp; </a:t>
            </a:r>
            <a:r>
              <a:rPr lang="en-US" dirty="0" err="1" smtClean="0"/>
              <a:t>Gelu</a:t>
            </a:r>
            <a:r>
              <a:rPr lang="en-US" dirty="0" smtClean="0"/>
              <a:t> at OVRO</a:t>
            </a:r>
          </a:p>
          <a:p>
            <a:pPr lvl="1"/>
            <a:r>
              <a:rPr lang="en-US" dirty="0" smtClean="0"/>
              <a:t>get ACC/</a:t>
            </a:r>
            <a:r>
              <a:rPr lang="en-US" dirty="0" err="1" smtClean="0"/>
              <a:t>cRIO</a:t>
            </a:r>
            <a:r>
              <a:rPr lang="en-US" dirty="0" smtClean="0"/>
              <a:t> control of antennas working + </a:t>
            </a:r>
            <a:r>
              <a:rPr lang="en-US" dirty="0" err="1" smtClean="0"/>
              <a:t>rudamentary</a:t>
            </a:r>
            <a:r>
              <a:rPr lang="en-US" dirty="0" smtClean="0"/>
              <a:t> schedule and </a:t>
            </a:r>
            <a:r>
              <a:rPr lang="en-US" dirty="0" err="1" smtClean="0"/>
              <a:t>stateframe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get ROACH-1 remote boot and KATCP working</a:t>
            </a:r>
          </a:p>
          <a:p>
            <a:pPr lvl="1"/>
            <a:r>
              <a:rPr lang="en-US" dirty="0" smtClean="0"/>
              <a:t>optical pointing on the three prototype antennas</a:t>
            </a:r>
          </a:p>
          <a:p>
            <a:pPr lvl="1"/>
            <a:r>
              <a:rPr lang="en-US" dirty="0" smtClean="0"/>
              <a:t>get wet-dish brightness size/pattern</a:t>
            </a:r>
          </a:p>
          <a:p>
            <a:r>
              <a:rPr lang="en-US" dirty="0" smtClean="0"/>
              <a:t>2012 Oct 15-Nov 15</a:t>
            </a:r>
          </a:p>
          <a:p>
            <a:pPr lvl="1"/>
            <a:r>
              <a:rPr lang="en-US" dirty="0" err="1" smtClean="0"/>
              <a:t>Kjell</a:t>
            </a:r>
            <a:r>
              <a:rPr lang="en-US" dirty="0" smtClean="0"/>
              <a:t> sets up racks in new building</a:t>
            </a:r>
          </a:p>
          <a:p>
            <a:pPr lvl="1"/>
            <a:r>
              <a:rPr lang="en-US" dirty="0" smtClean="0"/>
              <a:t>Wes sends timing subsystem for integration into rack, </a:t>
            </a:r>
            <a:r>
              <a:rPr lang="en-US" dirty="0" err="1" smtClean="0"/>
              <a:t>Kjell</a:t>
            </a:r>
            <a:r>
              <a:rPr lang="en-US" dirty="0" smtClean="0"/>
              <a:t> tests with phone/email support</a:t>
            </a:r>
          </a:p>
          <a:p>
            <a:pPr lvl="1"/>
            <a:r>
              <a:rPr lang="en-US" dirty="0" smtClean="0"/>
              <a:t>Correlator boards set up at NJIT, first testing of design begins</a:t>
            </a:r>
          </a:p>
          <a:p>
            <a:pPr lvl="1"/>
            <a:r>
              <a:rPr lang="en-US" dirty="0" err="1" smtClean="0"/>
              <a:t>Gelu</a:t>
            </a:r>
            <a:r>
              <a:rPr lang="en-US" dirty="0" smtClean="0"/>
              <a:t> tests RS-485 communication with Rabbit module</a:t>
            </a:r>
          </a:p>
          <a:p>
            <a:pPr lvl="1"/>
            <a:r>
              <a:rPr lang="en-US" dirty="0" smtClean="0"/>
              <a:t>DPP computer defined and ordered (shipped to OVRO)</a:t>
            </a:r>
          </a:p>
          <a:p>
            <a:pPr lvl="1"/>
            <a:r>
              <a:rPr lang="en-US" dirty="0" smtClean="0"/>
              <a:t>Dale writes EOVSA operations proposal!</a:t>
            </a:r>
          </a:p>
          <a:p>
            <a:r>
              <a:rPr lang="en-US" dirty="0" smtClean="0"/>
              <a:t>2012 Nov 15-30:</a:t>
            </a:r>
          </a:p>
          <a:p>
            <a:pPr lvl="1"/>
            <a:r>
              <a:rPr lang="en-US" dirty="0" smtClean="0"/>
              <a:t>Wes completes assembly and test of LO subsystem and ships to OVRO for integration by </a:t>
            </a:r>
            <a:r>
              <a:rPr lang="en-US" dirty="0" err="1" smtClean="0"/>
              <a:t>Kjell</a:t>
            </a:r>
            <a:r>
              <a:rPr lang="en-US" dirty="0" smtClean="0"/>
              <a:t>/Stephen M.</a:t>
            </a:r>
          </a:p>
          <a:p>
            <a:pPr lvl="1"/>
            <a:r>
              <a:rPr lang="en-US" dirty="0" err="1" smtClean="0"/>
              <a:t>Nimish</a:t>
            </a:r>
            <a:r>
              <a:rPr lang="en-US" dirty="0" smtClean="0"/>
              <a:t> completes design and testing of correlator.</a:t>
            </a:r>
          </a:p>
          <a:p>
            <a:r>
              <a:rPr lang="en-US" dirty="0" smtClean="0"/>
              <a:t>2012 Dec 1-15:</a:t>
            </a:r>
          </a:p>
          <a:p>
            <a:pPr lvl="1"/>
            <a:r>
              <a:rPr lang="en-US" dirty="0" smtClean="0"/>
              <a:t>Wes completes </a:t>
            </a:r>
            <a:r>
              <a:rPr lang="en-US" dirty="0" err="1" smtClean="0"/>
              <a:t>downconverter</a:t>
            </a:r>
            <a:r>
              <a:rPr lang="en-US" dirty="0" smtClean="0"/>
              <a:t> #1 &amp; 2, ships to OVRO for integration by </a:t>
            </a:r>
            <a:r>
              <a:rPr lang="en-US" dirty="0" err="1" smtClean="0"/>
              <a:t>Kjell</a:t>
            </a:r>
            <a:r>
              <a:rPr lang="en-US" dirty="0" smtClean="0"/>
              <a:t>/Stephen M.</a:t>
            </a:r>
          </a:p>
          <a:p>
            <a:pPr lvl="1"/>
            <a:r>
              <a:rPr lang="en-US" dirty="0" smtClean="0"/>
              <a:t>Final decision to purchase long-lead items and enclosures—orders placed.</a:t>
            </a:r>
          </a:p>
          <a:p>
            <a:pPr lvl="1"/>
            <a:r>
              <a:rPr lang="en-US" dirty="0" smtClean="0"/>
              <a:t>Dale &amp; </a:t>
            </a:r>
            <a:r>
              <a:rPr lang="en-US" dirty="0" err="1" smtClean="0"/>
              <a:t>Gelu</a:t>
            </a:r>
            <a:r>
              <a:rPr lang="en-US" dirty="0" smtClean="0"/>
              <a:t> at OVRO to develop control of LO and DC modules.</a:t>
            </a:r>
          </a:p>
          <a:p>
            <a:pPr lvl="1"/>
            <a:r>
              <a:rPr lang="en-US" dirty="0" smtClean="0"/>
              <a:t>Correlator shipped to OVRO, </a:t>
            </a:r>
            <a:r>
              <a:rPr lang="en-US" dirty="0" err="1" smtClean="0"/>
              <a:t>Nimish</a:t>
            </a:r>
            <a:r>
              <a:rPr lang="en-US" dirty="0" smtClean="0"/>
              <a:t> at OVRO to set up and do initial tests.</a:t>
            </a:r>
          </a:p>
          <a:p>
            <a:pPr lvl="1"/>
            <a:r>
              <a:rPr lang="en-US" dirty="0" smtClean="0"/>
              <a:t>Jim at OVRO to set up DPP computer.</a:t>
            </a:r>
          </a:p>
          <a:p>
            <a:r>
              <a:rPr lang="en-US" dirty="0" smtClean="0"/>
              <a:t>2013 Jan 1-21</a:t>
            </a:r>
          </a:p>
          <a:p>
            <a:pPr lvl="1"/>
            <a:r>
              <a:rPr lang="en-US" dirty="0" err="1" smtClean="0"/>
              <a:t>Downconverter</a:t>
            </a:r>
            <a:r>
              <a:rPr lang="en-US" dirty="0" smtClean="0"/>
              <a:t> #3 and front-ends shipped to OVRO.  Wes, </a:t>
            </a:r>
            <a:r>
              <a:rPr lang="en-US" dirty="0" err="1" smtClean="0"/>
              <a:t>Gelu</a:t>
            </a:r>
            <a:r>
              <a:rPr lang="en-US" dirty="0" smtClean="0"/>
              <a:t>, Dale at OVRO for control, integration/test.</a:t>
            </a:r>
          </a:p>
          <a:p>
            <a:pPr lvl="1"/>
            <a:r>
              <a:rPr lang="en-US" dirty="0" smtClean="0"/>
              <a:t>Jim, Gordon at OVRO for first operational test of DPP.</a:t>
            </a:r>
          </a:p>
          <a:p>
            <a:pPr lvl="1"/>
            <a:r>
              <a:rPr lang="en-US" dirty="0" smtClean="0"/>
              <a:t>Initial attempt to determine feed best focus, radio pointing, first fringes.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000" dirty="0" smtClean="0"/>
              <a:t>Analog system</a:t>
            </a:r>
          </a:p>
          <a:p>
            <a:r>
              <a:rPr lang="en-US" sz="2000" dirty="0" smtClean="0"/>
              <a:t>Verify brightness spot size and design brightness sensor</a:t>
            </a:r>
          </a:p>
          <a:p>
            <a:r>
              <a:rPr lang="en-US" sz="2000" dirty="0" smtClean="0"/>
              <a:t>Determine what temperature monitoring is needed in field (AUX box, controller), define and acquire hardware.</a:t>
            </a:r>
          </a:p>
          <a:p>
            <a:r>
              <a:rPr lang="en-US" sz="2000" dirty="0" smtClean="0"/>
              <a:t>Determine what signal conditioning (inverting/duration of 1 </a:t>
            </a:r>
            <a:r>
              <a:rPr lang="en-US" sz="2000" dirty="0" err="1" smtClean="0"/>
              <a:t>pps</a:t>
            </a:r>
            <a:r>
              <a:rPr lang="en-US" sz="2000" dirty="0" smtClean="0"/>
              <a:t>, brightness sensor, FE trigger) is needed and design board for AUX box</a:t>
            </a:r>
            <a:r>
              <a:rPr lang="en-US" sz="2000" dirty="0" smtClean="0"/>
              <a:t>. May need analog, digital, and thermocouple modules?</a:t>
            </a:r>
            <a:endParaRPr lang="en-US" sz="2000" dirty="0" smtClean="0"/>
          </a:p>
          <a:p>
            <a:r>
              <a:rPr lang="en-US" sz="2000" dirty="0" smtClean="0"/>
              <a:t>Verify speed of RS-485 control of </a:t>
            </a:r>
            <a:r>
              <a:rPr lang="en-US" sz="2000" dirty="0" smtClean="0"/>
              <a:t>attenuators</a:t>
            </a:r>
          </a:p>
          <a:p>
            <a:r>
              <a:rPr lang="en-US" sz="2000" dirty="0" smtClean="0"/>
              <a:t>Specify equalizer in DC (built into first DC amplifier)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Cryo</a:t>
            </a:r>
            <a:r>
              <a:rPr lang="en-US" sz="2000" dirty="0" smtClean="0"/>
              <a:t>-receivers</a:t>
            </a:r>
          </a:p>
          <a:p>
            <a:r>
              <a:rPr lang="en-US" sz="2000" dirty="0" smtClean="0"/>
              <a:t>Find out lifetime # rating for Dow-key switches in 27-m front end.</a:t>
            </a:r>
          </a:p>
          <a:p>
            <a:r>
              <a:rPr lang="en-US" sz="2000" dirty="0" smtClean="0"/>
              <a:t>Redo thermal budget calculation with latest design to ensure 77 K/15 K can be maintained for stage1/stage2.</a:t>
            </a:r>
          </a:p>
          <a:p>
            <a:r>
              <a:rPr lang="en-US" sz="2000" dirty="0" smtClean="0"/>
              <a:t>Make final decisions re: couplers, </a:t>
            </a:r>
            <a:r>
              <a:rPr lang="en-US" sz="2000" dirty="0" smtClean="0"/>
              <a:t>amplifiers</a:t>
            </a:r>
          </a:p>
          <a:p>
            <a:r>
              <a:rPr lang="en-US" sz="2000" dirty="0" smtClean="0"/>
              <a:t>Use 18 GHz low-pass filter from warm frontend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Correlator</a:t>
            </a:r>
          </a:p>
          <a:p>
            <a:r>
              <a:rPr lang="en-US" sz="2000" dirty="0" smtClean="0"/>
              <a:t>Check implication of using 16-bit correlation data (throw away lowest 4 bits).</a:t>
            </a:r>
          </a:p>
          <a:p>
            <a:r>
              <a:rPr lang="en-US" sz="2000" dirty="0" smtClean="0"/>
              <a:t>Check output of only two polarizations at a time </a:t>
            </a:r>
            <a:r>
              <a:rPr lang="en-US" sz="2000" dirty="0" err="1" smtClean="0"/>
              <a:t>vis</a:t>
            </a:r>
            <a:r>
              <a:rPr lang="en-US" sz="2000" dirty="0" smtClean="0"/>
              <a:t> a </a:t>
            </a:r>
            <a:r>
              <a:rPr lang="en-US" sz="2000" dirty="0" err="1" smtClean="0"/>
              <a:t>vis</a:t>
            </a:r>
            <a:r>
              <a:rPr lang="en-US" sz="2000" dirty="0" smtClean="0"/>
              <a:t> linear polarization calibration.</a:t>
            </a:r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aiuteSun_outline_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1638" y="163449"/>
            <a:ext cx="2374011" cy="22381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prototype Software </a:t>
            </a:r>
            <a:r>
              <a:rPr lang="en-US" dirty="0" err="1" smtClean="0"/>
              <a:t>summmary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Dale E. Gary</a:t>
            </a:r>
          </a:p>
          <a:p>
            <a:r>
              <a:rPr lang="en-US" dirty="0" smtClean="0"/>
              <a:t>Professor, Physics, Center for Solar-Terrestrial Research</a:t>
            </a:r>
          </a:p>
          <a:p>
            <a:r>
              <a:rPr lang="en-US" dirty="0" smtClean="0"/>
              <a:t>New Jersey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/>
              <a:t>Control System</a:t>
            </a:r>
          </a:p>
          <a:p>
            <a:r>
              <a:rPr lang="en-US" sz="1800" dirty="0" smtClean="0"/>
              <a:t>Complete the </a:t>
            </a:r>
            <a:r>
              <a:rPr lang="en-US" sz="1800" dirty="0" err="1" smtClean="0"/>
              <a:t>stateframe</a:t>
            </a:r>
            <a:r>
              <a:rPr lang="en-US" sz="1800" dirty="0" smtClean="0"/>
              <a:t> definition and distribute</a:t>
            </a:r>
          </a:p>
          <a:p>
            <a:r>
              <a:rPr lang="en-US" sz="1800" dirty="0" smtClean="0"/>
              <a:t>Develop the scan-header implementation (things that are constant during a scan)</a:t>
            </a:r>
          </a:p>
          <a:p>
            <a:pPr>
              <a:buNone/>
            </a:pPr>
            <a:r>
              <a:rPr lang="en-US" sz="2000" dirty="0" smtClean="0"/>
              <a:t>Schedule/Coordinate System</a:t>
            </a:r>
          </a:p>
          <a:p>
            <a:r>
              <a:rPr lang="en-US" sz="1800" dirty="0" smtClean="0"/>
              <a:t>Check if linear interpolation of 1 s </a:t>
            </a:r>
            <a:r>
              <a:rPr lang="en-US" sz="1800" dirty="0" err="1" smtClean="0"/>
              <a:t>uvw</a:t>
            </a:r>
            <a:r>
              <a:rPr lang="en-US" sz="1800" dirty="0" smtClean="0"/>
              <a:t> is accurate enough</a:t>
            </a:r>
          </a:p>
          <a:p>
            <a:pPr>
              <a:buNone/>
            </a:pPr>
            <a:r>
              <a:rPr lang="en-US" sz="2000" dirty="0" smtClean="0"/>
              <a:t>DPP</a:t>
            </a:r>
          </a:p>
          <a:p>
            <a:r>
              <a:rPr lang="en-US" sz="1800" dirty="0" smtClean="0"/>
              <a:t>Verify that DPP can parse XML template and successfully read binary </a:t>
            </a:r>
            <a:r>
              <a:rPr lang="en-US" sz="1800" dirty="0" err="1" smtClean="0"/>
              <a:t>stateframe</a:t>
            </a:r>
            <a:endParaRPr lang="en-US" sz="1800" dirty="0" smtClean="0"/>
          </a:p>
          <a:p>
            <a:pPr>
              <a:buNone/>
            </a:pPr>
            <a:r>
              <a:rPr lang="en-US" sz="2000" dirty="0" smtClean="0"/>
              <a:t>Engineering Database</a:t>
            </a:r>
          </a:p>
          <a:p>
            <a:r>
              <a:rPr lang="en-US" sz="1800" dirty="0" smtClean="0"/>
              <a:t>Define </a:t>
            </a:r>
            <a:r>
              <a:rPr lang="en-US" sz="1800" dirty="0" err="1" smtClean="0"/>
              <a:t>stateframe</a:t>
            </a:r>
            <a:r>
              <a:rPr lang="en-US" sz="1800" dirty="0" smtClean="0"/>
              <a:t> input, in order to permit database design</a:t>
            </a:r>
          </a:p>
          <a:p>
            <a:r>
              <a:rPr lang="en-US" sz="1800" dirty="0" smtClean="0"/>
              <a:t>Investigate how to initialize “rich” static information</a:t>
            </a:r>
          </a:p>
          <a:p>
            <a:r>
              <a:rPr lang="en-US" sz="1800" dirty="0" smtClean="0"/>
              <a:t>Investigate whether database can serve as fault system </a:t>
            </a:r>
          </a:p>
          <a:p>
            <a:r>
              <a:rPr lang="en-US" sz="1800" dirty="0" smtClean="0"/>
              <a:t>Investigate whether database can drive display system through SQL queries</a:t>
            </a:r>
          </a:p>
          <a:p>
            <a:pPr>
              <a:buNone/>
            </a:pPr>
            <a:r>
              <a:rPr lang="en-US" sz="2000" dirty="0" smtClean="0"/>
              <a:t>Metadata Database</a:t>
            </a:r>
          </a:p>
          <a:p>
            <a:r>
              <a:rPr lang="en-US" sz="1800" dirty="0" smtClean="0"/>
              <a:t>Define keywords for FITS header, to use as metadata fields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9/26/2012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lnDef>
      <a:spPr>
        <a:ln w="19050">
          <a:solidFill>
            <a:schemeClr val="tx1"/>
          </a:solidFill>
          <a:tailEnd type="arrow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4132</TotalTime>
  <Words>584</Words>
  <Application>Microsoft Office PowerPoint</Application>
  <PresentationFormat>On-screen Show (4:3)</PresentationFormat>
  <Paragraphs>85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Trek</vt:lpstr>
      <vt:lpstr>prototype HARDware summmary</vt:lpstr>
      <vt:lpstr>schedule</vt:lpstr>
      <vt:lpstr>Hardware issues</vt:lpstr>
      <vt:lpstr>prototype Software summmary</vt:lpstr>
      <vt:lpstr>Software issues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Dale</dc:creator>
  <cp:lastModifiedBy> </cp:lastModifiedBy>
  <cp:revision>211</cp:revision>
  <dcterms:created xsi:type="dcterms:W3CDTF">2006-08-16T00:00:00Z</dcterms:created>
  <dcterms:modified xsi:type="dcterms:W3CDTF">2012-09-26T15:38:02Z</dcterms:modified>
</cp:coreProperties>
</file>