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1"/>
  </p:notesMasterIdLst>
  <p:sldIdLst>
    <p:sldId id="256" r:id="rId2"/>
    <p:sldId id="295" r:id="rId3"/>
    <p:sldId id="296" r:id="rId4"/>
    <p:sldId id="298" r:id="rId5"/>
    <p:sldId id="297" r:id="rId6"/>
    <p:sldId id="299" r:id="rId7"/>
    <p:sldId id="300" r:id="rId8"/>
    <p:sldId id="301" r:id="rId9"/>
    <p:sldId id="30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0" d="100"/>
          <a:sy n="100" d="100"/>
        </p:scale>
        <p:origin x="-28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23AEAB-12C3-467D-BA7A-DC3C10D45418}" type="datetimeFigureOut">
              <a:rPr lang="en-US" smtClean="0"/>
              <a:pPr/>
              <a:t>11/6/2011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B87591-5545-492E-8E5C-E2EA5C44B99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r>
              <a:rPr lang="en-US" smtClean="0"/>
              <a:t>11/7/2011</a:t>
            </a:r>
            <a:endParaRPr lang="en-US"/>
          </a:p>
        </p:txBody>
      </p:sp>
      <p:sp>
        <p:nvSpPr>
          <p:cNvPr id="2" name="Footer Placeholder 1"/>
          <p:cNvSpPr>
            <a:spLocks noGrp="1"/>
          </p:cNvSpPr>
          <p:nvPr>
            <p:ph type="ftr" sz="quarter" idx="11"/>
          </p:nvPr>
        </p:nvSpPr>
        <p:spPr/>
        <p:txBody>
          <a:bodyPr/>
          <a:lstStyle/>
          <a:p>
            <a:r>
              <a:rPr lang="en-US" smtClean="0"/>
              <a:t>OVSA Technical Design Meeting</a:t>
            </a:r>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11/7/2011</a:t>
            </a:r>
            <a:endParaRPr lang="en-US"/>
          </a:p>
        </p:txBody>
      </p:sp>
      <p:sp>
        <p:nvSpPr>
          <p:cNvPr id="5" name="Footer Placeholder 4"/>
          <p:cNvSpPr>
            <a:spLocks noGrp="1"/>
          </p:cNvSpPr>
          <p:nvPr>
            <p:ph type="ftr" sz="quarter" idx="11"/>
          </p:nvPr>
        </p:nvSpPr>
        <p:spPr/>
        <p:txBody>
          <a:bodyPr/>
          <a:lstStyle/>
          <a:p>
            <a:r>
              <a:rPr lang="en-US" smtClean="0"/>
              <a:t>OVSA Technical Design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11/7/2011</a:t>
            </a:r>
            <a:endParaRPr lang="en-US"/>
          </a:p>
        </p:txBody>
      </p:sp>
      <p:sp>
        <p:nvSpPr>
          <p:cNvPr id="5" name="Footer Placeholder 4"/>
          <p:cNvSpPr>
            <a:spLocks noGrp="1"/>
          </p:cNvSpPr>
          <p:nvPr>
            <p:ph type="ftr" sz="quarter" idx="11"/>
          </p:nvPr>
        </p:nvSpPr>
        <p:spPr/>
        <p:txBody>
          <a:bodyPr/>
          <a:lstStyle/>
          <a:p>
            <a:r>
              <a:rPr lang="en-US" smtClean="0"/>
              <a:t>OVSA Technical Design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PaiuteSun_new.gif"/>
          <p:cNvPicPr>
            <a:picLocks noChangeAspect="1"/>
          </p:cNvPicPr>
          <p:nvPr userDrawn="1"/>
        </p:nvPicPr>
        <p:blipFill>
          <a:blip r:embed="rId2" cstate="print"/>
          <a:stretch>
            <a:fillRect/>
          </a:stretch>
        </p:blipFill>
        <p:spPr>
          <a:xfrm>
            <a:off x="8142516" y="5914406"/>
            <a:ext cx="995553" cy="938594"/>
          </a:xfrm>
          <a:prstGeom prst="rect">
            <a:avLst/>
          </a:prstGeom>
        </p:spPr>
      </p:pic>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r>
              <a:rPr lang="en-US" smtClean="0"/>
              <a:t>11/7/2011</a:t>
            </a:r>
            <a:endParaRPr lang="en-US"/>
          </a:p>
        </p:txBody>
      </p:sp>
      <p:sp>
        <p:nvSpPr>
          <p:cNvPr id="19" name="Footer Placeholder 18"/>
          <p:cNvSpPr>
            <a:spLocks noGrp="1"/>
          </p:cNvSpPr>
          <p:nvPr>
            <p:ph type="ftr" sz="quarter" idx="11"/>
          </p:nvPr>
        </p:nvSpPr>
        <p:spPr>
          <a:xfrm>
            <a:off x="3581400" y="76200"/>
            <a:ext cx="2895600" cy="288925"/>
          </a:xfrm>
        </p:spPr>
        <p:txBody>
          <a:bodyPr/>
          <a:lstStyle/>
          <a:p>
            <a:r>
              <a:rPr lang="en-US" smtClean="0"/>
              <a:t>OVSA Technical Design Meeting</a:t>
            </a:r>
            <a:endParaRPr lang="en-US"/>
          </a:p>
        </p:txBody>
      </p:sp>
      <p:sp>
        <p:nvSpPr>
          <p:cNvPr id="16" name="Slide Number Placeholder 15"/>
          <p:cNvSpPr>
            <a:spLocks noGrp="1"/>
          </p:cNvSpPr>
          <p:nvPr>
            <p:ph type="sldNum" sz="quarter" idx="12"/>
          </p:nvPr>
        </p:nvSpPr>
        <p:spPr>
          <a:xfrm>
            <a:off x="8247355" y="6234254"/>
            <a:ext cx="758952" cy="246888"/>
          </a:xfrm>
        </p:spPr>
        <p:txBody>
          <a:bodyPr/>
          <a:lstStyle>
            <a:lvl1pPr algn="ctr">
              <a:defRPr>
                <a:solidFill>
                  <a:schemeClr val="tx1"/>
                </a:solidFill>
              </a:defRPr>
            </a:lvl1p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r>
              <a:rPr lang="en-US" smtClean="0"/>
              <a:t>11/7/2011</a:t>
            </a:r>
            <a:endParaRPr lang="en-US"/>
          </a:p>
        </p:txBody>
      </p:sp>
      <p:sp>
        <p:nvSpPr>
          <p:cNvPr id="11" name="Footer Placeholder 10"/>
          <p:cNvSpPr>
            <a:spLocks noGrp="1"/>
          </p:cNvSpPr>
          <p:nvPr>
            <p:ph type="ftr" sz="quarter" idx="11"/>
          </p:nvPr>
        </p:nvSpPr>
        <p:spPr/>
        <p:txBody>
          <a:bodyPr/>
          <a:lstStyle/>
          <a:p>
            <a:r>
              <a:rPr lang="en-US" smtClean="0"/>
              <a:t>OVSA Technical Design Meeting</a:t>
            </a:r>
            <a:endParaRPr lang="en-US"/>
          </a:p>
        </p:txBody>
      </p:sp>
      <p:sp>
        <p:nvSpPr>
          <p:cNvPr id="16" name="Slide Number Placeholder 1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r>
              <a:rPr lang="en-US" smtClean="0"/>
              <a:t>11/7/2011</a:t>
            </a:r>
            <a:endParaRPr lang="en-US"/>
          </a:p>
        </p:txBody>
      </p:sp>
      <p:sp>
        <p:nvSpPr>
          <p:cNvPr id="10" name="Footer Placeholder 9"/>
          <p:cNvSpPr>
            <a:spLocks noGrp="1"/>
          </p:cNvSpPr>
          <p:nvPr>
            <p:ph type="ftr" sz="quarter" idx="11"/>
          </p:nvPr>
        </p:nvSpPr>
        <p:spPr/>
        <p:txBody>
          <a:bodyPr/>
          <a:lstStyle/>
          <a:p>
            <a:r>
              <a:rPr lang="en-US" smtClean="0"/>
              <a:t>OVSA Technical Design Meeting</a:t>
            </a:r>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r>
              <a:rPr lang="en-US" smtClean="0"/>
              <a:t>11/7/2011</a:t>
            </a:r>
            <a:endParaRPr lang="en-US"/>
          </a:p>
        </p:txBody>
      </p:sp>
      <p:sp>
        <p:nvSpPr>
          <p:cNvPr id="6" name="Footer Placeholder 5"/>
          <p:cNvSpPr>
            <a:spLocks noGrp="1"/>
          </p:cNvSpPr>
          <p:nvPr>
            <p:ph type="ftr" sz="quarter" idx="11"/>
          </p:nvPr>
        </p:nvSpPr>
        <p:spPr/>
        <p:txBody>
          <a:bodyPr/>
          <a:lstStyle/>
          <a:p>
            <a:r>
              <a:rPr lang="en-US" smtClean="0"/>
              <a:t>OVSA Technical Design Meeting</a:t>
            </a:r>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B6F15528-21DE-4FAA-801E-634DDDAF4B2B}"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r>
              <a:rPr lang="en-US" smtClean="0"/>
              <a:t>11/7/2011</a:t>
            </a:r>
            <a:endParaRPr lang="en-US"/>
          </a:p>
        </p:txBody>
      </p:sp>
      <p:sp>
        <p:nvSpPr>
          <p:cNvPr id="21" name="Footer Placeholder 20"/>
          <p:cNvSpPr>
            <a:spLocks noGrp="1"/>
          </p:cNvSpPr>
          <p:nvPr>
            <p:ph type="ftr" sz="quarter" idx="11"/>
          </p:nvPr>
        </p:nvSpPr>
        <p:spPr/>
        <p:txBody>
          <a:bodyPr/>
          <a:lstStyle/>
          <a:p>
            <a:r>
              <a:rPr lang="en-US" smtClean="0"/>
              <a:t>OVSA Technical Design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smtClean="0"/>
              <a:t>11/7/2011</a:t>
            </a:r>
            <a:endParaRPr lang="en-US"/>
          </a:p>
        </p:txBody>
      </p:sp>
      <p:sp>
        <p:nvSpPr>
          <p:cNvPr id="24" name="Footer Placeholder 23"/>
          <p:cNvSpPr>
            <a:spLocks noGrp="1"/>
          </p:cNvSpPr>
          <p:nvPr>
            <p:ph type="ftr" sz="quarter" idx="11"/>
          </p:nvPr>
        </p:nvSpPr>
        <p:spPr/>
        <p:txBody>
          <a:bodyPr/>
          <a:lstStyle/>
          <a:p>
            <a:r>
              <a:rPr lang="en-US" smtClean="0"/>
              <a:t>OVSA Technical Design Meeting</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r>
              <a:rPr lang="en-US" smtClean="0"/>
              <a:t>11/7/2011</a:t>
            </a:r>
            <a:endParaRPr lang="en-US"/>
          </a:p>
        </p:txBody>
      </p:sp>
      <p:sp>
        <p:nvSpPr>
          <p:cNvPr id="29" name="Footer Placeholder 28"/>
          <p:cNvSpPr>
            <a:spLocks noGrp="1"/>
          </p:cNvSpPr>
          <p:nvPr>
            <p:ph type="ftr" sz="quarter" idx="11"/>
          </p:nvPr>
        </p:nvSpPr>
        <p:spPr/>
        <p:txBody>
          <a:bodyPr/>
          <a:lstStyle/>
          <a:p>
            <a:r>
              <a:rPr lang="en-US" smtClean="0"/>
              <a:t>OVSA Technical Design Meeting</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r>
              <a:rPr lang="en-US" smtClean="0"/>
              <a:t>11/7/2011</a:t>
            </a:r>
            <a:endParaRPr lang="en-US"/>
          </a:p>
        </p:txBody>
      </p:sp>
      <p:sp>
        <p:nvSpPr>
          <p:cNvPr id="5" name="Footer Placeholder 4"/>
          <p:cNvSpPr>
            <a:spLocks noGrp="1"/>
          </p:cNvSpPr>
          <p:nvPr>
            <p:ph type="ftr" sz="quarter" idx="11"/>
          </p:nvPr>
        </p:nvSpPr>
        <p:spPr/>
        <p:txBody>
          <a:bodyPr/>
          <a:lstStyle/>
          <a:p>
            <a:r>
              <a:rPr lang="en-US" smtClean="0"/>
              <a:t>OVSA Technical Design Meeting</a:t>
            </a:r>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r>
              <a:rPr lang="en-US" smtClean="0"/>
              <a:t>11/7/2011</a:t>
            </a:r>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r>
              <a:rPr lang="en-US" smtClean="0"/>
              <a:t>OVSA Technical Design Meeting</a:t>
            </a: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6F15528-21DE-4FAA-801E-634DDDAF4B2B}"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aiuteSun_outline_new.gif"/>
          <p:cNvPicPr>
            <a:picLocks noChangeAspect="1"/>
          </p:cNvPicPr>
          <p:nvPr/>
        </p:nvPicPr>
        <p:blipFill>
          <a:blip r:embed="rId2" cstate="print"/>
          <a:stretch>
            <a:fillRect/>
          </a:stretch>
        </p:blipFill>
        <p:spPr>
          <a:xfrm>
            <a:off x="151638" y="163449"/>
            <a:ext cx="2374011" cy="2238185"/>
          </a:xfrm>
          <a:prstGeom prst="rect">
            <a:avLst/>
          </a:prstGeom>
        </p:spPr>
      </p:pic>
      <p:sp>
        <p:nvSpPr>
          <p:cNvPr id="2" name="Title 1"/>
          <p:cNvSpPr>
            <a:spLocks noGrp="1"/>
          </p:cNvSpPr>
          <p:nvPr>
            <p:ph type="ctrTitle"/>
          </p:nvPr>
        </p:nvSpPr>
        <p:spPr/>
        <p:txBody>
          <a:bodyPr>
            <a:normAutofit/>
          </a:bodyPr>
          <a:lstStyle/>
          <a:p>
            <a:r>
              <a:rPr lang="en-US" dirty="0" smtClean="0"/>
              <a:t>EOVSA </a:t>
            </a:r>
            <a:r>
              <a:rPr lang="en-US" dirty="0" smtClean="0"/>
              <a:t>interfaces</a:t>
            </a: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Dale E. Gary</a:t>
            </a:r>
          </a:p>
          <a:p>
            <a:r>
              <a:rPr lang="en-US" dirty="0" smtClean="0"/>
              <a:t>Professor, Physics, Center for Solar-Terrestrial Research</a:t>
            </a:r>
          </a:p>
          <a:p>
            <a:r>
              <a:rPr lang="en-US" dirty="0" smtClean="0"/>
              <a:t>New Jersey Institute of Technology</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
        <p:nvSpPr>
          <p:cNvPr id="7" name="Date Placeholder 6"/>
          <p:cNvSpPr>
            <a:spLocks noGrp="1"/>
          </p:cNvSpPr>
          <p:nvPr>
            <p:ph type="dt" sz="half" idx="10"/>
          </p:nvPr>
        </p:nvSpPr>
        <p:spPr/>
        <p:txBody>
          <a:bodyPr/>
          <a:lstStyle/>
          <a:p>
            <a:r>
              <a:rPr lang="en-US" smtClean="0"/>
              <a:t>11/7/2011</a:t>
            </a:r>
            <a:endParaRPr lang="en-US"/>
          </a:p>
        </p:txBody>
      </p:sp>
      <p:sp>
        <p:nvSpPr>
          <p:cNvPr id="8" name="Footer Placeholder 7"/>
          <p:cNvSpPr>
            <a:spLocks noGrp="1"/>
          </p:cNvSpPr>
          <p:nvPr>
            <p:ph type="ftr" sz="quarter" idx="11"/>
          </p:nvPr>
        </p:nvSpPr>
        <p:spPr/>
        <p:txBody>
          <a:bodyPr/>
          <a:lstStyle/>
          <a:p>
            <a:r>
              <a:rPr lang="en-US" smtClean="0"/>
              <a:t>OVSA Technical Design Meeting</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400050" y="1554162"/>
            <a:ext cx="8382000" cy="4525963"/>
          </a:xfrm>
        </p:spPr>
        <p:txBody>
          <a:bodyPr>
            <a:normAutofit/>
          </a:bodyPr>
          <a:lstStyle/>
          <a:p>
            <a:r>
              <a:rPr lang="en-US" dirty="0" smtClean="0"/>
              <a:t>General Interface Issues</a:t>
            </a:r>
          </a:p>
          <a:p>
            <a:r>
              <a:rPr lang="en-US" dirty="0" smtClean="0"/>
              <a:t>Reminder of Interface Docs from April </a:t>
            </a:r>
            <a:r>
              <a:rPr lang="en-US" dirty="0" err="1" smtClean="0"/>
              <a:t>Mtg</a:t>
            </a:r>
            <a:endParaRPr lang="en-US" dirty="0" smtClean="0"/>
          </a:p>
          <a:p>
            <a:r>
              <a:rPr lang="en-US" dirty="0" smtClean="0"/>
              <a:t>Updating the Interface Document</a:t>
            </a:r>
          </a:p>
          <a:p>
            <a:r>
              <a:rPr lang="en-US" dirty="0" smtClean="0"/>
              <a:t>Documenting Interface Requirements</a:t>
            </a:r>
            <a:endParaRPr lang="en-US" dirty="0" smtClean="0"/>
          </a:p>
          <a:p>
            <a:endParaRPr lang="en-US" dirty="0" smtClean="0"/>
          </a:p>
          <a:p>
            <a:endParaRPr lang="en-US"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dirty="0"/>
          </a:p>
        </p:txBody>
      </p:sp>
      <p:sp>
        <p:nvSpPr>
          <p:cNvPr id="6" name="Date Placeholder 5"/>
          <p:cNvSpPr>
            <a:spLocks noGrp="1"/>
          </p:cNvSpPr>
          <p:nvPr>
            <p:ph type="dt" sz="half" idx="10"/>
          </p:nvPr>
        </p:nvSpPr>
        <p:spPr/>
        <p:txBody>
          <a:bodyPr/>
          <a:lstStyle/>
          <a:p>
            <a:r>
              <a:rPr lang="en-US" smtClean="0"/>
              <a:t>11/7/2011</a:t>
            </a:r>
            <a:endParaRPr lang="en-US"/>
          </a:p>
        </p:txBody>
      </p:sp>
      <p:sp>
        <p:nvSpPr>
          <p:cNvPr id="7" name="Footer Placeholder 6"/>
          <p:cNvSpPr>
            <a:spLocks noGrp="1"/>
          </p:cNvSpPr>
          <p:nvPr>
            <p:ph type="ftr" sz="quarter" idx="11"/>
          </p:nvPr>
        </p:nvSpPr>
        <p:spPr/>
        <p:txBody>
          <a:bodyPr/>
          <a:lstStyle/>
          <a:p>
            <a:r>
              <a:rPr lang="en-US" smtClean="0"/>
              <a:t>OVSA Technical Design Meeting</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interface issues</a:t>
            </a:r>
            <a:endParaRPr lang="en-US" dirty="0"/>
          </a:p>
        </p:txBody>
      </p:sp>
      <p:sp>
        <p:nvSpPr>
          <p:cNvPr id="3" name="Content Placeholder 2"/>
          <p:cNvSpPr>
            <a:spLocks noGrp="1"/>
          </p:cNvSpPr>
          <p:nvPr>
            <p:ph idx="1"/>
          </p:nvPr>
        </p:nvSpPr>
        <p:spPr>
          <a:xfrm>
            <a:off x="304800" y="1554162"/>
            <a:ext cx="8515350" cy="4456113"/>
          </a:xfrm>
        </p:spPr>
        <p:txBody>
          <a:bodyPr>
            <a:normAutofit/>
          </a:bodyPr>
          <a:lstStyle/>
          <a:p>
            <a:r>
              <a:rPr lang="en-US" sz="2000" dirty="0" smtClean="0"/>
              <a:t>It is obviously essential for teams in charge of different subsystems that talk to each other to agree on the detailed signals and their content, levels, allowed ranges, timing, etc.  This requires a detailed interface document for each subsystem interface.</a:t>
            </a:r>
          </a:p>
          <a:p>
            <a:r>
              <a:rPr lang="en-US" sz="2000" dirty="0" smtClean="0"/>
              <a:t>At a system level, it is also necessary to ensure that all information needed to debug, calibrate and maintain the system is defined and recorded in a way that </a:t>
            </a:r>
            <a:r>
              <a:rPr lang="en-US" sz="2000" dirty="0" smtClean="0"/>
              <a:t>fulfills these needs.  This requires a system-level document that describes all of the interfaces, and may place requirements on the interfaces that are not strictly dependent on subsystem inter-communication.</a:t>
            </a:r>
          </a:p>
          <a:p>
            <a:endParaRPr lang="en-US" sz="2000" dirty="0" smtClean="0"/>
          </a:p>
          <a:p>
            <a:endParaRPr lang="en-US" sz="2000" dirty="0" smtClean="0"/>
          </a:p>
          <a:p>
            <a:endParaRPr lang="en-US" sz="2000" dirty="0"/>
          </a:p>
        </p:txBody>
      </p:sp>
      <p:sp>
        <p:nvSpPr>
          <p:cNvPr id="4" name="Date Placeholder 3"/>
          <p:cNvSpPr>
            <a:spLocks noGrp="1"/>
          </p:cNvSpPr>
          <p:nvPr>
            <p:ph type="dt" sz="half" idx="10"/>
          </p:nvPr>
        </p:nvSpPr>
        <p:spPr/>
        <p:txBody>
          <a:bodyPr/>
          <a:lstStyle/>
          <a:p>
            <a:r>
              <a:rPr lang="en-US" smtClean="0"/>
              <a:t>11/7/2011</a:t>
            </a:r>
            <a:endParaRPr lang="en-US"/>
          </a:p>
        </p:txBody>
      </p:sp>
      <p:sp>
        <p:nvSpPr>
          <p:cNvPr id="5" name="Footer Placeholder 4"/>
          <p:cNvSpPr>
            <a:spLocks noGrp="1"/>
          </p:cNvSpPr>
          <p:nvPr>
            <p:ph type="ftr" sz="quarter" idx="11"/>
          </p:nvPr>
        </p:nvSpPr>
        <p:spPr/>
        <p:txBody>
          <a:bodyPr/>
          <a:lstStyle/>
          <a:p>
            <a:r>
              <a:rPr lang="en-US" smtClean="0"/>
              <a:t>OVSA Technical Design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23900"/>
            <a:ext cx="8686800" cy="838200"/>
          </a:xfrm>
        </p:spPr>
        <p:txBody>
          <a:bodyPr>
            <a:normAutofit fontScale="90000"/>
          </a:bodyPr>
          <a:lstStyle/>
          <a:p>
            <a:r>
              <a:rPr lang="en-US" dirty="0" smtClean="0"/>
              <a:t>Reminder of interface docs from April meeting</a:t>
            </a:r>
            <a:endParaRPr lang="en-US" dirty="0"/>
          </a:p>
        </p:txBody>
      </p:sp>
      <p:sp>
        <p:nvSpPr>
          <p:cNvPr id="3" name="Content Placeholder 2"/>
          <p:cNvSpPr>
            <a:spLocks noGrp="1"/>
          </p:cNvSpPr>
          <p:nvPr>
            <p:ph idx="1"/>
          </p:nvPr>
        </p:nvSpPr>
        <p:spPr/>
        <p:txBody>
          <a:bodyPr>
            <a:normAutofit lnSpcReduction="10000"/>
          </a:bodyPr>
          <a:lstStyle/>
          <a:p>
            <a:r>
              <a:rPr lang="en-US" sz="2000" dirty="0" smtClean="0"/>
              <a:t>During and after the April meeting, I created a diagram and spreadsheet that attempted to organize all of the interfaces.</a:t>
            </a:r>
          </a:p>
          <a:p>
            <a:r>
              <a:rPr lang="en-US" sz="2000" dirty="0" smtClean="0"/>
              <a:t>The diagram simply shows all of the subsystems, identifies who is “in charge” of each subsystem, and for those subsystems that have to interact it shows arrows labeled with Excel spreadsheet cells.</a:t>
            </a:r>
          </a:p>
          <a:p>
            <a:r>
              <a:rPr lang="en-US" sz="2000" dirty="0" smtClean="0"/>
              <a:t>On the corresponding spreadsheet, there are two worksheets.  One is a matrix that shows all possible interactions.  The subset of possible interactions that are actually needed form a set of cells that correspond to the labels on the diagram arrows.</a:t>
            </a:r>
          </a:p>
          <a:p>
            <a:r>
              <a:rPr lang="en-US" sz="2000" dirty="0" smtClean="0"/>
              <a:t>In the cell for each needed interaction, an attempt was made to enumerate and label the different signals.</a:t>
            </a:r>
          </a:p>
          <a:p>
            <a:r>
              <a:rPr lang="en-US" sz="2000" dirty="0" smtClean="0"/>
              <a:t>T</a:t>
            </a:r>
            <a:r>
              <a:rPr lang="en-US" sz="2000" dirty="0" smtClean="0"/>
              <a:t>he second worksheet is a table that lists each interaction cell, indicates the flow (From/To), and direction (In/Out) of signals, gives a unique signal name, indicates the type of signal and its mode of transmittal, allowed ranges, connector type, frequency or data rate, and timing precision.</a:t>
            </a:r>
            <a:endParaRPr lang="en-US" sz="2000" dirty="0"/>
          </a:p>
        </p:txBody>
      </p:sp>
      <p:sp>
        <p:nvSpPr>
          <p:cNvPr id="4" name="Date Placeholder 3"/>
          <p:cNvSpPr>
            <a:spLocks noGrp="1"/>
          </p:cNvSpPr>
          <p:nvPr>
            <p:ph type="dt" sz="half" idx="10"/>
          </p:nvPr>
        </p:nvSpPr>
        <p:spPr/>
        <p:txBody>
          <a:bodyPr/>
          <a:lstStyle/>
          <a:p>
            <a:r>
              <a:rPr lang="en-US" smtClean="0"/>
              <a:t>11/7/2011</a:t>
            </a:r>
            <a:endParaRPr lang="en-US"/>
          </a:p>
        </p:txBody>
      </p:sp>
      <p:sp>
        <p:nvSpPr>
          <p:cNvPr id="5" name="Footer Placeholder 4"/>
          <p:cNvSpPr>
            <a:spLocks noGrp="1"/>
          </p:cNvSpPr>
          <p:nvPr>
            <p:ph type="ftr" sz="quarter" idx="11"/>
          </p:nvPr>
        </p:nvSpPr>
        <p:spPr/>
        <p:txBody>
          <a:bodyPr/>
          <a:lstStyle/>
          <a:p>
            <a:r>
              <a:rPr lang="en-US" smtClean="0"/>
              <a:t>OVSA Technical Design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838200"/>
          </a:xfrm>
        </p:spPr>
        <p:txBody>
          <a:bodyPr>
            <a:normAutofit/>
          </a:bodyPr>
          <a:lstStyle/>
          <a:p>
            <a:r>
              <a:rPr lang="en-US" dirty="0" smtClean="0"/>
              <a:t>Diagram</a:t>
            </a:r>
            <a:endParaRPr lang="en-US" dirty="0"/>
          </a:p>
        </p:txBody>
      </p:sp>
      <p:sp>
        <p:nvSpPr>
          <p:cNvPr id="4" name="Date Placeholder 3"/>
          <p:cNvSpPr>
            <a:spLocks noGrp="1"/>
          </p:cNvSpPr>
          <p:nvPr>
            <p:ph type="dt" sz="half" idx="10"/>
          </p:nvPr>
        </p:nvSpPr>
        <p:spPr/>
        <p:txBody>
          <a:bodyPr/>
          <a:lstStyle/>
          <a:p>
            <a:r>
              <a:rPr lang="en-US" smtClean="0"/>
              <a:t>11/7/2011</a:t>
            </a:r>
            <a:endParaRPr lang="en-US"/>
          </a:p>
        </p:txBody>
      </p:sp>
      <p:sp>
        <p:nvSpPr>
          <p:cNvPr id="5" name="Footer Placeholder 4"/>
          <p:cNvSpPr>
            <a:spLocks noGrp="1"/>
          </p:cNvSpPr>
          <p:nvPr>
            <p:ph type="ftr" sz="quarter" idx="11"/>
          </p:nvPr>
        </p:nvSpPr>
        <p:spPr/>
        <p:txBody>
          <a:bodyPr/>
          <a:lstStyle/>
          <a:p>
            <a:r>
              <a:rPr lang="en-US" smtClean="0"/>
              <a:t>OVSA Technical Design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5</a:t>
            </a:fld>
            <a:endParaRPr lang="en-US" dirty="0"/>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7" name="Picture 3"/>
          <p:cNvPicPr>
            <a:picLocks noGrp="1" noChangeAspect="1" noChangeArrowheads="1"/>
          </p:cNvPicPr>
          <p:nvPr>
            <p:ph idx="1"/>
          </p:nvPr>
        </p:nvPicPr>
        <p:blipFill>
          <a:blip r:embed="rId2" cstate="print"/>
          <a:srcRect/>
          <a:stretch>
            <a:fillRect/>
          </a:stretch>
        </p:blipFill>
        <p:spPr bwMode="auto">
          <a:xfrm>
            <a:off x="516877" y="1706563"/>
            <a:ext cx="8148345" cy="4525962"/>
          </a:xfrm>
          <a:prstGeom prst="rect">
            <a:avLst/>
          </a:prstGeom>
          <a:noFill/>
          <a:ln w="9525">
            <a:noFill/>
            <a:miter lim="800000"/>
            <a:headEnd/>
            <a:tailEnd/>
          </a:ln>
          <a:effectLst>
            <a:outerShdw blurRad="50800" dist="38100" dir="2700000" algn="tl" rotWithShape="0">
              <a:prstClr val="black">
                <a:alpha val="40000"/>
              </a:prstClr>
            </a:outerShdw>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Portion of worksheet 1 as example</a:t>
            </a:r>
            <a:endParaRPr lang="en-US" dirty="0"/>
          </a:p>
        </p:txBody>
      </p:sp>
      <p:graphicFrame>
        <p:nvGraphicFramePr>
          <p:cNvPr id="7" name="Content Placeholder 6"/>
          <p:cNvGraphicFramePr>
            <a:graphicFrameLocks noGrp="1"/>
          </p:cNvGraphicFramePr>
          <p:nvPr>
            <p:ph idx="1"/>
          </p:nvPr>
        </p:nvGraphicFramePr>
        <p:xfrm>
          <a:off x="-3034" y="1295400"/>
          <a:ext cx="9147039" cy="4959229"/>
        </p:xfrm>
        <a:graphic>
          <a:graphicData uri="http://schemas.openxmlformats.org/drawingml/2006/table">
            <a:tbl>
              <a:tblPr/>
              <a:tblGrid>
                <a:gridCol w="831549"/>
                <a:gridCol w="831549"/>
                <a:gridCol w="831549"/>
                <a:gridCol w="831549"/>
                <a:gridCol w="831549"/>
                <a:gridCol w="831549"/>
                <a:gridCol w="831549"/>
                <a:gridCol w="831549"/>
                <a:gridCol w="831549"/>
                <a:gridCol w="831549"/>
                <a:gridCol w="831549"/>
              </a:tblGrid>
              <a:tr h="450839">
                <a:tc>
                  <a:txBody>
                    <a:bodyPr/>
                    <a:lstStyle/>
                    <a:p>
                      <a:pPr algn="l" fontAlgn="b"/>
                      <a:endParaRPr lang="en-US" sz="800" b="0" i="0" u="none" strike="noStrike" dirty="0">
                        <a:solidFill>
                          <a:srgbClr val="000000"/>
                        </a:solidFill>
                        <a:latin typeface="Calibri"/>
                      </a:endParaRPr>
                    </a:p>
                  </a:txBody>
                  <a:tcPr marL="7514" marR="7514" marT="7514"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800" b="1" i="0" u="none" strike="noStrike">
                          <a:solidFill>
                            <a:srgbClr val="000000"/>
                          </a:solidFill>
                          <a:latin typeface="Calibri"/>
                        </a:rPr>
                        <a:t>Antenna (GN)</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FF9"/>
                    </a:solidFill>
                  </a:tcPr>
                </a:tc>
                <a:tc>
                  <a:txBody>
                    <a:bodyPr/>
                    <a:lstStyle/>
                    <a:p>
                      <a:pPr algn="ctr" fontAlgn="ctr"/>
                      <a:r>
                        <a:rPr lang="en-US" sz="800" b="1" i="0" u="none" strike="noStrike">
                          <a:solidFill>
                            <a:srgbClr val="000000"/>
                          </a:solidFill>
                          <a:latin typeface="Calibri"/>
                        </a:rPr>
                        <a:t>Front End (DG)</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FF9"/>
                    </a:solidFill>
                  </a:tcPr>
                </a:tc>
                <a:tc>
                  <a:txBody>
                    <a:bodyPr/>
                    <a:lstStyle/>
                    <a:p>
                      <a:pPr algn="ctr" fontAlgn="ctr"/>
                      <a:r>
                        <a:rPr lang="en-US" sz="800" b="1" i="0" u="none" strike="noStrike">
                          <a:solidFill>
                            <a:srgbClr val="000000"/>
                          </a:solidFill>
                          <a:latin typeface="Calibri"/>
                        </a:rPr>
                        <a:t>DC/LO (DG)</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FF9"/>
                    </a:solidFill>
                  </a:tcPr>
                </a:tc>
                <a:tc>
                  <a:txBody>
                    <a:bodyPr/>
                    <a:lstStyle/>
                    <a:p>
                      <a:pPr algn="ctr" fontAlgn="ctr"/>
                      <a:r>
                        <a:rPr lang="en-US" sz="800" b="1" i="0" u="none" strike="noStrike">
                          <a:solidFill>
                            <a:srgbClr val="000000"/>
                          </a:solidFill>
                          <a:latin typeface="Calibri"/>
                        </a:rPr>
                        <a:t>Correlator (DG)</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FF9"/>
                    </a:solidFill>
                  </a:tcPr>
                </a:tc>
                <a:tc>
                  <a:txBody>
                    <a:bodyPr/>
                    <a:lstStyle/>
                    <a:p>
                      <a:pPr algn="ctr" fontAlgn="ctr"/>
                      <a:r>
                        <a:rPr lang="en-US" sz="800" b="1" i="0" u="none" strike="noStrike">
                          <a:solidFill>
                            <a:srgbClr val="000000"/>
                          </a:solidFill>
                          <a:latin typeface="Calibri"/>
                        </a:rPr>
                        <a:t>DPP (GH)</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FF9"/>
                    </a:solidFill>
                  </a:tcPr>
                </a:tc>
                <a:tc>
                  <a:txBody>
                    <a:bodyPr/>
                    <a:lstStyle/>
                    <a:p>
                      <a:pPr algn="ctr" fontAlgn="ctr"/>
                      <a:r>
                        <a:rPr lang="en-US" sz="800" b="1" i="0" u="none" strike="noStrike">
                          <a:solidFill>
                            <a:srgbClr val="000000"/>
                          </a:solidFill>
                          <a:latin typeface="Calibri"/>
                        </a:rPr>
                        <a:t>Timing (DG)</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FF9"/>
                    </a:solidFill>
                  </a:tcPr>
                </a:tc>
                <a:tc>
                  <a:txBody>
                    <a:bodyPr/>
                    <a:lstStyle/>
                    <a:p>
                      <a:pPr algn="ctr" fontAlgn="ctr"/>
                      <a:r>
                        <a:rPr lang="en-US" sz="800" b="1" i="0" u="none" strike="noStrike">
                          <a:solidFill>
                            <a:srgbClr val="000000"/>
                          </a:solidFill>
                          <a:latin typeface="Calibri"/>
                        </a:rPr>
                        <a:t>StateFrame (GN)</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FF9"/>
                    </a:solidFill>
                  </a:tcPr>
                </a:tc>
                <a:tc>
                  <a:txBody>
                    <a:bodyPr/>
                    <a:lstStyle/>
                    <a:p>
                      <a:pPr algn="ctr" fontAlgn="ctr"/>
                      <a:r>
                        <a:rPr lang="en-US" sz="800" b="1" i="0" u="none" strike="noStrike">
                          <a:solidFill>
                            <a:srgbClr val="000000"/>
                          </a:solidFill>
                          <a:latin typeface="Calibri"/>
                        </a:rPr>
                        <a:t>Eng. RDBMS (DG)</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FF9"/>
                    </a:solidFill>
                  </a:tcPr>
                </a:tc>
                <a:tc>
                  <a:txBody>
                    <a:bodyPr/>
                    <a:lstStyle/>
                    <a:p>
                      <a:pPr algn="ctr" fontAlgn="ctr"/>
                      <a:r>
                        <a:rPr lang="en-US" sz="800" b="1" i="0" u="none" strike="noStrike">
                          <a:solidFill>
                            <a:srgbClr val="000000"/>
                          </a:solidFill>
                          <a:latin typeface="Calibri"/>
                        </a:rPr>
                        <a:t>Control (GN)</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FF9"/>
                    </a:solidFill>
                  </a:tcPr>
                </a:tc>
                <a:tc>
                  <a:txBody>
                    <a:bodyPr/>
                    <a:lstStyle/>
                    <a:p>
                      <a:pPr algn="ctr" fontAlgn="ctr"/>
                      <a:r>
                        <a:rPr lang="en-US" sz="800" b="1" i="0" u="none" strike="noStrike">
                          <a:solidFill>
                            <a:srgbClr val="000000"/>
                          </a:solidFill>
                          <a:latin typeface="Calibri"/>
                        </a:rPr>
                        <a:t>Display (DG)</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FF9"/>
                    </a:solidFill>
                  </a:tcPr>
                </a:tc>
              </a:tr>
              <a:tr h="450839">
                <a:tc>
                  <a:txBody>
                    <a:bodyPr/>
                    <a:lstStyle/>
                    <a:p>
                      <a:pPr algn="ctr" fontAlgn="ctr"/>
                      <a:r>
                        <a:rPr lang="en-US" sz="800" b="1" i="0" u="none" strike="noStrike">
                          <a:solidFill>
                            <a:srgbClr val="000000"/>
                          </a:solidFill>
                          <a:latin typeface="Calibri"/>
                        </a:rPr>
                        <a:t>Antenna (GN)</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7EFF9"/>
                    </a:solidFill>
                  </a:tcPr>
                </a:tc>
                <a:tc>
                  <a:txBody>
                    <a:bodyPr/>
                    <a:lstStyle/>
                    <a:p>
                      <a:pPr algn="l" fontAlgn="ctr"/>
                      <a:r>
                        <a:rPr lang="en-US" sz="800" b="0" i="0" u="none" strike="noStrike">
                          <a:solidFill>
                            <a:srgbClr val="9C0006"/>
                          </a:solidFill>
                          <a:latin typeface="Calibri"/>
                        </a:rPr>
                        <a:t> </a:t>
                      </a:r>
                    </a:p>
                  </a:txBody>
                  <a:tcPr marL="7514" marR="7514" marT="7514"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7CE"/>
                    </a:solidFill>
                  </a:tcPr>
                </a:tc>
                <a:tc>
                  <a:txBody>
                    <a:bodyPr/>
                    <a:lstStyle/>
                    <a:p>
                      <a:pPr algn="l" fontAlgn="ctr"/>
                      <a:r>
                        <a:rPr lang="en-US" sz="600" b="0" i="0" u="none" strike="noStrike">
                          <a:solidFill>
                            <a:srgbClr val="000000"/>
                          </a:solidFill>
                          <a:latin typeface="Calibri"/>
                        </a:rPr>
                        <a:t>2 RF, Atten Ctrl, ND Ctrl, Fan/Cooler Ctrl, 2 RF LogPower, 3 Temp</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smtClean="0">
                          <a:solidFill>
                            <a:srgbClr val="000000"/>
                          </a:solidFill>
                          <a:latin typeface="Calibri"/>
                        </a:rPr>
                        <a:t>1</a:t>
                      </a:r>
                      <a:r>
                        <a:rPr lang="en-US" sz="800" b="0" i="0" u="none" strike="noStrike" baseline="0" dirty="0" smtClean="0">
                          <a:solidFill>
                            <a:srgbClr val="000000"/>
                          </a:solidFill>
                          <a:latin typeface="Calibri"/>
                        </a:rPr>
                        <a:t> </a:t>
                      </a:r>
                      <a:r>
                        <a:rPr lang="en-US" sz="800" b="0" i="0" u="none" strike="noStrike" baseline="0" dirty="0" err="1" smtClean="0">
                          <a:solidFill>
                            <a:srgbClr val="000000"/>
                          </a:solidFill>
                          <a:latin typeface="Calibri"/>
                        </a:rPr>
                        <a:t>pps</a:t>
                      </a:r>
                      <a:endParaRPr lang="en-US" sz="800" b="0" i="0" u="none" strike="noStrike" baseline="0" dirty="0" smtClean="0">
                        <a:solidFill>
                          <a:srgbClr val="000000"/>
                        </a:solidFill>
                        <a:latin typeface="Calibri"/>
                      </a:endParaRP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600" b="0" i="0" u="none" strike="noStrike">
                          <a:solidFill>
                            <a:srgbClr val="000000"/>
                          </a:solidFill>
                          <a:latin typeface="Calibri"/>
                        </a:rPr>
                        <a:t>Ant. Commands, Status, Front End Ctrl, Coords, Time, Date</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r>
              <a:tr h="450839">
                <a:tc>
                  <a:txBody>
                    <a:bodyPr/>
                    <a:lstStyle/>
                    <a:p>
                      <a:pPr algn="ctr" fontAlgn="ctr"/>
                      <a:r>
                        <a:rPr lang="en-US" sz="800" b="1" i="0" u="none" strike="noStrike">
                          <a:solidFill>
                            <a:srgbClr val="000000"/>
                          </a:solidFill>
                          <a:latin typeface="Calibri"/>
                        </a:rPr>
                        <a:t>Front End (DG)</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7EFF9"/>
                    </a:solidFill>
                  </a:tcPr>
                </a:tc>
                <a:tc>
                  <a:txBody>
                    <a:bodyPr/>
                    <a:lstStyle/>
                    <a:p>
                      <a:pPr algn="l" fontAlgn="ctr"/>
                      <a:r>
                        <a:rPr lang="en-US" sz="600" b="0" i="0" u="none" strike="noStrike">
                          <a:solidFill>
                            <a:srgbClr val="000000"/>
                          </a:solidFill>
                          <a:latin typeface="Calibri"/>
                        </a:rPr>
                        <a:t>2 RF, Atten Ctrl, ND Ctrl, Fan/Cooler Ctrl, 2 RF LogPower, 3 Temp</a:t>
                      </a:r>
                    </a:p>
                  </a:txBody>
                  <a:tcPr marL="7514" marR="7514" marT="7514"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9C0006"/>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7CE"/>
                    </a:solidFill>
                  </a:tcPr>
                </a:tc>
                <a:tc>
                  <a:txBody>
                    <a:bodyPr/>
                    <a:lstStyle/>
                    <a:p>
                      <a:pPr algn="l" fontAlgn="ctr"/>
                      <a:r>
                        <a:rPr lang="en-US" sz="800" b="0" i="0" u="none" strike="noStrike">
                          <a:solidFill>
                            <a:srgbClr val="000000"/>
                          </a:solidFill>
                          <a:latin typeface="Calibri"/>
                        </a:rPr>
                        <a:t>2 RFs 1-18 GHz</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r>
              <a:tr h="450839">
                <a:tc>
                  <a:txBody>
                    <a:bodyPr/>
                    <a:lstStyle/>
                    <a:p>
                      <a:pPr algn="ctr" fontAlgn="ctr"/>
                      <a:r>
                        <a:rPr lang="en-US" sz="800" b="1" i="0" u="none" strike="noStrike">
                          <a:solidFill>
                            <a:srgbClr val="000000"/>
                          </a:solidFill>
                          <a:latin typeface="Calibri"/>
                        </a:rPr>
                        <a:t>DC/LO (DG)</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7EFF9"/>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000000"/>
                          </a:solidFill>
                          <a:latin typeface="Calibri"/>
                        </a:rPr>
                        <a:t>2 RFs 1-18 GHz</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9C0006"/>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7CE"/>
                    </a:solidFill>
                  </a:tcPr>
                </a:tc>
                <a:tc>
                  <a:txBody>
                    <a:bodyPr/>
                    <a:lstStyle/>
                    <a:p>
                      <a:pPr algn="l" fontAlgn="ctr"/>
                      <a:r>
                        <a:rPr lang="en-US" sz="800" b="0" i="0" u="none" strike="noStrike">
                          <a:solidFill>
                            <a:srgbClr val="000000"/>
                          </a:solidFill>
                          <a:latin typeface="Calibri"/>
                        </a:rPr>
                        <a:t>2 IFs 650-1150 MHz</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000000"/>
                          </a:solidFill>
                          <a:latin typeface="Calibri"/>
                        </a:rPr>
                        <a:t>1 pps; 10 MHz, 50 Hz</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000000"/>
                          </a:solidFill>
                          <a:latin typeface="Calibri"/>
                        </a:rPr>
                        <a:t>Tuning, Subarray setting, Atten Ctrl</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r>
              <a:tr h="450839">
                <a:tc>
                  <a:txBody>
                    <a:bodyPr/>
                    <a:lstStyle/>
                    <a:p>
                      <a:pPr algn="ctr" fontAlgn="ctr"/>
                      <a:r>
                        <a:rPr lang="en-US" sz="800" b="1" i="0" u="none" strike="noStrike">
                          <a:solidFill>
                            <a:srgbClr val="000000"/>
                          </a:solidFill>
                          <a:latin typeface="Calibri"/>
                        </a:rPr>
                        <a:t>Correlator (DG)</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7EFF9"/>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000000"/>
                          </a:solidFill>
                          <a:latin typeface="Calibri"/>
                        </a:rPr>
                        <a:t>2 IFs 650-1150 MHz</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9C0006"/>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7CE"/>
                    </a:solidFill>
                  </a:tcPr>
                </a:tc>
                <a:tc>
                  <a:txBody>
                    <a:bodyPr/>
                    <a:lstStyle/>
                    <a:p>
                      <a:pPr algn="l" fontAlgn="ctr"/>
                      <a:r>
                        <a:rPr lang="pt-BR" sz="800" b="0" i="0" u="none" strike="noStrike">
                          <a:solidFill>
                            <a:srgbClr val="000000"/>
                          </a:solidFill>
                          <a:latin typeface="Calibri"/>
                        </a:rPr>
                        <a:t>16 S1, 16 S2, 256 correlations + metadata</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000000"/>
                          </a:solidFill>
                          <a:latin typeface="Calibri"/>
                        </a:rPr>
                        <a:t>1 pps; 10 MHz, 50 Hz</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600" b="0" i="0" u="none" strike="noStrike">
                          <a:solidFill>
                            <a:srgbClr val="000000"/>
                          </a:solidFill>
                          <a:latin typeface="Calibri"/>
                        </a:rPr>
                        <a:t>Sync, Delay, Delay Rate, Subarry, Sample Intval, Tuning</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r>
              <a:tr h="450839">
                <a:tc>
                  <a:txBody>
                    <a:bodyPr/>
                    <a:lstStyle/>
                    <a:p>
                      <a:pPr algn="ctr" fontAlgn="ctr"/>
                      <a:r>
                        <a:rPr lang="en-US" sz="800" b="1" i="0" u="none" strike="noStrike">
                          <a:solidFill>
                            <a:srgbClr val="000000"/>
                          </a:solidFill>
                          <a:latin typeface="Calibri"/>
                        </a:rPr>
                        <a:t>DPP (GH)</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7EFF9"/>
                    </a:solidFill>
                  </a:tcPr>
                </a:tc>
                <a:tc>
                  <a:txBody>
                    <a:bodyPr/>
                    <a:lstStyle/>
                    <a:p>
                      <a:pPr algn="l" fontAlgn="ctr"/>
                      <a:r>
                        <a:rPr lang="en-US" sz="800" b="0" i="0" u="none" strike="noStrike">
                          <a:solidFill>
                            <a:srgbClr val="000000"/>
                          </a:solidFill>
                          <a:latin typeface="Calibri"/>
                        </a:rPr>
                        <a:t> </a:t>
                      </a:r>
                    </a:p>
                  </a:txBody>
                  <a:tcPr marL="7514" marR="7514" marT="7514"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pt-BR" sz="800" b="0" i="0" u="none" strike="noStrike">
                          <a:solidFill>
                            <a:srgbClr val="000000"/>
                          </a:solidFill>
                          <a:latin typeface="Calibri"/>
                        </a:rPr>
                        <a:t>16 S1, 16 S2, 256 correlations + metadata</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9C0006"/>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7CE"/>
                    </a:solidFill>
                  </a:tcPr>
                </a:tc>
                <a:tc>
                  <a:txBody>
                    <a:bodyPr/>
                    <a:lstStyle/>
                    <a:p>
                      <a:pPr algn="l" fontAlgn="ctr"/>
                      <a:r>
                        <a:rPr lang="en-US" sz="800" b="0" i="0" u="none" strike="noStrike">
                          <a:solidFill>
                            <a:srgbClr val="000000"/>
                          </a:solidFill>
                          <a:latin typeface="Calibri"/>
                        </a:rPr>
                        <a:t>1 pps; 50 Hz</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000000"/>
                          </a:solidFill>
                          <a:latin typeface="Calibri"/>
                        </a:rPr>
                        <a:t>StateFrame, DPP SubFrame</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000000"/>
                          </a:solidFill>
                          <a:latin typeface="Calibri"/>
                        </a:rPr>
                        <a:t>Source info</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r>
              <a:tr h="450839">
                <a:tc>
                  <a:txBody>
                    <a:bodyPr/>
                    <a:lstStyle/>
                    <a:p>
                      <a:pPr algn="ctr" fontAlgn="ctr"/>
                      <a:r>
                        <a:rPr lang="en-US" sz="800" b="1" i="0" u="none" strike="noStrike">
                          <a:solidFill>
                            <a:srgbClr val="000000"/>
                          </a:solidFill>
                          <a:latin typeface="Calibri"/>
                        </a:rPr>
                        <a:t>Timing (DG)</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7EFF9"/>
                    </a:solidFill>
                  </a:tcPr>
                </a:tc>
                <a:tc>
                  <a:txBody>
                    <a:bodyPr/>
                    <a:lstStyle/>
                    <a:p>
                      <a:pPr algn="l" fontAlgn="ctr"/>
                      <a:r>
                        <a:rPr lang="en-US" sz="800" b="0" i="0" u="none" strike="noStrike" dirty="0" smtClean="0">
                          <a:solidFill>
                            <a:srgbClr val="000000"/>
                          </a:solidFill>
                          <a:latin typeface="Calibri"/>
                        </a:rPr>
                        <a:t>1</a:t>
                      </a:r>
                      <a:r>
                        <a:rPr lang="en-US" sz="800" b="0" i="0" u="none" strike="noStrike" baseline="0" dirty="0" smtClean="0">
                          <a:solidFill>
                            <a:srgbClr val="000000"/>
                          </a:solidFill>
                          <a:latin typeface="Calibri"/>
                        </a:rPr>
                        <a:t> </a:t>
                      </a:r>
                      <a:r>
                        <a:rPr lang="en-US" sz="800" b="0" i="0" u="none" strike="noStrike" baseline="0" dirty="0" err="1" smtClean="0">
                          <a:solidFill>
                            <a:srgbClr val="000000"/>
                          </a:solidFill>
                          <a:latin typeface="Calibri"/>
                        </a:rPr>
                        <a:t>pps</a:t>
                      </a:r>
                      <a:endParaRPr lang="en-US" sz="800" b="0" i="0" u="none" strike="noStrike" dirty="0">
                        <a:solidFill>
                          <a:srgbClr val="000000"/>
                        </a:solidFill>
                        <a:latin typeface="Calibri"/>
                      </a:endParaRPr>
                    </a:p>
                  </a:txBody>
                  <a:tcPr marL="7514" marR="7514" marT="7514"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000000"/>
                          </a:solidFill>
                          <a:latin typeface="Calibri"/>
                        </a:rPr>
                        <a:t>1 pps; 10 MHz, 50 Hz</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000000"/>
                          </a:solidFill>
                          <a:latin typeface="Calibri"/>
                        </a:rPr>
                        <a:t>1 pps; 10 MHz, 50 Hz</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000000"/>
                          </a:solidFill>
                          <a:latin typeface="Calibri"/>
                        </a:rPr>
                        <a:t>1 pps; 50 Hz</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9C0006"/>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7CE"/>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000000"/>
                          </a:solidFill>
                          <a:latin typeface="Calibri"/>
                        </a:rPr>
                        <a:t>1 pss</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r>
              <a:tr h="450839">
                <a:tc>
                  <a:txBody>
                    <a:bodyPr/>
                    <a:lstStyle/>
                    <a:p>
                      <a:pPr algn="ctr" fontAlgn="ctr"/>
                      <a:r>
                        <a:rPr lang="en-US" sz="800" b="1" i="0" u="none" strike="noStrike">
                          <a:solidFill>
                            <a:srgbClr val="000000"/>
                          </a:solidFill>
                          <a:latin typeface="Calibri"/>
                        </a:rPr>
                        <a:t>StateFrame (GN)</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7EFF9"/>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000000"/>
                          </a:solidFill>
                          <a:latin typeface="Calibri"/>
                        </a:rPr>
                        <a:t>StateFrame, DPP SubFrame</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9C0006"/>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7CE"/>
                    </a:solidFill>
                  </a:tcPr>
                </a:tc>
                <a:tc>
                  <a:txBody>
                    <a:bodyPr/>
                    <a:lstStyle/>
                    <a:p>
                      <a:pPr algn="l" fontAlgn="ctr"/>
                      <a:r>
                        <a:rPr lang="en-US" sz="800" b="0" i="0" u="none" strike="noStrike">
                          <a:solidFill>
                            <a:srgbClr val="000000"/>
                          </a:solidFill>
                          <a:latin typeface="Calibri"/>
                        </a:rPr>
                        <a:t>StateFrame</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000000"/>
                          </a:solidFill>
                          <a:latin typeface="Calibri"/>
                        </a:rPr>
                        <a:t>StateFrame, Ctrl Subframe</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000000"/>
                          </a:solidFill>
                          <a:latin typeface="Calibri"/>
                        </a:rPr>
                        <a:t>StateFrame</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r>
              <a:tr h="450839">
                <a:tc>
                  <a:txBody>
                    <a:bodyPr/>
                    <a:lstStyle/>
                    <a:p>
                      <a:pPr algn="ctr" fontAlgn="ctr"/>
                      <a:r>
                        <a:rPr lang="en-US" sz="800" b="1" i="0" u="none" strike="noStrike">
                          <a:solidFill>
                            <a:srgbClr val="000000"/>
                          </a:solidFill>
                          <a:latin typeface="Calibri"/>
                        </a:rPr>
                        <a:t>Eng. RDBMS (DG)</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7EFF9"/>
                    </a:solidFill>
                  </a:tcPr>
                </a:tc>
                <a:tc>
                  <a:txBody>
                    <a:bodyPr/>
                    <a:lstStyle/>
                    <a:p>
                      <a:pPr algn="l" fontAlgn="ctr"/>
                      <a:r>
                        <a:rPr lang="en-US" sz="800" b="0" i="0" u="none" strike="noStrike">
                          <a:solidFill>
                            <a:srgbClr val="000000"/>
                          </a:solidFill>
                          <a:latin typeface="Calibri"/>
                        </a:rPr>
                        <a:t> </a:t>
                      </a:r>
                    </a:p>
                  </a:txBody>
                  <a:tcPr marL="7514" marR="7514" marT="7514"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000000"/>
                          </a:solidFill>
                          <a:latin typeface="Calibri"/>
                        </a:rPr>
                        <a:t>StateFrame</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9C0006"/>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7CE"/>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000000"/>
                          </a:solidFill>
                          <a:latin typeface="Calibri"/>
                        </a:rPr>
                        <a:t>StateFrame History, DB Query</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r>
              <a:tr h="450839">
                <a:tc>
                  <a:txBody>
                    <a:bodyPr/>
                    <a:lstStyle/>
                    <a:p>
                      <a:pPr algn="ctr" fontAlgn="ctr"/>
                      <a:r>
                        <a:rPr lang="en-US" sz="800" b="1" i="0" u="none" strike="noStrike">
                          <a:solidFill>
                            <a:srgbClr val="000000"/>
                          </a:solidFill>
                          <a:latin typeface="Calibri"/>
                        </a:rPr>
                        <a:t>Control (GN)</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7EFF9"/>
                    </a:solidFill>
                  </a:tcPr>
                </a:tc>
                <a:tc>
                  <a:txBody>
                    <a:bodyPr/>
                    <a:lstStyle/>
                    <a:p>
                      <a:pPr algn="l" fontAlgn="ctr"/>
                      <a:r>
                        <a:rPr lang="en-US" sz="600" b="0" i="0" u="none" strike="noStrike">
                          <a:solidFill>
                            <a:srgbClr val="000000"/>
                          </a:solidFill>
                          <a:latin typeface="Calibri"/>
                        </a:rPr>
                        <a:t>Ant. Commands, Status, Front End Ctrl, Coords, Time, Date</a:t>
                      </a:r>
                    </a:p>
                  </a:txBody>
                  <a:tcPr marL="7514" marR="7514" marT="7514"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000000"/>
                          </a:solidFill>
                          <a:latin typeface="Calibri"/>
                        </a:rPr>
                        <a:t>Tuning, Subarray setting, Atten Ctrl</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600" b="0" i="0" u="none" strike="noStrike">
                          <a:solidFill>
                            <a:srgbClr val="000000"/>
                          </a:solidFill>
                          <a:latin typeface="Calibri"/>
                        </a:rPr>
                        <a:t>Sync, Delay, Delay Rate, Subarry, Sample Intval, Tuning</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000000"/>
                          </a:solidFill>
                          <a:latin typeface="Calibri"/>
                        </a:rPr>
                        <a:t>Source info</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000000"/>
                          </a:solidFill>
                          <a:latin typeface="Calibri"/>
                        </a:rPr>
                        <a:t>1 pss</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000000"/>
                          </a:solidFill>
                          <a:latin typeface="Calibri"/>
                        </a:rPr>
                        <a:t>StateFrame, Ctrl Subframe</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9C0006"/>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7CE"/>
                    </a:solidFill>
                  </a:tcPr>
                </a:tc>
                <a:tc>
                  <a:txBody>
                    <a:bodyPr/>
                    <a:lstStyle/>
                    <a:p>
                      <a:pPr algn="l" fontAlgn="ctr"/>
                      <a:r>
                        <a:rPr lang="en-US" sz="800" b="0" i="0" u="none" strike="noStrike">
                          <a:solidFill>
                            <a:srgbClr val="000000"/>
                          </a:solidFill>
                          <a:latin typeface="Calibri"/>
                        </a:rPr>
                        <a:t>Schedule Macro-commands, Ctrl Commands</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r>
              <a:tr h="450839">
                <a:tc>
                  <a:txBody>
                    <a:bodyPr/>
                    <a:lstStyle/>
                    <a:p>
                      <a:pPr algn="ctr" fontAlgn="ctr"/>
                      <a:r>
                        <a:rPr lang="en-US" sz="800" b="1" i="0" u="none" strike="noStrike">
                          <a:solidFill>
                            <a:srgbClr val="000000"/>
                          </a:solidFill>
                          <a:latin typeface="Calibri"/>
                        </a:rPr>
                        <a:t>Display (DG)</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7EFF9"/>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r>
                        <a:rPr lang="en-US" sz="800" b="0" i="0" u="none" strike="noStrike">
                          <a:solidFill>
                            <a:srgbClr val="000000"/>
                          </a:solidFill>
                          <a:latin typeface="Calibri"/>
                        </a:rPr>
                        <a:t>StateFrame</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000000"/>
                          </a:solidFill>
                          <a:latin typeface="Calibri"/>
                        </a:rPr>
                        <a:t>StateFrame History, DB Query</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a:solidFill>
                            <a:srgbClr val="000000"/>
                          </a:solidFill>
                          <a:latin typeface="Calibri"/>
                        </a:rPr>
                        <a:t>Schedule Macro-commands, Ctrl Commands</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CC"/>
                    </a:solidFill>
                  </a:tcPr>
                </a:tc>
                <a:tc>
                  <a:txBody>
                    <a:bodyPr/>
                    <a:lstStyle/>
                    <a:p>
                      <a:pPr algn="l" fontAlgn="ctr"/>
                      <a:r>
                        <a:rPr lang="en-US" sz="800" b="0" i="0" u="none" strike="noStrike" dirty="0">
                          <a:solidFill>
                            <a:srgbClr val="9C0006"/>
                          </a:solidFill>
                          <a:latin typeface="Calibri"/>
                        </a:rPr>
                        <a:t> </a:t>
                      </a:r>
                    </a:p>
                  </a:txBody>
                  <a:tcPr marL="7514" marR="7514" marT="751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7CE"/>
                    </a:solidFill>
                  </a:tcPr>
                </a:tc>
              </a:tr>
            </a:tbl>
          </a:graphicData>
        </a:graphic>
      </p:graphicFrame>
      <p:sp>
        <p:nvSpPr>
          <p:cNvPr id="4" name="Date Placeholder 3"/>
          <p:cNvSpPr>
            <a:spLocks noGrp="1"/>
          </p:cNvSpPr>
          <p:nvPr>
            <p:ph type="dt" sz="half" idx="10"/>
          </p:nvPr>
        </p:nvSpPr>
        <p:spPr/>
        <p:txBody>
          <a:bodyPr/>
          <a:lstStyle/>
          <a:p>
            <a:r>
              <a:rPr lang="en-US" smtClean="0"/>
              <a:t>11/7/2011</a:t>
            </a:r>
            <a:endParaRPr lang="en-US"/>
          </a:p>
        </p:txBody>
      </p:sp>
      <p:sp>
        <p:nvSpPr>
          <p:cNvPr id="5" name="Footer Placeholder 4"/>
          <p:cNvSpPr>
            <a:spLocks noGrp="1"/>
          </p:cNvSpPr>
          <p:nvPr>
            <p:ph type="ftr" sz="quarter" idx="11"/>
          </p:nvPr>
        </p:nvSpPr>
        <p:spPr/>
        <p:txBody>
          <a:bodyPr/>
          <a:lstStyle/>
          <a:p>
            <a:r>
              <a:rPr lang="en-US" smtClean="0"/>
              <a:t>OVSA Technical Design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Portion of worksheet 2 as example</a:t>
            </a:r>
            <a:endParaRPr lang="en-US" dirty="0"/>
          </a:p>
        </p:txBody>
      </p:sp>
      <p:graphicFrame>
        <p:nvGraphicFramePr>
          <p:cNvPr id="7" name="Content Placeholder 6"/>
          <p:cNvGraphicFramePr>
            <a:graphicFrameLocks noGrp="1"/>
          </p:cNvGraphicFramePr>
          <p:nvPr>
            <p:ph idx="1"/>
          </p:nvPr>
        </p:nvGraphicFramePr>
        <p:xfrm>
          <a:off x="766337" y="1546492"/>
          <a:ext cx="7763726" cy="4541304"/>
        </p:xfrm>
        <a:graphic>
          <a:graphicData uri="http://schemas.openxmlformats.org/drawingml/2006/table">
            <a:tbl>
              <a:tblPr/>
              <a:tblGrid>
                <a:gridCol w="436113"/>
                <a:gridCol w="756384"/>
                <a:gridCol w="763199"/>
                <a:gridCol w="745027"/>
                <a:gridCol w="436113"/>
                <a:gridCol w="590570"/>
                <a:gridCol w="735941"/>
                <a:gridCol w="508799"/>
                <a:gridCol w="490628"/>
                <a:gridCol w="436113"/>
                <a:gridCol w="483813"/>
                <a:gridCol w="626913"/>
                <a:gridCol w="754113"/>
              </a:tblGrid>
              <a:tr h="136365">
                <a:tc>
                  <a:txBody>
                    <a:bodyPr/>
                    <a:lstStyle/>
                    <a:p>
                      <a:pPr algn="l" fontAlgn="b"/>
                      <a:r>
                        <a:rPr lang="en-US" sz="800" b="1" i="0" u="none" strike="noStrike" dirty="0">
                          <a:solidFill>
                            <a:srgbClr val="000000"/>
                          </a:solidFill>
                          <a:latin typeface="Calibri"/>
                        </a:rPr>
                        <a:t>Box</a:t>
                      </a:r>
                    </a:p>
                  </a:txBody>
                  <a:tcPr marL="6818" marR="6818" marT="6818" marB="0" anchor="b">
                    <a:lnL>
                      <a:noFill/>
                    </a:lnL>
                    <a:lnR>
                      <a:noFill/>
                    </a:lnR>
                    <a:lnT>
                      <a:noFill/>
                    </a:lnT>
                    <a:lnB>
                      <a:noFill/>
                    </a:lnB>
                    <a:solidFill>
                      <a:schemeClr val="bg1"/>
                    </a:solidFill>
                  </a:tcPr>
                </a:tc>
                <a:tc>
                  <a:txBody>
                    <a:bodyPr/>
                    <a:lstStyle/>
                    <a:p>
                      <a:pPr algn="l" fontAlgn="b"/>
                      <a:r>
                        <a:rPr lang="en-US" sz="800" b="1" i="0" u="none" strike="noStrike">
                          <a:solidFill>
                            <a:srgbClr val="000000"/>
                          </a:solidFill>
                          <a:latin typeface="Calibri"/>
                        </a:rPr>
                        <a:t>From</a:t>
                      </a:r>
                    </a:p>
                  </a:txBody>
                  <a:tcPr marL="6818" marR="6818" marT="6818" marB="0" anchor="b">
                    <a:lnL>
                      <a:noFill/>
                    </a:lnL>
                    <a:lnR>
                      <a:noFill/>
                    </a:lnR>
                    <a:lnT>
                      <a:noFill/>
                    </a:lnT>
                    <a:lnB>
                      <a:noFill/>
                    </a:lnB>
                    <a:solidFill>
                      <a:schemeClr val="bg1"/>
                    </a:solidFill>
                  </a:tcPr>
                </a:tc>
                <a:tc>
                  <a:txBody>
                    <a:bodyPr/>
                    <a:lstStyle/>
                    <a:p>
                      <a:pPr algn="l" fontAlgn="b"/>
                      <a:r>
                        <a:rPr lang="en-US" sz="800" b="1" i="0" u="none" strike="noStrike">
                          <a:solidFill>
                            <a:srgbClr val="000000"/>
                          </a:solidFill>
                          <a:latin typeface="Calibri"/>
                        </a:rPr>
                        <a:t>To</a:t>
                      </a:r>
                    </a:p>
                  </a:txBody>
                  <a:tcPr marL="6818" marR="6818" marT="6818" marB="0" anchor="b">
                    <a:lnL>
                      <a:noFill/>
                    </a:lnL>
                    <a:lnR>
                      <a:noFill/>
                    </a:lnR>
                    <a:lnT>
                      <a:noFill/>
                    </a:lnT>
                    <a:lnB>
                      <a:noFill/>
                    </a:lnB>
                    <a:solidFill>
                      <a:schemeClr val="bg1"/>
                    </a:solidFill>
                  </a:tcPr>
                </a:tc>
                <a:tc>
                  <a:txBody>
                    <a:bodyPr/>
                    <a:lstStyle/>
                    <a:p>
                      <a:pPr algn="l" fontAlgn="b"/>
                      <a:r>
                        <a:rPr lang="en-US" sz="800" b="1" i="0" u="none" strike="noStrike">
                          <a:solidFill>
                            <a:srgbClr val="000000"/>
                          </a:solidFill>
                          <a:latin typeface="Calibri"/>
                        </a:rPr>
                        <a:t>Signal Name</a:t>
                      </a:r>
                    </a:p>
                  </a:txBody>
                  <a:tcPr marL="6818" marR="6818" marT="6818" marB="0" anchor="b">
                    <a:lnL>
                      <a:noFill/>
                    </a:lnL>
                    <a:lnR>
                      <a:noFill/>
                    </a:lnR>
                    <a:lnT>
                      <a:noFill/>
                    </a:lnT>
                    <a:lnB>
                      <a:noFill/>
                    </a:lnB>
                    <a:solidFill>
                      <a:schemeClr val="bg1"/>
                    </a:solidFill>
                  </a:tcPr>
                </a:tc>
                <a:tc>
                  <a:txBody>
                    <a:bodyPr/>
                    <a:lstStyle/>
                    <a:p>
                      <a:pPr algn="l" fontAlgn="b"/>
                      <a:r>
                        <a:rPr lang="en-US" sz="800" b="1" i="0" u="none" strike="noStrike">
                          <a:solidFill>
                            <a:srgbClr val="000000"/>
                          </a:solidFill>
                          <a:latin typeface="Calibri"/>
                        </a:rPr>
                        <a:t>Direction</a:t>
                      </a:r>
                    </a:p>
                  </a:txBody>
                  <a:tcPr marL="6818" marR="6818" marT="6818" marB="0" anchor="b">
                    <a:lnL>
                      <a:noFill/>
                    </a:lnL>
                    <a:lnR>
                      <a:noFill/>
                    </a:lnR>
                    <a:lnT>
                      <a:noFill/>
                    </a:lnT>
                    <a:lnB>
                      <a:noFill/>
                    </a:lnB>
                    <a:solidFill>
                      <a:schemeClr val="bg1"/>
                    </a:solidFill>
                  </a:tcPr>
                </a:tc>
                <a:tc>
                  <a:txBody>
                    <a:bodyPr/>
                    <a:lstStyle/>
                    <a:p>
                      <a:pPr algn="l" fontAlgn="b"/>
                      <a:r>
                        <a:rPr lang="en-US" sz="800" b="1" i="0" u="none" strike="noStrike">
                          <a:solidFill>
                            <a:srgbClr val="000000"/>
                          </a:solidFill>
                          <a:latin typeface="Calibri"/>
                        </a:rPr>
                        <a:t>Type</a:t>
                      </a:r>
                    </a:p>
                  </a:txBody>
                  <a:tcPr marL="6818" marR="6818" marT="6818" marB="0" anchor="b">
                    <a:lnL>
                      <a:noFill/>
                    </a:lnL>
                    <a:lnR>
                      <a:noFill/>
                    </a:lnR>
                    <a:lnT>
                      <a:noFill/>
                    </a:lnT>
                    <a:lnB>
                      <a:noFill/>
                    </a:lnB>
                    <a:solidFill>
                      <a:schemeClr val="bg1"/>
                    </a:solidFill>
                  </a:tcPr>
                </a:tc>
                <a:tc>
                  <a:txBody>
                    <a:bodyPr/>
                    <a:lstStyle/>
                    <a:p>
                      <a:pPr algn="l" fontAlgn="b"/>
                      <a:r>
                        <a:rPr lang="en-US" sz="800" b="1" i="0" u="none" strike="noStrike">
                          <a:solidFill>
                            <a:srgbClr val="000000"/>
                          </a:solidFill>
                          <a:latin typeface="Calibri"/>
                        </a:rPr>
                        <a:t>Mode</a:t>
                      </a:r>
                    </a:p>
                  </a:txBody>
                  <a:tcPr marL="6818" marR="6818" marT="6818" marB="0" anchor="b">
                    <a:lnL>
                      <a:noFill/>
                    </a:lnL>
                    <a:lnR>
                      <a:noFill/>
                    </a:lnR>
                    <a:lnT>
                      <a:noFill/>
                    </a:lnT>
                    <a:lnB>
                      <a:noFill/>
                    </a:lnB>
                    <a:solidFill>
                      <a:schemeClr val="bg1"/>
                    </a:solidFill>
                  </a:tcPr>
                </a:tc>
                <a:tc>
                  <a:txBody>
                    <a:bodyPr/>
                    <a:lstStyle/>
                    <a:p>
                      <a:pPr algn="l" fontAlgn="b"/>
                      <a:r>
                        <a:rPr lang="en-US" sz="800" b="1" i="0" u="none" strike="noStrike">
                          <a:solidFill>
                            <a:srgbClr val="000000"/>
                          </a:solidFill>
                          <a:latin typeface="Calibri"/>
                        </a:rPr>
                        <a:t>Range Max</a:t>
                      </a:r>
                    </a:p>
                  </a:txBody>
                  <a:tcPr marL="6818" marR="6818" marT="6818" marB="0" anchor="b">
                    <a:lnL>
                      <a:noFill/>
                    </a:lnL>
                    <a:lnR>
                      <a:noFill/>
                    </a:lnR>
                    <a:lnT>
                      <a:noFill/>
                    </a:lnT>
                    <a:lnB>
                      <a:noFill/>
                    </a:lnB>
                    <a:solidFill>
                      <a:schemeClr val="bg1"/>
                    </a:solidFill>
                  </a:tcPr>
                </a:tc>
                <a:tc>
                  <a:txBody>
                    <a:bodyPr/>
                    <a:lstStyle/>
                    <a:p>
                      <a:pPr algn="l" fontAlgn="b"/>
                      <a:r>
                        <a:rPr lang="en-US" sz="800" b="1" i="0" u="none" strike="noStrike">
                          <a:solidFill>
                            <a:srgbClr val="000000"/>
                          </a:solidFill>
                          <a:latin typeface="Calibri"/>
                        </a:rPr>
                        <a:t>Range Min</a:t>
                      </a:r>
                    </a:p>
                  </a:txBody>
                  <a:tcPr marL="6818" marR="6818" marT="6818" marB="0" anchor="b">
                    <a:lnL>
                      <a:noFill/>
                    </a:lnL>
                    <a:lnR>
                      <a:noFill/>
                    </a:lnR>
                    <a:lnT>
                      <a:noFill/>
                    </a:lnT>
                    <a:lnB>
                      <a:noFill/>
                    </a:lnB>
                    <a:solidFill>
                      <a:schemeClr val="bg1"/>
                    </a:solidFill>
                  </a:tcPr>
                </a:tc>
                <a:tc>
                  <a:txBody>
                    <a:bodyPr/>
                    <a:lstStyle/>
                    <a:p>
                      <a:pPr algn="l" fontAlgn="b"/>
                      <a:r>
                        <a:rPr lang="en-US" sz="800" b="1" i="0" u="none" strike="noStrike">
                          <a:solidFill>
                            <a:srgbClr val="000000"/>
                          </a:solidFill>
                          <a:latin typeface="Calibri"/>
                        </a:rPr>
                        <a:t>Unit</a:t>
                      </a:r>
                    </a:p>
                  </a:txBody>
                  <a:tcPr marL="6818" marR="6818" marT="6818" marB="0" anchor="b">
                    <a:lnL>
                      <a:noFill/>
                    </a:lnL>
                    <a:lnR>
                      <a:noFill/>
                    </a:lnR>
                    <a:lnT>
                      <a:noFill/>
                    </a:lnT>
                    <a:lnB>
                      <a:noFill/>
                    </a:lnB>
                    <a:solidFill>
                      <a:schemeClr val="bg1"/>
                    </a:solidFill>
                  </a:tcPr>
                </a:tc>
                <a:tc>
                  <a:txBody>
                    <a:bodyPr/>
                    <a:lstStyle/>
                    <a:p>
                      <a:pPr algn="l" fontAlgn="b"/>
                      <a:r>
                        <a:rPr lang="en-US" sz="800" b="1" i="0" u="none" strike="noStrike">
                          <a:solidFill>
                            <a:srgbClr val="000000"/>
                          </a:solidFill>
                          <a:latin typeface="Calibri"/>
                        </a:rPr>
                        <a:t>Connector</a:t>
                      </a:r>
                    </a:p>
                  </a:txBody>
                  <a:tcPr marL="6818" marR="6818" marT="6818" marB="0" anchor="b">
                    <a:lnL>
                      <a:noFill/>
                    </a:lnL>
                    <a:lnR>
                      <a:noFill/>
                    </a:lnR>
                    <a:lnT>
                      <a:noFill/>
                    </a:lnT>
                    <a:lnB>
                      <a:noFill/>
                    </a:lnB>
                    <a:solidFill>
                      <a:schemeClr val="bg1"/>
                    </a:solidFill>
                  </a:tcPr>
                </a:tc>
                <a:tc>
                  <a:txBody>
                    <a:bodyPr/>
                    <a:lstStyle/>
                    <a:p>
                      <a:pPr algn="l" fontAlgn="b"/>
                      <a:r>
                        <a:rPr lang="en-US" sz="800" b="1" i="0" u="none" strike="noStrike">
                          <a:solidFill>
                            <a:srgbClr val="000000"/>
                          </a:solidFill>
                          <a:latin typeface="Calibri"/>
                        </a:rPr>
                        <a:t>Frequency</a:t>
                      </a:r>
                    </a:p>
                  </a:txBody>
                  <a:tcPr marL="6818" marR="6818" marT="6818" marB="0" anchor="b">
                    <a:lnL>
                      <a:noFill/>
                    </a:lnL>
                    <a:lnR>
                      <a:noFill/>
                    </a:lnR>
                    <a:lnT>
                      <a:noFill/>
                    </a:lnT>
                    <a:lnB>
                      <a:noFill/>
                    </a:lnB>
                    <a:solidFill>
                      <a:schemeClr val="bg1"/>
                    </a:solidFill>
                  </a:tcPr>
                </a:tc>
                <a:tc>
                  <a:txBody>
                    <a:bodyPr/>
                    <a:lstStyle/>
                    <a:p>
                      <a:pPr algn="l" fontAlgn="b"/>
                      <a:r>
                        <a:rPr lang="en-US" sz="800" b="1" i="0" u="none" strike="noStrike">
                          <a:solidFill>
                            <a:srgbClr val="000000"/>
                          </a:solidFill>
                          <a:latin typeface="Calibri"/>
                        </a:rPr>
                        <a:t>Timing Precision</a:t>
                      </a:r>
                    </a:p>
                  </a:txBody>
                  <a:tcPr marL="6818" marR="6818" marT="6818" marB="0" anchor="b">
                    <a:lnL>
                      <a:noFill/>
                    </a:lnL>
                    <a:lnR>
                      <a:noFill/>
                    </a:lnR>
                    <a:lnT>
                      <a:noFill/>
                    </a:lnT>
                    <a:lnB>
                      <a:noFill/>
                    </a:lnB>
                    <a:solidFill>
                      <a:schemeClr val="bg1"/>
                    </a:solidFill>
                  </a:tcPr>
                </a:tc>
              </a:tr>
              <a:tr h="136365">
                <a:tc>
                  <a:txBody>
                    <a:bodyPr/>
                    <a:lstStyle/>
                    <a:p>
                      <a:pPr algn="l" fontAlgn="b"/>
                      <a:r>
                        <a:rPr lang="en-US" sz="800" b="0" i="0" u="none" strike="noStrike">
                          <a:solidFill>
                            <a:srgbClr val="000000"/>
                          </a:solidFill>
                          <a:latin typeface="Calibri"/>
                        </a:rPr>
                        <a:t>C2</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Antenna (GN)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Front End (DG)</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X Pol from Ant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RF Power</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-35</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-70</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dBm</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SMA</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1-18 GHz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N/A</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Y Pol from Ant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RF Power</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-35</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-70</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dBm</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SMA</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1-18 GHz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N/A</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ND Ctrl</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Bool</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Digital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28</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0</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TBD</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ms</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Atten Ctrl 1</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8-bit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Digital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5</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0</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TBD</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ms</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X Pol Level 1</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Out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RF LogPower</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1.4</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0.6</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TBD</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50 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ms</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Y Pol Level 1</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Out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RF LogPower</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1.4</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0.6</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TBD</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50 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ms</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Temp 1</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Out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Temperature</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2</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1</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TBD</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s</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Atten Ctrl 2</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8-bit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Digital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5</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0</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TBD</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ms</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X Pol Level 2</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Out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RF LogPower</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1.4</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0.6</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TBD</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50 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ms</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Y Pol Level 2</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Out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RF LogPower</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1.4</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0.6</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TBD</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50 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ms</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Temp 2</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Out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Temperature</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2</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1</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TBD</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s</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Fan/Cooler Ctrl</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TDB</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Elec</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TDB</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TDB</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TBD</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s</a:t>
                      </a:r>
                    </a:p>
                  </a:txBody>
                  <a:tcPr marL="6818" marR="6818" marT="6818" marB="0" anchor="b">
                    <a:lnL>
                      <a:noFill/>
                    </a:lnL>
                    <a:lnR>
                      <a:noFill/>
                    </a:lnR>
                    <a:lnT>
                      <a:noFill/>
                    </a:lnT>
                    <a:lnB>
                      <a:noFill/>
                    </a:lnB>
                    <a:solidFill>
                      <a:schemeClr val="bg1"/>
                    </a:solidFill>
                  </a:tcPr>
                </a:tc>
              </a:tr>
              <a:tr h="136365">
                <a:tc>
                  <a:txBody>
                    <a:bodyPr/>
                    <a:lstStyle/>
                    <a:p>
                      <a:pPr algn="l" fontAlgn="b"/>
                      <a:r>
                        <a:rPr lang="en-US" sz="800" b="0" i="0" u="none" strike="noStrike">
                          <a:solidFill>
                            <a:srgbClr val="000000"/>
                          </a:solidFill>
                          <a:latin typeface="Calibri"/>
                        </a:rPr>
                        <a:t>G2</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Timing (DG)</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Antenna (GN)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pps</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Pulse</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Fiber</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5</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0</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SC Fiber</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10 us</a:t>
                      </a:r>
                    </a:p>
                  </a:txBody>
                  <a:tcPr marL="6818" marR="6818" marT="6818" marB="0" anchor="b">
                    <a:lnL>
                      <a:noFill/>
                    </a:lnL>
                    <a:lnR>
                      <a:noFill/>
                    </a:lnR>
                    <a:lnT>
                      <a:noFill/>
                    </a:lnT>
                    <a:lnB>
                      <a:noFill/>
                    </a:lnB>
                    <a:solidFill>
                      <a:schemeClr val="bg1"/>
                    </a:solidFill>
                  </a:tcPr>
                </a:tc>
              </a:tr>
              <a:tr h="136365">
                <a:tc>
                  <a:txBody>
                    <a:bodyPr/>
                    <a:lstStyle/>
                    <a:p>
                      <a:pPr algn="l" fontAlgn="b"/>
                      <a:r>
                        <a:rPr lang="en-US" sz="800" b="0" i="0" u="none" strike="noStrike">
                          <a:solidFill>
                            <a:srgbClr val="000000"/>
                          </a:solidFill>
                          <a:latin typeface="Calibri"/>
                        </a:rPr>
                        <a:t>J2</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Control (GN)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Antenna (GN)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Ant Commands</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Ethernet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Digital Fiber</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N/A</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N/A</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N/A</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Ethernet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1000 Mb/s</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500 ms</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Ant Status</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Out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Ethernet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Digital Fiber</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N/A</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N/A</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N/A</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Ethernet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1000 Mb/s</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500 ms</a:t>
                      </a:r>
                    </a:p>
                  </a:txBody>
                  <a:tcPr marL="6818" marR="6818" marT="6818" marB="0" anchor="b">
                    <a:lnL>
                      <a:noFill/>
                    </a:lnL>
                    <a:lnR>
                      <a:noFill/>
                    </a:lnR>
                    <a:lnT>
                      <a:noFill/>
                    </a:lnT>
                    <a:lnB>
                      <a:noFill/>
                    </a:lnB>
                    <a:solidFill>
                      <a:schemeClr val="bg1"/>
                    </a:solidFill>
                  </a:tcPr>
                </a:tc>
              </a:tr>
              <a:tr h="136365">
                <a:tc>
                  <a:txBody>
                    <a:bodyPr/>
                    <a:lstStyle/>
                    <a:p>
                      <a:pPr algn="l" fontAlgn="b"/>
                      <a:r>
                        <a:rPr lang="en-US" sz="800" b="0" i="0" u="none" strike="noStrike">
                          <a:solidFill>
                            <a:srgbClr val="000000"/>
                          </a:solidFill>
                          <a:latin typeface="Calibri"/>
                        </a:rPr>
                        <a:t>D3</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Front End (DG)</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DC/LO (DG)</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X Pol from FE</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RF Power</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Fiber</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-35</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-30</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dBm</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SC/APC</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1-18 GHz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N/A</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dirty="0">
                          <a:solidFill>
                            <a:srgbClr val="000000"/>
                          </a:solidFill>
                          <a:latin typeface="Calibri"/>
                        </a:rPr>
                        <a:t>Y </a:t>
                      </a:r>
                      <a:r>
                        <a:rPr lang="en-US" sz="800" b="0" i="0" u="none" strike="noStrike" dirty="0" err="1">
                          <a:solidFill>
                            <a:srgbClr val="000000"/>
                          </a:solidFill>
                          <a:latin typeface="Calibri"/>
                        </a:rPr>
                        <a:t>Pol</a:t>
                      </a:r>
                      <a:r>
                        <a:rPr lang="en-US" sz="800" b="0" i="0" u="none" strike="noStrike" dirty="0">
                          <a:solidFill>
                            <a:srgbClr val="000000"/>
                          </a:solidFill>
                          <a:latin typeface="Calibri"/>
                        </a:rPr>
                        <a:t> from FE</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RF Power</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Fiber</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-35</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-30</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dBm</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SC/APC</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1-18 GHz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N/A</a:t>
                      </a:r>
                    </a:p>
                  </a:txBody>
                  <a:tcPr marL="6818" marR="6818" marT="6818" marB="0" anchor="b">
                    <a:lnL>
                      <a:noFill/>
                    </a:lnL>
                    <a:lnR>
                      <a:noFill/>
                    </a:lnR>
                    <a:lnT>
                      <a:noFill/>
                    </a:lnT>
                    <a:lnB>
                      <a:noFill/>
                    </a:lnB>
                    <a:solidFill>
                      <a:schemeClr val="bg1"/>
                    </a:solidFill>
                  </a:tcPr>
                </a:tc>
              </a:tr>
              <a:tr h="136365">
                <a:tc>
                  <a:txBody>
                    <a:bodyPr/>
                    <a:lstStyle/>
                    <a:p>
                      <a:pPr algn="l" fontAlgn="b"/>
                      <a:r>
                        <a:rPr lang="en-US" sz="800" b="0" i="0" u="none" strike="noStrike">
                          <a:solidFill>
                            <a:srgbClr val="000000"/>
                          </a:solidFill>
                          <a:latin typeface="Calibri"/>
                        </a:rPr>
                        <a:t>E4</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DC/LO (DG)</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Correlator (DG)</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X Pol from DC</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IF Power</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-5</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-2</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dBm</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SMA</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650-1150 MHz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N/A</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Y Pol from DC</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IF Power</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-5</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-2</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dBm</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SMA</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650-1150 MHz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N/A</a:t>
                      </a:r>
                    </a:p>
                  </a:txBody>
                  <a:tcPr marL="6818" marR="6818" marT="6818" marB="0" anchor="b">
                    <a:lnL>
                      <a:noFill/>
                    </a:lnL>
                    <a:lnR>
                      <a:noFill/>
                    </a:lnR>
                    <a:lnT>
                      <a:noFill/>
                    </a:lnT>
                    <a:lnB>
                      <a:noFill/>
                    </a:lnB>
                    <a:solidFill>
                      <a:schemeClr val="bg1"/>
                    </a:solidFill>
                  </a:tcPr>
                </a:tc>
              </a:tr>
              <a:tr h="136365">
                <a:tc>
                  <a:txBody>
                    <a:bodyPr/>
                    <a:lstStyle/>
                    <a:p>
                      <a:pPr algn="l" fontAlgn="b"/>
                      <a:r>
                        <a:rPr lang="en-US" sz="800" b="0" i="0" u="none" strike="noStrike">
                          <a:solidFill>
                            <a:srgbClr val="000000"/>
                          </a:solidFill>
                          <a:latin typeface="Calibri"/>
                        </a:rPr>
                        <a:t>G4</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Timing (DG)</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DC/LO (DG)</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pps</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Pulse</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5</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0</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BNC</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us</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10 MHz Ref</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CW</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2</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-2</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BNC</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10 MHz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N/A</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50 Hz Sync</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Pulse</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Analog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5</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0</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BNC</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50 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us</a:t>
                      </a:r>
                    </a:p>
                  </a:txBody>
                  <a:tcPr marL="6818" marR="6818" marT="6818" marB="0" anchor="b">
                    <a:lnL>
                      <a:noFill/>
                    </a:lnL>
                    <a:lnR>
                      <a:noFill/>
                    </a:lnR>
                    <a:lnT>
                      <a:noFill/>
                    </a:lnT>
                    <a:lnB>
                      <a:noFill/>
                    </a:lnB>
                    <a:solidFill>
                      <a:schemeClr val="bg1"/>
                    </a:solidFill>
                  </a:tcPr>
                </a:tc>
              </a:tr>
              <a:tr h="136365">
                <a:tc>
                  <a:txBody>
                    <a:bodyPr/>
                    <a:lstStyle/>
                    <a:p>
                      <a:pPr algn="l" fontAlgn="b"/>
                      <a:r>
                        <a:rPr lang="en-US" sz="800" b="0" i="0" u="none" strike="noStrike">
                          <a:solidFill>
                            <a:srgbClr val="000000"/>
                          </a:solidFill>
                          <a:latin typeface="Calibri"/>
                        </a:rPr>
                        <a:t>J4</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Control (GN)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DC/LO (DG)</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LO Ctrl</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8 I/O bits</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Digital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5</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0</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TBD</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50 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10 us</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Atten Ctrl</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8 I/O bits</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Digital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5</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0</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TBD</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50 Hz</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10 us</a:t>
                      </a:r>
                    </a:p>
                  </a:txBody>
                  <a:tcPr marL="6818" marR="6818" marT="6818" marB="0" anchor="b">
                    <a:lnL>
                      <a:noFill/>
                    </a:lnL>
                    <a:lnR>
                      <a:noFill/>
                    </a:lnR>
                    <a:lnT>
                      <a:noFill/>
                    </a:lnT>
                    <a:lnB>
                      <a:noFill/>
                    </a:lnB>
                    <a:solidFill>
                      <a:schemeClr val="bg1"/>
                    </a:solidFill>
                  </a:tcPr>
                </a:tc>
              </a:tr>
              <a:tr h="136365">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Subarray Setting</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16 I/O bits</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Digital Elec</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5</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0</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V</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TBD</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~1/day</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s</a:t>
                      </a:r>
                    </a:p>
                  </a:txBody>
                  <a:tcPr marL="6818" marR="6818" marT="6818" marB="0" anchor="b">
                    <a:lnL>
                      <a:noFill/>
                    </a:lnL>
                    <a:lnR>
                      <a:noFill/>
                    </a:lnR>
                    <a:lnT>
                      <a:noFill/>
                    </a:lnT>
                    <a:lnB>
                      <a:noFill/>
                    </a:lnB>
                    <a:solidFill>
                      <a:schemeClr val="bg1"/>
                    </a:solidFill>
                  </a:tcPr>
                </a:tc>
              </a:tr>
              <a:tr h="246821">
                <a:tc>
                  <a:txBody>
                    <a:bodyPr/>
                    <a:lstStyle/>
                    <a:p>
                      <a:pPr algn="l" fontAlgn="b"/>
                      <a:r>
                        <a:rPr lang="en-US" sz="800" b="0" i="0" u="none" strike="noStrike">
                          <a:solidFill>
                            <a:srgbClr val="000000"/>
                          </a:solidFill>
                          <a:latin typeface="Calibri"/>
                        </a:rPr>
                        <a:t>F5</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Correlator (DG)</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DPP (GH)</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S1</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Spectral Power Sum</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Digital Number</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32-bit</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0</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Arb. Unit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Ethernet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1000 Mb/s</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us</a:t>
                      </a:r>
                    </a:p>
                  </a:txBody>
                  <a:tcPr marL="6818" marR="6818" marT="6818" marB="0" anchor="b">
                    <a:lnL>
                      <a:noFill/>
                    </a:lnL>
                    <a:lnR>
                      <a:noFill/>
                    </a:lnR>
                    <a:lnT>
                      <a:noFill/>
                    </a:lnT>
                    <a:lnB>
                      <a:noFill/>
                    </a:lnB>
                    <a:solidFill>
                      <a:schemeClr val="bg1"/>
                    </a:solidFill>
                  </a:tcPr>
                </a:tc>
              </a:tr>
              <a:tr h="366822">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S2</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Spectral Power-Squared Sum</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Digital Number</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32-bit</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0</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Arb. Unit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Ethernet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1000 Mb/s</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 us</a:t>
                      </a:r>
                    </a:p>
                  </a:txBody>
                  <a:tcPr marL="6818" marR="6818" marT="6818" marB="0" anchor="b">
                    <a:lnL>
                      <a:noFill/>
                    </a:lnL>
                    <a:lnR>
                      <a:noFill/>
                    </a:lnR>
                    <a:lnT>
                      <a:noFill/>
                    </a:lnT>
                    <a:lnB>
                      <a:noFill/>
                    </a:lnB>
                    <a:solidFill>
                      <a:schemeClr val="bg1"/>
                    </a:solidFill>
                  </a:tcPr>
                </a:tc>
              </a:tr>
              <a:tr h="366822">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endParaRPr lang="en-US" sz="800" b="0" i="0" u="none" strike="noStrike">
                        <a:solidFill>
                          <a:srgbClr val="000000"/>
                        </a:solidFill>
                        <a:latin typeface="Calibri"/>
                      </a:endParaRP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Corr. Data</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In</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256 spectral visibilities + metadata</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Digital Number</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32-bit</a:t>
                      </a:r>
                    </a:p>
                  </a:txBody>
                  <a:tcPr marL="6818" marR="6818" marT="6818" marB="0" anchor="b">
                    <a:lnL>
                      <a:noFill/>
                    </a:lnL>
                    <a:lnR>
                      <a:noFill/>
                    </a:lnR>
                    <a:lnT>
                      <a:noFill/>
                    </a:lnT>
                    <a:lnB>
                      <a:noFill/>
                    </a:lnB>
                    <a:solidFill>
                      <a:schemeClr val="bg1"/>
                    </a:solidFill>
                  </a:tcPr>
                </a:tc>
                <a:tc>
                  <a:txBody>
                    <a:bodyPr/>
                    <a:lstStyle/>
                    <a:p>
                      <a:pPr algn="r" fontAlgn="b"/>
                      <a:r>
                        <a:rPr lang="en-US" sz="800" b="0" i="0" u="none" strike="noStrike">
                          <a:solidFill>
                            <a:srgbClr val="000000"/>
                          </a:solidFill>
                          <a:latin typeface="Calibri"/>
                        </a:rPr>
                        <a:t>0</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Arb. Unit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Ethernet</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a:solidFill>
                            <a:srgbClr val="000000"/>
                          </a:solidFill>
                          <a:latin typeface="Calibri"/>
                        </a:rPr>
                        <a:t>10 GigE</a:t>
                      </a:r>
                    </a:p>
                  </a:txBody>
                  <a:tcPr marL="6818" marR="6818" marT="6818" marB="0" anchor="b">
                    <a:lnL>
                      <a:noFill/>
                    </a:lnL>
                    <a:lnR>
                      <a:noFill/>
                    </a:lnR>
                    <a:lnT>
                      <a:noFill/>
                    </a:lnT>
                    <a:lnB>
                      <a:noFill/>
                    </a:lnB>
                    <a:solidFill>
                      <a:schemeClr val="bg1"/>
                    </a:solidFill>
                  </a:tcPr>
                </a:tc>
                <a:tc>
                  <a:txBody>
                    <a:bodyPr/>
                    <a:lstStyle/>
                    <a:p>
                      <a:pPr algn="l" fontAlgn="b"/>
                      <a:r>
                        <a:rPr lang="en-US" sz="800" b="0" i="0" u="none" strike="noStrike" dirty="0">
                          <a:solidFill>
                            <a:srgbClr val="000000"/>
                          </a:solidFill>
                          <a:latin typeface="Calibri"/>
                        </a:rPr>
                        <a:t>1 us</a:t>
                      </a:r>
                    </a:p>
                  </a:txBody>
                  <a:tcPr marL="6818" marR="6818" marT="6818" marB="0" anchor="b">
                    <a:lnL>
                      <a:noFill/>
                    </a:lnL>
                    <a:lnR>
                      <a:noFill/>
                    </a:lnR>
                    <a:lnT>
                      <a:noFill/>
                    </a:lnT>
                    <a:lnB>
                      <a:noFill/>
                    </a:lnB>
                    <a:solidFill>
                      <a:schemeClr val="bg1"/>
                    </a:solidFill>
                  </a:tcPr>
                </a:tc>
              </a:tr>
            </a:tbl>
          </a:graphicData>
        </a:graphic>
      </p:graphicFrame>
      <p:sp>
        <p:nvSpPr>
          <p:cNvPr id="4" name="Date Placeholder 3"/>
          <p:cNvSpPr>
            <a:spLocks noGrp="1"/>
          </p:cNvSpPr>
          <p:nvPr>
            <p:ph type="dt" sz="half" idx="10"/>
          </p:nvPr>
        </p:nvSpPr>
        <p:spPr/>
        <p:txBody>
          <a:bodyPr/>
          <a:lstStyle/>
          <a:p>
            <a:r>
              <a:rPr lang="en-US" smtClean="0"/>
              <a:t>11/7/2011</a:t>
            </a:r>
            <a:endParaRPr lang="en-US"/>
          </a:p>
        </p:txBody>
      </p:sp>
      <p:sp>
        <p:nvSpPr>
          <p:cNvPr id="5" name="Footer Placeholder 4"/>
          <p:cNvSpPr>
            <a:spLocks noGrp="1"/>
          </p:cNvSpPr>
          <p:nvPr>
            <p:ph type="ftr" sz="quarter" idx="11"/>
          </p:nvPr>
        </p:nvSpPr>
        <p:spPr/>
        <p:txBody>
          <a:bodyPr/>
          <a:lstStyle/>
          <a:p>
            <a:r>
              <a:rPr lang="en-US" smtClean="0"/>
              <a:t>OVSA Technical Design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Updating the interface document</a:t>
            </a:r>
            <a:endParaRPr lang="en-US" dirty="0"/>
          </a:p>
        </p:txBody>
      </p:sp>
      <p:sp>
        <p:nvSpPr>
          <p:cNvPr id="3" name="Content Placeholder 2"/>
          <p:cNvSpPr>
            <a:spLocks noGrp="1"/>
          </p:cNvSpPr>
          <p:nvPr>
            <p:ph idx="1"/>
          </p:nvPr>
        </p:nvSpPr>
        <p:spPr/>
        <p:txBody>
          <a:bodyPr>
            <a:normAutofit/>
          </a:bodyPr>
          <a:lstStyle/>
          <a:p>
            <a:r>
              <a:rPr lang="en-US" sz="2000" dirty="0" smtClean="0"/>
              <a:t>Obviously, the details of this have to be revisited, added to and probably improved to be more useful.</a:t>
            </a:r>
          </a:p>
          <a:p>
            <a:r>
              <a:rPr lang="en-US" sz="2000" dirty="0" smtClean="0"/>
              <a:t>For those with more experience in working with large projects, is this approach useful?  Is there a better way to accomplish this?</a:t>
            </a:r>
          </a:p>
          <a:p>
            <a:r>
              <a:rPr lang="en-US" sz="2000" dirty="0" smtClean="0"/>
              <a:t>In its current form, this could be hard to keep up to date.  How can we make this or its replacement easily updatable?  What protocols should we follow to ensure that it stays current?</a:t>
            </a:r>
          </a:p>
        </p:txBody>
      </p:sp>
      <p:sp>
        <p:nvSpPr>
          <p:cNvPr id="4" name="Date Placeholder 3"/>
          <p:cNvSpPr>
            <a:spLocks noGrp="1"/>
          </p:cNvSpPr>
          <p:nvPr>
            <p:ph type="dt" sz="half" idx="10"/>
          </p:nvPr>
        </p:nvSpPr>
        <p:spPr/>
        <p:txBody>
          <a:bodyPr/>
          <a:lstStyle/>
          <a:p>
            <a:r>
              <a:rPr lang="en-US" smtClean="0"/>
              <a:t>11/7/2011</a:t>
            </a:r>
            <a:endParaRPr lang="en-US"/>
          </a:p>
        </p:txBody>
      </p:sp>
      <p:sp>
        <p:nvSpPr>
          <p:cNvPr id="5" name="Footer Placeholder 4"/>
          <p:cNvSpPr>
            <a:spLocks noGrp="1"/>
          </p:cNvSpPr>
          <p:nvPr>
            <p:ph type="ftr" sz="quarter" idx="11"/>
          </p:nvPr>
        </p:nvSpPr>
        <p:spPr/>
        <p:txBody>
          <a:bodyPr/>
          <a:lstStyle/>
          <a:p>
            <a:r>
              <a:rPr lang="en-US" smtClean="0"/>
              <a:t>OVSA Technical Design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Documenting interface requirements</a:t>
            </a:r>
            <a:endParaRPr lang="en-US" dirty="0"/>
          </a:p>
        </p:txBody>
      </p:sp>
      <p:sp>
        <p:nvSpPr>
          <p:cNvPr id="3" name="Content Placeholder 2"/>
          <p:cNvSpPr>
            <a:spLocks noGrp="1"/>
          </p:cNvSpPr>
          <p:nvPr>
            <p:ph idx="1"/>
          </p:nvPr>
        </p:nvSpPr>
        <p:spPr/>
        <p:txBody>
          <a:bodyPr>
            <a:normAutofit/>
          </a:bodyPr>
          <a:lstStyle/>
          <a:p>
            <a:r>
              <a:rPr lang="en-US" sz="2000" dirty="0" smtClean="0"/>
              <a:t>The foregoing is merely a summary of the true interface requirements.  Each interface will obviously need much more detailed information, probably in the form of a written interface document (Word or Latex).</a:t>
            </a:r>
          </a:p>
          <a:p>
            <a:r>
              <a:rPr lang="en-US" sz="2000" dirty="0" smtClean="0"/>
              <a:t>We should define a standard form for such documents (perhaps some of you can provide a template from previous projects).</a:t>
            </a:r>
          </a:p>
          <a:p>
            <a:r>
              <a:rPr lang="en-US" sz="2000" dirty="0" smtClean="0"/>
              <a:t>The spreadsheet could contain links to the more detailed documents, so that anyone could quickly find the relevant document for any interface by starting with the spreadsheet (or an equivalent web page).</a:t>
            </a:r>
          </a:p>
        </p:txBody>
      </p:sp>
      <p:sp>
        <p:nvSpPr>
          <p:cNvPr id="4" name="Date Placeholder 3"/>
          <p:cNvSpPr>
            <a:spLocks noGrp="1"/>
          </p:cNvSpPr>
          <p:nvPr>
            <p:ph type="dt" sz="half" idx="10"/>
          </p:nvPr>
        </p:nvSpPr>
        <p:spPr/>
        <p:txBody>
          <a:bodyPr/>
          <a:lstStyle/>
          <a:p>
            <a:r>
              <a:rPr lang="en-US" smtClean="0"/>
              <a:t>11/7/2011</a:t>
            </a:r>
            <a:endParaRPr lang="en-US"/>
          </a:p>
        </p:txBody>
      </p:sp>
      <p:sp>
        <p:nvSpPr>
          <p:cNvPr id="5" name="Footer Placeholder 4"/>
          <p:cNvSpPr>
            <a:spLocks noGrp="1"/>
          </p:cNvSpPr>
          <p:nvPr>
            <p:ph type="ftr" sz="quarter" idx="11"/>
          </p:nvPr>
        </p:nvSpPr>
        <p:spPr/>
        <p:txBody>
          <a:bodyPr/>
          <a:lstStyle/>
          <a:p>
            <a:r>
              <a:rPr lang="en-US" smtClean="0"/>
              <a:t>OVSA Technical Design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9</a:t>
            </a:fld>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lnDef>
      <a:spPr>
        <a:ln w="19050">
          <a:solidFill>
            <a:schemeClr val="tx1"/>
          </a:solidFill>
          <a:tailEnd type="arrow" w="med" len="lg"/>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4080</TotalTime>
  <Words>1453</Words>
  <Application>Microsoft Office PowerPoint</Application>
  <PresentationFormat>On-screen Show (4:3)</PresentationFormat>
  <Paragraphs>494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Trek</vt:lpstr>
      <vt:lpstr>EOVSA interfaces</vt:lpstr>
      <vt:lpstr>outline</vt:lpstr>
      <vt:lpstr>General interface issues</vt:lpstr>
      <vt:lpstr>Reminder of interface docs from April meeting</vt:lpstr>
      <vt:lpstr>Diagram</vt:lpstr>
      <vt:lpstr>Portion of worksheet 1 as example</vt:lpstr>
      <vt:lpstr>Portion of worksheet 2 as example</vt:lpstr>
      <vt:lpstr>Updating the interface document</vt:lpstr>
      <vt:lpstr>Documenting interface requirements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Dale</dc:creator>
  <cp:lastModifiedBy>Dale</cp:lastModifiedBy>
  <cp:revision>186</cp:revision>
  <dcterms:created xsi:type="dcterms:W3CDTF">2006-08-16T00:00:00Z</dcterms:created>
  <dcterms:modified xsi:type="dcterms:W3CDTF">2011-11-06T14:16:11Z</dcterms:modified>
</cp:coreProperties>
</file>