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1"/>
  </p:notesMasterIdLst>
  <p:sldIdLst>
    <p:sldId id="256" r:id="rId2"/>
    <p:sldId id="295" r:id="rId3"/>
    <p:sldId id="296" r:id="rId4"/>
    <p:sldId id="297" r:id="rId5"/>
    <p:sldId id="298" r:id="rId6"/>
    <p:sldId id="299" r:id="rId7"/>
    <p:sldId id="300" r:id="rId8"/>
    <p:sldId id="301" r:id="rId9"/>
    <p:sldId id="30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51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23AEAB-12C3-467D-BA7A-DC3C10D45418}" type="datetimeFigureOut">
              <a:rPr lang="en-US" smtClean="0"/>
              <a:pPr/>
              <a:t>3/15/2012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B87591-5545-492E-8E5C-E2EA5C44B99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r>
              <a:rPr lang="en-US" smtClean="0"/>
              <a:t>3/16/2012</a:t>
            </a:r>
            <a:endParaRPr lang="en-US"/>
          </a:p>
        </p:txBody>
      </p:sp>
      <p:sp>
        <p:nvSpPr>
          <p:cNvPr id="2" name="Footer Placeholder 1"/>
          <p:cNvSpPr>
            <a:spLocks noGrp="1"/>
          </p:cNvSpPr>
          <p:nvPr>
            <p:ph type="ftr" sz="quarter" idx="11"/>
          </p:nvPr>
        </p:nvSpPr>
        <p:spPr/>
        <p:txBody>
          <a:bodyPr/>
          <a:lstStyle/>
          <a:p>
            <a:r>
              <a:rPr lang="en-US" smtClean="0"/>
              <a:t>OVSA Preliminary Design Review</a:t>
            </a:r>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3/16/2012</a:t>
            </a:r>
            <a:endParaRPr lang="en-US"/>
          </a:p>
        </p:txBody>
      </p:sp>
      <p:sp>
        <p:nvSpPr>
          <p:cNvPr id="5" name="Footer Placeholder 4"/>
          <p:cNvSpPr>
            <a:spLocks noGrp="1"/>
          </p:cNvSpPr>
          <p:nvPr>
            <p:ph type="ftr" sz="quarter" idx="11"/>
          </p:nvPr>
        </p:nvSpPr>
        <p:spPr/>
        <p:txBody>
          <a:bodyPr/>
          <a:lstStyle/>
          <a:p>
            <a:r>
              <a:rPr lang="en-US" smtClean="0"/>
              <a:t>OVSA Preliminary Design Review</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3/16/2012</a:t>
            </a:r>
            <a:endParaRPr lang="en-US"/>
          </a:p>
        </p:txBody>
      </p:sp>
      <p:sp>
        <p:nvSpPr>
          <p:cNvPr id="5" name="Footer Placeholder 4"/>
          <p:cNvSpPr>
            <a:spLocks noGrp="1"/>
          </p:cNvSpPr>
          <p:nvPr>
            <p:ph type="ftr" sz="quarter" idx="11"/>
          </p:nvPr>
        </p:nvSpPr>
        <p:spPr/>
        <p:txBody>
          <a:bodyPr/>
          <a:lstStyle/>
          <a:p>
            <a:r>
              <a:rPr lang="en-US" smtClean="0"/>
              <a:t>OVSA Preliminary Design Review</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PaiuteSun_new.gif"/>
          <p:cNvPicPr>
            <a:picLocks noChangeAspect="1"/>
          </p:cNvPicPr>
          <p:nvPr userDrawn="1"/>
        </p:nvPicPr>
        <p:blipFill>
          <a:blip r:embed="rId2" cstate="print"/>
          <a:stretch>
            <a:fillRect/>
          </a:stretch>
        </p:blipFill>
        <p:spPr>
          <a:xfrm>
            <a:off x="8142516" y="5914406"/>
            <a:ext cx="995553" cy="938594"/>
          </a:xfrm>
          <a:prstGeom prst="rect">
            <a:avLst/>
          </a:prstGeom>
        </p:spPr>
      </p:pic>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r>
              <a:rPr lang="en-US" smtClean="0"/>
              <a:t>3/16/2012</a:t>
            </a:r>
            <a:endParaRPr lang="en-US"/>
          </a:p>
        </p:txBody>
      </p:sp>
      <p:sp>
        <p:nvSpPr>
          <p:cNvPr id="19" name="Footer Placeholder 18"/>
          <p:cNvSpPr>
            <a:spLocks noGrp="1"/>
          </p:cNvSpPr>
          <p:nvPr>
            <p:ph type="ftr" sz="quarter" idx="11"/>
          </p:nvPr>
        </p:nvSpPr>
        <p:spPr>
          <a:xfrm>
            <a:off x="3581400" y="76200"/>
            <a:ext cx="2895600" cy="288925"/>
          </a:xfrm>
        </p:spPr>
        <p:txBody>
          <a:bodyPr/>
          <a:lstStyle/>
          <a:p>
            <a:r>
              <a:rPr lang="en-US" smtClean="0"/>
              <a:t>OVSA Preliminary Design Review</a:t>
            </a:r>
            <a:endParaRPr lang="en-US"/>
          </a:p>
        </p:txBody>
      </p:sp>
      <p:sp>
        <p:nvSpPr>
          <p:cNvPr id="16" name="Slide Number Placeholder 15"/>
          <p:cNvSpPr>
            <a:spLocks noGrp="1"/>
          </p:cNvSpPr>
          <p:nvPr>
            <p:ph type="sldNum" sz="quarter" idx="12"/>
          </p:nvPr>
        </p:nvSpPr>
        <p:spPr>
          <a:xfrm>
            <a:off x="8247355" y="6234254"/>
            <a:ext cx="758952" cy="246888"/>
          </a:xfrm>
        </p:spPr>
        <p:txBody>
          <a:bodyPr/>
          <a:lstStyle>
            <a:lvl1pPr algn="ctr">
              <a:defRPr>
                <a:solidFill>
                  <a:schemeClr val="tx1"/>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r>
              <a:rPr lang="en-US" smtClean="0"/>
              <a:t>3/16/2012</a:t>
            </a:r>
            <a:endParaRPr lang="en-US"/>
          </a:p>
        </p:txBody>
      </p:sp>
      <p:sp>
        <p:nvSpPr>
          <p:cNvPr id="11" name="Footer Placeholder 10"/>
          <p:cNvSpPr>
            <a:spLocks noGrp="1"/>
          </p:cNvSpPr>
          <p:nvPr>
            <p:ph type="ftr" sz="quarter" idx="11"/>
          </p:nvPr>
        </p:nvSpPr>
        <p:spPr/>
        <p:txBody>
          <a:bodyPr/>
          <a:lstStyle/>
          <a:p>
            <a:r>
              <a:rPr lang="en-US" smtClean="0"/>
              <a:t>OVSA Preliminary Design Review</a:t>
            </a:r>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r>
              <a:rPr lang="en-US" smtClean="0"/>
              <a:t>3/16/2012</a:t>
            </a:r>
            <a:endParaRPr lang="en-US"/>
          </a:p>
        </p:txBody>
      </p:sp>
      <p:sp>
        <p:nvSpPr>
          <p:cNvPr id="10" name="Footer Placeholder 9"/>
          <p:cNvSpPr>
            <a:spLocks noGrp="1"/>
          </p:cNvSpPr>
          <p:nvPr>
            <p:ph type="ftr" sz="quarter" idx="11"/>
          </p:nvPr>
        </p:nvSpPr>
        <p:spPr/>
        <p:txBody>
          <a:bodyPr/>
          <a:lstStyle/>
          <a:p>
            <a:r>
              <a:rPr lang="en-US" smtClean="0"/>
              <a:t>OVSA Preliminary Design Review</a:t>
            </a:r>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r>
              <a:rPr lang="en-US" smtClean="0"/>
              <a:t>3/16/2012</a:t>
            </a:r>
            <a:endParaRPr lang="en-US"/>
          </a:p>
        </p:txBody>
      </p:sp>
      <p:sp>
        <p:nvSpPr>
          <p:cNvPr id="6" name="Footer Placeholder 5"/>
          <p:cNvSpPr>
            <a:spLocks noGrp="1"/>
          </p:cNvSpPr>
          <p:nvPr>
            <p:ph type="ftr" sz="quarter" idx="11"/>
          </p:nvPr>
        </p:nvSpPr>
        <p:spPr/>
        <p:txBody>
          <a:bodyPr/>
          <a:lstStyle/>
          <a:p>
            <a:r>
              <a:rPr lang="en-US" smtClean="0"/>
              <a:t>OVSA Preliminary Design Review</a:t>
            </a:r>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r>
              <a:rPr lang="en-US" smtClean="0"/>
              <a:t>3/16/2012</a:t>
            </a:r>
            <a:endParaRPr lang="en-US"/>
          </a:p>
        </p:txBody>
      </p:sp>
      <p:sp>
        <p:nvSpPr>
          <p:cNvPr id="21" name="Footer Placeholder 20"/>
          <p:cNvSpPr>
            <a:spLocks noGrp="1"/>
          </p:cNvSpPr>
          <p:nvPr>
            <p:ph type="ftr" sz="quarter" idx="11"/>
          </p:nvPr>
        </p:nvSpPr>
        <p:spPr/>
        <p:txBody>
          <a:bodyPr/>
          <a:lstStyle/>
          <a:p>
            <a:r>
              <a:rPr lang="en-US" smtClean="0"/>
              <a:t>OVSA Preliminary Design Review</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smtClean="0"/>
              <a:t>3/16/2012</a:t>
            </a:r>
            <a:endParaRPr lang="en-US"/>
          </a:p>
        </p:txBody>
      </p:sp>
      <p:sp>
        <p:nvSpPr>
          <p:cNvPr id="24" name="Footer Placeholder 23"/>
          <p:cNvSpPr>
            <a:spLocks noGrp="1"/>
          </p:cNvSpPr>
          <p:nvPr>
            <p:ph type="ftr" sz="quarter" idx="11"/>
          </p:nvPr>
        </p:nvSpPr>
        <p:spPr/>
        <p:txBody>
          <a:bodyPr/>
          <a:lstStyle/>
          <a:p>
            <a:r>
              <a:rPr lang="en-US" smtClean="0"/>
              <a:t>OVSA Preliminary Design Review</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r>
              <a:rPr lang="en-US" smtClean="0"/>
              <a:t>3/16/2012</a:t>
            </a:r>
            <a:endParaRPr lang="en-US"/>
          </a:p>
        </p:txBody>
      </p:sp>
      <p:sp>
        <p:nvSpPr>
          <p:cNvPr id="29" name="Footer Placeholder 28"/>
          <p:cNvSpPr>
            <a:spLocks noGrp="1"/>
          </p:cNvSpPr>
          <p:nvPr>
            <p:ph type="ftr" sz="quarter" idx="11"/>
          </p:nvPr>
        </p:nvSpPr>
        <p:spPr/>
        <p:txBody>
          <a:bodyPr/>
          <a:lstStyle/>
          <a:p>
            <a:r>
              <a:rPr lang="en-US" smtClean="0"/>
              <a:t>OVSA Preliminary Design Review</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r>
              <a:rPr lang="en-US" smtClean="0"/>
              <a:t>3/16/2012</a:t>
            </a:r>
            <a:endParaRPr lang="en-US"/>
          </a:p>
        </p:txBody>
      </p:sp>
      <p:sp>
        <p:nvSpPr>
          <p:cNvPr id="5" name="Footer Placeholder 4"/>
          <p:cNvSpPr>
            <a:spLocks noGrp="1"/>
          </p:cNvSpPr>
          <p:nvPr>
            <p:ph type="ftr" sz="quarter" idx="11"/>
          </p:nvPr>
        </p:nvSpPr>
        <p:spPr/>
        <p:txBody>
          <a:bodyPr/>
          <a:lstStyle/>
          <a:p>
            <a:r>
              <a:rPr lang="en-US" smtClean="0"/>
              <a:t>OVSA Preliminary Design Review</a:t>
            </a:r>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r>
              <a:rPr lang="en-US" smtClean="0"/>
              <a:t>3/16/2012</a:t>
            </a: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en-US" smtClean="0"/>
              <a:t>OVSA Preliminary Design Review</a:t>
            </a: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aiuteSun_outline_new.gif"/>
          <p:cNvPicPr>
            <a:picLocks noChangeAspect="1"/>
          </p:cNvPicPr>
          <p:nvPr/>
        </p:nvPicPr>
        <p:blipFill>
          <a:blip r:embed="rId3" cstate="print"/>
          <a:stretch>
            <a:fillRect/>
          </a:stretch>
        </p:blipFill>
        <p:spPr>
          <a:xfrm>
            <a:off x="151638" y="163449"/>
            <a:ext cx="2374011" cy="2238185"/>
          </a:xfrm>
          <a:prstGeom prst="rect">
            <a:avLst/>
          </a:prstGeom>
        </p:spPr>
      </p:pic>
      <p:sp>
        <p:nvSpPr>
          <p:cNvPr id="2" name="Title 1"/>
          <p:cNvSpPr>
            <a:spLocks noGrp="1"/>
          </p:cNvSpPr>
          <p:nvPr>
            <p:ph type="ctrTitle"/>
          </p:nvPr>
        </p:nvSpPr>
        <p:spPr/>
        <p:txBody>
          <a:bodyPr>
            <a:normAutofit/>
          </a:bodyPr>
          <a:lstStyle/>
          <a:p>
            <a:r>
              <a:rPr lang="en-US" dirty="0" smtClean="0"/>
              <a:t>EOVSA operator interface</a:t>
            </a:r>
            <a:br>
              <a:rPr lang="en-US" dirty="0" smtClean="0"/>
            </a:br>
            <a:r>
              <a:rPr lang="en-US" dirty="0" smtClean="0"/>
              <a:t>and scheduler</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Dale E. Gary</a:t>
            </a:r>
          </a:p>
          <a:p>
            <a:r>
              <a:rPr lang="en-US" dirty="0" smtClean="0"/>
              <a:t>Professor, Physics, Center for Solar-Terrestrial Research</a:t>
            </a:r>
          </a:p>
          <a:p>
            <a:r>
              <a:rPr lang="en-US" dirty="0" smtClean="0"/>
              <a:t>New Jersey Institute of Technology</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
        <p:nvSpPr>
          <p:cNvPr id="7" name="Date Placeholder 6"/>
          <p:cNvSpPr>
            <a:spLocks noGrp="1"/>
          </p:cNvSpPr>
          <p:nvPr>
            <p:ph type="dt" sz="half" idx="10"/>
          </p:nvPr>
        </p:nvSpPr>
        <p:spPr/>
        <p:txBody>
          <a:bodyPr/>
          <a:lstStyle/>
          <a:p>
            <a:r>
              <a:rPr lang="en-US" smtClean="0"/>
              <a:t>3/16/2012</a:t>
            </a:r>
            <a:endParaRPr lang="en-US"/>
          </a:p>
        </p:txBody>
      </p:sp>
      <p:sp>
        <p:nvSpPr>
          <p:cNvPr id="8" name="Footer Placeholder 7"/>
          <p:cNvSpPr>
            <a:spLocks noGrp="1"/>
          </p:cNvSpPr>
          <p:nvPr>
            <p:ph type="ftr" sz="quarter" idx="11"/>
          </p:nvPr>
        </p:nvSpPr>
        <p:spPr/>
        <p:txBody>
          <a:bodyPr/>
          <a:lstStyle/>
          <a:p>
            <a:r>
              <a:rPr lang="en-US" smtClean="0"/>
              <a:t>OVSA Preliminary Design Review</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400050" y="1554162"/>
            <a:ext cx="8382000" cy="4525963"/>
          </a:xfrm>
        </p:spPr>
        <p:txBody>
          <a:bodyPr>
            <a:normAutofit/>
          </a:bodyPr>
          <a:lstStyle/>
          <a:p>
            <a:r>
              <a:rPr lang="en-US" dirty="0" smtClean="0"/>
              <a:t>Basic Concepts</a:t>
            </a:r>
          </a:p>
          <a:p>
            <a:pPr lvl="1"/>
            <a:r>
              <a:rPr lang="en-US" dirty="0" smtClean="0"/>
              <a:t>Display subsystem</a:t>
            </a:r>
          </a:p>
          <a:p>
            <a:pPr lvl="1"/>
            <a:r>
              <a:rPr lang="en-US" dirty="0" smtClean="0"/>
              <a:t>Scheduler (macro-commands only)</a:t>
            </a:r>
          </a:p>
          <a:p>
            <a:r>
              <a:rPr lang="en-US" dirty="0" smtClean="0"/>
              <a:t>Solar mono-mode observing</a:t>
            </a:r>
          </a:p>
          <a:p>
            <a:r>
              <a:rPr lang="en-US" dirty="0" smtClean="0"/>
              <a:t>Calibration procedures</a:t>
            </a:r>
          </a:p>
          <a:p>
            <a:r>
              <a:rPr lang="en-US" dirty="0" smtClean="0"/>
              <a:t>Translation of macro-commands to control, where to do it?</a:t>
            </a:r>
          </a:p>
          <a:p>
            <a:endParaRPr lang="en-US" dirty="0" smtClean="0"/>
          </a:p>
          <a:p>
            <a:endParaRPr lang="en-US"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dirty="0"/>
          </a:p>
        </p:txBody>
      </p:sp>
      <p:sp>
        <p:nvSpPr>
          <p:cNvPr id="6" name="Date Placeholder 5"/>
          <p:cNvSpPr>
            <a:spLocks noGrp="1"/>
          </p:cNvSpPr>
          <p:nvPr>
            <p:ph type="dt" sz="half" idx="10"/>
          </p:nvPr>
        </p:nvSpPr>
        <p:spPr/>
        <p:txBody>
          <a:bodyPr/>
          <a:lstStyle/>
          <a:p>
            <a:r>
              <a:rPr lang="en-US" smtClean="0"/>
              <a:t>3/16/2012</a:t>
            </a:r>
            <a:endParaRPr lang="en-US"/>
          </a:p>
        </p:txBody>
      </p:sp>
      <p:sp>
        <p:nvSpPr>
          <p:cNvPr id="7" name="Footer Placeholder 6"/>
          <p:cNvSpPr>
            <a:spLocks noGrp="1"/>
          </p:cNvSpPr>
          <p:nvPr>
            <p:ph type="ftr" sz="quarter" idx="11"/>
          </p:nvPr>
        </p:nvSpPr>
        <p:spPr/>
        <p:txBody>
          <a:bodyPr/>
          <a:lstStyle/>
          <a:p>
            <a:r>
              <a:rPr lang="en-US" smtClean="0"/>
              <a:t>OVSA Preliminary Design Review</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concepts—display subsystem</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display subsystem gets information solely from the State Frame</a:t>
            </a:r>
          </a:p>
          <a:p>
            <a:r>
              <a:rPr lang="en-US" dirty="0" smtClean="0"/>
              <a:t>Any client can run a display by simply accessing the State Frame, and choosing subsets to display (pages?).  This permits monitoring of engineering data independent of operator display.</a:t>
            </a:r>
          </a:p>
          <a:p>
            <a:r>
              <a:rPr lang="en-US" dirty="0" smtClean="0"/>
              <a:t>The operator console will have a fixed set of pages to display, including a summary page emphasizing overall health of the instrument.</a:t>
            </a:r>
          </a:p>
          <a:p>
            <a:r>
              <a:rPr lang="en-US" dirty="0" smtClean="0"/>
              <a:t>The fault system will put flags in the State Frame to show out-of-range sense points, so the display system will be able to use that for alarms, color coding the display, etc.</a:t>
            </a:r>
          </a:p>
          <a:p>
            <a:r>
              <a:rPr lang="en-US" dirty="0" smtClean="0"/>
              <a:t>The display system will not show science data (e.g. spectra, light curves, images, etc.).  That will be the job of the pipeline displays.</a:t>
            </a:r>
          </a:p>
          <a:p>
            <a:r>
              <a:rPr lang="en-US" dirty="0" smtClean="0"/>
              <a:t>Display subsystem updates every ½ s.  Limit graphical elements?</a:t>
            </a:r>
          </a:p>
          <a:p>
            <a:r>
              <a:rPr lang="en-US" dirty="0" smtClean="0"/>
              <a:t>Ability to drill down to any level of detail available in the State Frame.</a:t>
            </a:r>
          </a:p>
        </p:txBody>
      </p:sp>
      <p:sp>
        <p:nvSpPr>
          <p:cNvPr id="4" name="Date Placeholder 3"/>
          <p:cNvSpPr>
            <a:spLocks noGrp="1"/>
          </p:cNvSpPr>
          <p:nvPr>
            <p:ph type="dt" sz="half" idx="10"/>
          </p:nvPr>
        </p:nvSpPr>
        <p:spPr/>
        <p:txBody>
          <a:bodyPr/>
          <a:lstStyle/>
          <a:p>
            <a:r>
              <a:rPr lang="en-US" smtClean="0"/>
              <a:t>3/16/2012</a:t>
            </a:r>
            <a:endParaRPr lang="en-US"/>
          </a:p>
        </p:txBody>
      </p:sp>
      <p:sp>
        <p:nvSpPr>
          <p:cNvPr id="5" name="Footer Placeholder 4"/>
          <p:cNvSpPr>
            <a:spLocks noGrp="1"/>
          </p:cNvSpPr>
          <p:nvPr>
            <p:ph type="ftr" sz="quarter" idx="11"/>
          </p:nvPr>
        </p:nvSpPr>
        <p:spPr/>
        <p:txBody>
          <a:bodyPr/>
          <a:lstStyle/>
          <a:p>
            <a:r>
              <a:rPr lang="en-US" smtClean="0"/>
              <a:t>OVSA Preliminary Design Review</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concepts—scheduler</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scheduler will be responsible for setting the timing for operation of the array, e.g. for scheduling calibration procedures, solar observations, maintenance procedures, etc.</a:t>
            </a:r>
          </a:p>
          <a:p>
            <a:r>
              <a:rPr lang="en-US" dirty="0" smtClean="0"/>
              <a:t>The scheduler will not require detailed control commands, but will operate through macro-commands only.  For example, the SUN command will be sufficient to point the antennas (uploading pointing tables for date/time), set the mono-mode frequency sequence, initialize the system, and start taking data.  Calibrations, likewise, will be standard and will be initialized with minimal commands (see later calibration presentation).</a:t>
            </a:r>
          </a:p>
          <a:p>
            <a:r>
              <a:rPr lang="en-US" dirty="0" smtClean="0"/>
              <a:t>Details needed to actually implement the macro-commands will be pre-programmed in flexible control lists.  New macro-commands can be implemented at any time by simply creating the pre-programmed control list for the command.</a:t>
            </a:r>
          </a:p>
          <a:p>
            <a:r>
              <a:rPr lang="en-US" dirty="0" smtClean="0"/>
              <a:t>The State Frame will contain detailed information about what macro-command is in progress, what subsystem control-list command is operating, and of course the exact state of all subsystems.  Thus, an observing log can be generated from the State Frame (i.e. from the RDBMS) at any time.</a:t>
            </a:r>
            <a:endParaRPr lang="en-US" dirty="0"/>
          </a:p>
        </p:txBody>
      </p:sp>
      <p:sp>
        <p:nvSpPr>
          <p:cNvPr id="4" name="Date Placeholder 3"/>
          <p:cNvSpPr>
            <a:spLocks noGrp="1"/>
          </p:cNvSpPr>
          <p:nvPr>
            <p:ph type="dt" sz="half" idx="10"/>
          </p:nvPr>
        </p:nvSpPr>
        <p:spPr/>
        <p:txBody>
          <a:bodyPr/>
          <a:lstStyle/>
          <a:p>
            <a:r>
              <a:rPr lang="en-US" smtClean="0"/>
              <a:t>3/16/2012</a:t>
            </a:r>
            <a:endParaRPr lang="en-US"/>
          </a:p>
        </p:txBody>
      </p:sp>
      <p:sp>
        <p:nvSpPr>
          <p:cNvPr id="5" name="Footer Placeholder 4"/>
          <p:cNvSpPr>
            <a:spLocks noGrp="1"/>
          </p:cNvSpPr>
          <p:nvPr>
            <p:ph type="ftr" sz="quarter" idx="11"/>
          </p:nvPr>
        </p:nvSpPr>
        <p:spPr/>
        <p:txBody>
          <a:bodyPr/>
          <a:lstStyle/>
          <a:p>
            <a:r>
              <a:rPr lang="en-US" smtClean="0"/>
              <a:t>OVSA Preliminary Design Review</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concepts—scheduler</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scheduler will be smart, in the sense that it will be able to calculate the duration of any macro-command, taking into account slew times, uptime of sources, and possibly even choice of sources for certain calibrations.  </a:t>
            </a:r>
          </a:p>
          <a:p>
            <a:r>
              <a:rPr lang="en-US" dirty="0" smtClean="0"/>
              <a:t>Daily observations can be repeated through the use of a REWIND command that updates times for the new day, as needed.</a:t>
            </a:r>
          </a:p>
          <a:p>
            <a:r>
              <a:rPr lang="en-US" dirty="0" smtClean="0"/>
              <a:t>The pipeline (and possibly the DPP) will need to be aware of the type of data being taken, and adapt processing accordingly, presumably through the use of Miriad scripts created for the purpose.</a:t>
            </a:r>
          </a:p>
          <a:p>
            <a:r>
              <a:rPr lang="en-US" dirty="0" smtClean="0"/>
              <a:t>We will need a script-based facility to take the output of Miriad processing and update calibration tables in the system. This may not be automatic, however, but could be run manually after humans verify the updated calibration information.</a:t>
            </a:r>
            <a:endParaRPr lang="en-US" dirty="0"/>
          </a:p>
        </p:txBody>
      </p:sp>
      <p:sp>
        <p:nvSpPr>
          <p:cNvPr id="4" name="Date Placeholder 3"/>
          <p:cNvSpPr>
            <a:spLocks noGrp="1"/>
          </p:cNvSpPr>
          <p:nvPr>
            <p:ph type="dt" sz="half" idx="10"/>
          </p:nvPr>
        </p:nvSpPr>
        <p:spPr/>
        <p:txBody>
          <a:bodyPr/>
          <a:lstStyle/>
          <a:p>
            <a:r>
              <a:rPr lang="en-US" smtClean="0"/>
              <a:t>3/16/2012</a:t>
            </a:r>
            <a:endParaRPr lang="en-US"/>
          </a:p>
        </p:txBody>
      </p:sp>
      <p:sp>
        <p:nvSpPr>
          <p:cNvPr id="5" name="Footer Placeholder 4"/>
          <p:cNvSpPr>
            <a:spLocks noGrp="1"/>
          </p:cNvSpPr>
          <p:nvPr>
            <p:ph type="ftr" sz="quarter" idx="11"/>
          </p:nvPr>
        </p:nvSpPr>
        <p:spPr/>
        <p:txBody>
          <a:bodyPr/>
          <a:lstStyle/>
          <a:p>
            <a:r>
              <a:rPr lang="en-US" smtClean="0"/>
              <a:t>OVSA Preliminary Design Review</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concepts—scheduler</a:t>
            </a:r>
            <a:endParaRPr lang="en-US" dirty="0"/>
          </a:p>
        </p:txBody>
      </p:sp>
      <p:sp>
        <p:nvSpPr>
          <p:cNvPr id="3" name="Content Placeholder 2"/>
          <p:cNvSpPr>
            <a:spLocks noGrp="1"/>
          </p:cNvSpPr>
          <p:nvPr>
            <p:ph idx="1"/>
          </p:nvPr>
        </p:nvSpPr>
        <p:spPr/>
        <p:txBody>
          <a:bodyPr>
            <a:normAutofit/>
          </a:bodyPr>
          <a:lstStyle/>
          <a:p>
            <a:r>
              <a:rPr lang="en-US" sz="2200" dirty="0" smtClean="0"/>
              <a:t>Creating a new macro-command thus requires:</a:t>
            </a:r>
          </a:p>
          <a:p>
            <a:pPr lvl="1"/>
            <a:r>
              <a:rPr lang="en-US" sz="1800" dirty="0" smtClean="0"/>
              <a:t>Choosing a name for the command</a:t>
            </a:r>
          </a:p>
          <a:p>
            <a:pPr lvl="1"/>
            <a:r>
              <a:rPr lang="en-US" sz="1800" dirty="0" smtClean="0"/>
              <a:t>Creating control lists for various subsystems needed to implement the command</a:t>
            </a:r>
          </a:p>
          <a:p>
            <a:pPr lvl="1"/>
            <a:r>
              <a:rPr lang="en-US" sz="1800" dirty="0" smtClean="0"/>
              <a:t>Creating Miriad scripts needed to process the data</a:t>
            </a:r>
          </a:p>
          <a:p>
            <a:r>
              <a:rPr lang="en-US" sz="2200" dirty="0" smtClean="0"/>
              <a:t>The issue of where the translation of the macro-command occurs will be discussed shortly.</a:t>
            </a:r>
            <a:endParaRPr lang="en-US" sz="2200" dirty="0"/>
          </a:p>
        </p:txBody>
      </p:sp>
      <p:sp>
        <p:nvSpPr>
          <p:cNvPr id="4" name="Date Placeholder 3"/>
          <p:cNvSpPr>
            <a:spLocks noGrp="1"/>
          </p:cNvSpPr>
          <p:nvPr>
            <p:ph type="dt" sz="half" idx="10"/>
          </p:nvPr>
        </p:nvSpPr>
        <p:spPr/>
        <p:txBody>
          <a:bodyPr/>
          <a:lstStyle/>
          <a:p>
            <a:r>
              <a:rPr lang="en-US" smtClean="0"/>
              <a:t>3/16/2012</a:t>
            </a:r>
            <a:endParaRPr lang="en-US"/>
          </a:p>
        </p:txBody>
      </p:sp>
      <p:sp>
        <p:nvSpPr>
          <p:cNvPr id="5" name="Footer Placeholder 4"/>
          <p:cNvSpPr>
            <a:spLocks noGrp="1"/>
          </p:cNvSpPr>
          <p:nvPr>
            <p:ph type="ftr" sz="quarter" idx="11"/>
          </p:nvPr>
        </p:nvSpPr>
        <p:spPr/>
        <p:txBody>
          <a:bodyPr/>
          <a:lstStyle/>
          <a:p>
            <a:r>
              <a:rPr lang="en-US" smtClean="0"/>
              <a:t>OVSA Preliminary Design Review</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Mono-mode solar observing</a:t>
            </a:r>
            <a:endParaRPr lang="en-US" dirty="0"/>
          </a:p>
        </p:txBody>
      </p:sp>
      <p:sp>
        <p:nvSpPr>
          <p:cNvPr id="3" name="Content Placeholder 2"/>
          <p:cNvSpPr>
            <a:spLocks noGrp="1"/>
          </p:cNvSpPr>
          <p:nvPr>
            <p:ph idx="1"/>
          </p:nvPr>
        </p:nvSpPr>
        <p:spPr/>
        <p:txBody>
          <a:bodyPr>
            <a:normAutofit/>
          </a:bodyPr>
          <a:lstStyle/>
          <a:p>
            <a:r>
              <a:rPr lang="en-US" sz="2200" dirty="0" smtClean="0"/>
              <a:t>Because we will use mono-mode observing, there is very little to do to take solar data, once the initialization and control lists are defined.</a:t>
            </a:r>
          </a:p>
          <a:p>
            <a:r>
              <a:rPr lang="en-US" sz="2200" dirty="0" smtClean="0"/>
              <a:t>The antennas merely point at Sun center, and the system automatically tunes the LO to cover the entire spectral range at maximum cadence, adjusting signal levels automatically to keep the signal at the digitizers in range.</a:t>
            </a:r>
          </a:p>
          <a:p>
            <a:r>
              <a:rPr lang="en-US" sz="2200" dirty="0" smtClean="0"/>
              <a:t>The Miriad scripts will likely have two modes, depending on whether a flare is in progress or not, based on total power (or correlated amplitude) levels.  Experience with RHESSI may be useful here.  We do not want to get too fancy.</a:t>
            </a:r>
          </a:p>
          <a:p>
            <a:endParaRPr lang="en-US" sz="2200" dirty="0"/>
          </a:p>
        </p:txBody>
      </p:sp>
      <p:sp>
        <p:nvSpPr>
          <p:cNvPr id="4" name="Date Placeholder 3"/>
          <p:cNvSpPr>
            <a:spLocks noGrp="1"/>
          </p:cNvSpPr>
          <p:nvPr>
            <p:ph type="dt" sz="half" idx="10"/>
          </p:nvPr>
        </p:nvSpPr>
        <p:spPr/>
        <p:txBody>
          <a:bodyPr/>
          <a:lstStyle/>
          <a:p>
            <a:r>
              <a:rPr lang="en-US" smtClean="0"/>
              <a:t>3/16/2012</a:t>
            </a:r>
            <a:endParaRPr lang="en-US"/>
          </a:p>
        </p:txBody>
      </p:sp>
      <p:sp>
        <p:nvSpPr>
          <p:cNvPr id="5" name="Footer Placeholder 4"/>
          <p:cNvSpPr>
            <a:spLocks noGrp="1"/>
          </p:cNvSpPr>
          <p:nvPr>
            <p:ph type="ftr" sz="quarter" idx="11"/>
          </p:nvPr>
        </p:nvSpPr>
        <p:spPr/>
        <p:txBody>
          <a:bodyPr/>
          <a:lstStyle/>
          <a:p>
            <a:r>
              <a:rPr lang="en-US" smtClean="0"/>
              <a:t>OVSA Preliminary Design Review</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Calibration procedures</a:t>
            </a:r>
            <a:endParaRPr lang="en-US" dirty="0"/>
          </a:p>
        </p:txBody>
      </p:sp>
      <p:sp>
        <p:nvSpPr>
          <p:cNvPr id="3" name="Content Placeholder 2"/>
          <p:cNvSpPr>
            <a:spLocks noGrp="1"/>
          </p:cNvSpPr>
          <p:nvPr>
            <p:ph idx="1"/>
          </p:nvPr>
        </p:nvSpPr>
        <p:spPr/>
        <p:txBody>
          <a:bodyPr>
            <a:normAutofit/>
          </a:bodyPr>
          <a:lstStyle/>
          <a:p>
            <a:r>
              <a:rPr lang="en-US" sz="2200" dirty="0" smtClean="0"/>
              <a:t>This is where the complexity will arise, since calibrations are so different in nature (some require pointing the antennas in complex sequence, some require multiple sources, some require complex frequency tuning).</a:t>
            </a:r>
          </a:p>
          <a:p>
            <a:r>
              <a:rPr lang="en-US" sz="2200" dirty="0" smtClean="0"/>
              <a:t>Those calibrations that occur infrequently can be more manual, but any that occur daily or even weekly should be highly automated, so that the operator does not have to update files for each case.</a:t>
            </a:r>
          </a:p>
          <a:p>
            <a:r>
              <a:rPr lang="en-US" sz="2200" dirty="0" smtClean="0"/>
              <a:t>The focus should be on the development of a general scheme that allows full control of all relevant parts of the system, but with reasonable limits on combinations of control to avoid undue complexity.</a:t>
            </a:r>
            <a:endParaRPr lang="en-US" sz="2200" dirty="0"/>
          </a:p>
        </p:txBody>
      </p:sp>
      <p:sp>
        <p:nvSpPr>
          <p:cNvPr id="4" name="Date Placeholder 3"/>
          <p:cNvSpPr>
            <a:spLocks noGrp="1"/>
          </p:cNvSpPr>
          <p:nvPr>
            <p:ph type="dt" sz="half" idx="10"/>
          </p:nvPr>
        </p:nvSpPr>
        <p:spPr/>
        <p:txBody>
          <a:bodyPr/>
          <a:lstStyle/>
          <a:p>
            <a:r>
              <a:rPr lang="en-US" smtClean="0"/>
              <a:t>3/16/2012</a:t>
            </a:r>
            <a:endParaRPr lang="en-US"/>
          </a:p>
        </p:txBody>
      </p:sp>
      <p:sp>
        <p:nvSpPr>
          <p:cNvPr id="5" name="Footer Placeholder 4"/>
          <p:cNvSpPr>
            <a:spLocks noGrp="1"/>
          </p:cNvSpPr>
          <p:nvPr>
            <p:ph type="ftr" sz="quarter" idx="11"/>
          </p:nvPr>
        </p:nvSpPr>
        <p:spPr/>
        <p:txBody>
          <a:bodyPr/>
          <a:lstStyle/>
          <a:p>
            <a:r>
              <a:rPr lang="en-US" smtClean="0"/>
              <a:t>OVSA Preliminary Design Review</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Translation of macro-commands</a:t>
            </a:r>
            <a:endParaRPr lang="en-US" dirty="0"/>
          </a:p>
        </p:txBody>
      </p:sp>
      <p:sp>
        <p:nvSpPr>
          <p:cNvPr id="3" name="Content Placeholder 2"/>
          <p:cNvSpPr>
            <a:spLocks noGrp="1"/>
          </p:cNvSpPr>
          <p:nvPr>
            <p:ph idx="1"/>
          </p:nvPr>
        </p:nvSpPr>
        <p:spPr/>
        <p:txBody>
          <a:bodyPr>
            <a:normAutofit lnSpcReduction="10000"/>
          </a:bodyPr>
          <a:lstStyle/>
          <a:p>
            <a:r>
              <a:rPr lang="en-US" sz="2200" dirty="0" smtClean="0"/>
              <a:t>When the scheduler invokes a macro-command, we have some choices about where the translation to control lists occurs.</a:t>
            </a:r>
          </a:p>
          <a:p>
            <a:r>
              <a:rPr lang="en-US" sz="2200" dirty="0" smtClean="0"/>
              <a:t>For the antenna commands, the control lists could reside in the </a:t>
            </a:r>
            <a:r>
              <a:rPr lang="en-US" sz="2200" dirty="0" err="1" smtClean="0"/>
              <a:t>cRIOs</a:t>
            </a:r>
            <a:r>
              <a:rPr lang="en-US" sz="2200" dirty="0" smtClean="0"/>
              <a:t>, or they could reside in the control computer and each control list command would then be fed at the appropriate time to the </a:t>
            </a:r>
            <a:r>
              <a:rPr lang="en-US" sz="2200" dirty="0" err="1" smtClean="0"/>
              <a:t>cRIOs</a:t>
            </a:r>
            <a:r>
              <a:rPr lang="en-US" sz="2200" dirty="0" smtClean="0"/>
              <a:t>.  </a:t>
            </a:r>
          </a:p>
          <a:p>
            <a:r>
              <a:rPr lang="en-US" sz="2200" dirty="0" smtClean="0"/>
              <a:t>Likewise for the other subsystems, depending on how much capability exists in each subsystem for computation.</a:t>
            </a:r>
          </a:p>
          <a:p>
            <a:r>
              <a:rPr lang="en-US" sz="2200" dirty="0" smtClean="0"/>
              <a:t>The other consideration is what information is needed to translate a macro-command to a control list.  If source coordinates are needed, it may be better to do it in a central location, for example.</a:t>
            </a:r>
          </a:p>
          <a:p>
            <a:r>
              <a:rPr lang="en-US" sz="2200" dirty="0" smtClean="0"/>
              <a:t>We could have a hierarchy of commands, e.g. the macro-command ANTCAL could create a control list of mid-level commands to the antennas, where they are further decoded into elemental commands.</a:t>
            </a:r>
            <a:endParaRPr lang="en-US" sz="2200" dirty="0"/>
          </a:p>
        </p:txBody>
      </p:sp>
      <p:sp>
        <p:nvSpPr>
          <p:cNvPr id="4" name="Date Placeholder 3"/>
          <p:cNvSpPr>
            <a:spLocks noGrp="1"/>
          </p:cNvSpPr>
          <p:nvPr>
            <p:ph type="dt" sz="half" idx="10"/>
          </p:nvPr>
        </p:nvSpPr>
        <p:spPr/>
        <p:txBody>
          <a:bodyPr/>
          <a:lstStyle/>
          <a:p>
            <a:r>
              <a:rPr lang="en-US" smtClean="0"/>
              <a:t>3/16/2012</a:t>
            </a:r>
            <a:endParaRPr lang="en-US"/>
          </a:p>
        </p:txBody>
      </p:sp>
      <p:sp>
        <p:nvSpPr>
          <p:cNvPr id="5" name="Footer Placeholder 4"/>
          <p:cNvSpPr>
            <a:spLocks noGrp="1"/>
          </p:cNvSpPr>
          <p:nvPr>
            <p:ph type="ftr" sz="quarter" idx="11"/>
          </p:nvPr>
        </p:nvSpPr>
        <p:spPr/>
        <p:txBody>
          <a:bodyPr/>
          <a:lstStyle/>
          <a:p>
            <a:r>
              <a:rPr lang="en-US" smtClean="0"/>
              <a:t>OVSA Preliminary Design Review</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lnDef>
      <a:spPr>
        <a:ln w="19050">
          <a:solidFill>
            <a:schemeClr val="tx1"/>
          </a:solidFill>
          <a:tailEnd type="arrow" w="med" len="lg"/>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2816</TotalTime>
  <Words>1037</Words>
  <Application>Microsoft Office PowerPoint</Application>
  <PresentationFormat>On-screen Show (4:3)</PresentationFormat>
  <Paragraphs>85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Trek</vt:lpstr>
      <vt:lpstr>EOVSA operator interface and scheduler</vt:lpstr>
      <vt:lpstr>outline</vt:lpstr>
      <vt:lpstr>Basic concepts—display subsystem</vt:lpstr>
      <vt:lpstr>Basic concepts—scheduler</vt:lpstr>
      <vt:lpstr>Basic concepts—scheduler</vt:lpstr>
      <vt:lpstr>Basic concepts—scheduler</vt:lpstr>
      <vt:lpstr>Mono-mode solar observing</vt:lpstr>
      <vt:lpstr>Calibration procedures</vt:lpstr>
      <vt:lpstr>Translation of macro-commands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Dale</dc:creator>
  <cp:lastModifiedBy> </cp:lastModifiedBy>
  <cp:revision>178</cp:revision>
  <dcterms:created xsi:type="dcterms:W3CDTF">2006-08-16T00:00:00Z</dcterms:created>
  <dcterms:modified xsi:type="dcterms:W3CDTF">2012-03-15T14:54:48Z</dcterms:modified>
</cp:coreProperties>
</file>