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sldIdLst>
    <p:sldId id="256" r:id="rId2"/>
    <p:sldId id="295" r:id="rId3"/>
    <p:sldId id="314" r:id="rId4"/>
    <p:sldId id="315" r:id="rId5"/>
    <p:sldId id="316" r:id="rId6"/>
    <p:sldId id="320" r:id="rId7"/>
    <p:sldId id="319" r:id="rId8"/>
    <p:sldId id="317" r:id="rId9"/>
    <p:sldId id="318" r:id="rId10"/>
    <p:sldId id="322" r:id="rId11"/>
    <p:sldId id="323" r:id="rId12"/>
    <p:sldId id="324" r:id="rId13"/>
    <p:sldId id="325" r:id="rId14"/>
    <p:sldId id="326" r:id="rId15"/>
    <p:sldId id="329" r:id="rId16"/>
    <p:sldId id="330" r:id="rId17"/>
    <p:sldId id="331" r:id="rId18"/>
    <p:sldId id="332" r:id="rId19"/>
    <p:sldId id="333" r:id="rId20"/>
    <p:sldId id="334" r:id="rId21"/>
    <p:sldId id="296" r:id="rId22"/>
    <p:sldId id="327" r:id="rId23"/>
    <p:sldId id="335" r:id="rId24"/>
    <p:sldId id="336" r:id="rId25"/>
    <p:sldId id="337" r:id="rId26"/>
    <p:sldId id="338" r:id="rId27"/>
    <p:sldId id="339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3AEAB-12C3-467D-BA7A-DC3C10D45418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87591-5545-492E-8E5C-E2EA5C44B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57071-7E81-4671-B964-D8852BB35C5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57071-7E81-4671-B964-D8852BB35C5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57071-7E81-4671-B964-D8852BB35C5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57071-7E81-4671-B964-D8852BB35C5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57071-7E81-4671-B964-D8852BB35C5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87591-5545-492E-8E5C-E2EA5C44B99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Technical Design Meeting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Technical Design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Technical Design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iuteSun_new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2516" y="5914406"/>
            <a:ext cx="995553" cy="938594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 smtClean="0"/>
              <a:t>OVSA Technical Design Meeting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47355" y="6234254"/>
            <a:ext cx="758952" cy="24688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Technical Design Meeting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Technical Design Meeting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Technical Design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Technical Design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Technical Design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Technical Design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Technical Design Meeting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OVSA Technical Design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L:\Documents\RHESSI_Nanjing\20110923_0921_11.avi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vsa.njit.edu/expansion/assets/antenna_pads.jpg" TargetMode="External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hyperlink" Target="http://www.ovsa.njit.edu/expansion/assets/ground-breakin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vsa.njit.edu/expansion/assets/trenching.jpg" TargetMode="External"/><Relationship Id="rId5" Type="http://schemas.openxmlformats.org/officeDocument/2006/relationships/image" Target="../media/image33.jpeg"/><Relationship Id="rId10" Type="http://schemas.openxmlformats.org/officeDocument/2006/relationships/image" Target="../media/image36.gif"/><Relationship Id="rId4" Type="http://schemas.openxmlformats.org/officeDocument/2006/relationships/hyperlink" Target="http://www.ovsa.njit.edu/expansion/assets/Ant10_toward_array_center.jpg" TargetMode="External"/><Relationship Id="rId9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iuteSun_outline_ne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638" y="163449"/>
            <a:ext cx="2374011" cy="2238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EOVSA </a:t>
            </a:r>
            <a:r>
              <a:rPr lang="en-US" dirty="0" err="1" smtClean="0"/>
              <a:t>OVERview</a:t>
            </a:r>
            <a:r>
              <a:rPr lang="en-US" dirty="0" smtClean="0"/>
              <a:t> and GOALS</a:t>
            </a:r>
            <a:br>
              <a:rPr lang="en-US" dirty="0" smtClean="0"/>
            </a:br>
            <a:r>
              <a:rPr lang="en-US" dirty="0" smtClean="0"/>
              <a:t>OF technical design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Dale E. Gary</a:t>
            </a:r>
          </a:p>
          <a:p>
            <a:r>
              <a:rPr lang="en-US" dirty="0" smtClean="0"/>
              <a:t>Professor, Physics, Center for Solar-Terrestrial Research</a:t>
            </a:r>
          </a:p>
          <a:p>
            <a:r>
              <a:rPr lang="en-US" dirty="0" smtClean="0"/>
              <a:t>New Jersey Institute of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Technical Design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are_lo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00124"/>
            <a:ext cx="5969667" cy="58578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B5D7D9-3658-48C1-86BE-EF1F5E167E8D}" type="datetime1">
              <a:rPr lang="en-US" smtClean="0"/>
              <a:pPr>
                <a:defRPr/>
              </a:pPr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RHESSI Workshop, Nanjing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27D3F-DA57-46DF-B5C0-B8000A420D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5" name="Picture 14" descr="n_b.JPG"/>
          <p:cNvPicPr>
            <a:picLocks noChangeAspect="1"/>
          </p:cNvPicPr>
          <p:nvPr/>
        </p:nvPicPr>
        <p:blipFill>
          <a:blip r:embed="rId4" cstate="print"/>
          <a:srcRect l="1587" t="29587" r="24868" b="904"/>
          <a:stretch>
            <a:fillRect/>
          </a:stretch>
        </p:blipFill>
        <p:spPr>
          <a:xfrm>
            <a:off x="5953125" y="3810000"/>
            <a:ext cx="2647950" cy="2562225"/>
          </a:xfrm>
          <a:prstGeom prst="rect">
            <a:avLst/>
          </a:prstGeom>
        </p:spPr>
      </p:pic>
      <p:pic>
        <p:nvPicPr>
          <p:cNvPr id="16" name="Picture 15" descr="n_0.JPG"/>
          <p:cNvPicPr>
            <a:picLocks noChangeAspect="1"/>
          </p:cNvPicPr>
          <p:nvPr/>
        </p:nvPicPr>
        <p:blipFill>
          <a:blip r:embed="rId5" cstate="print"/>
          <a:srcRect l="1958" t="32821" r="25457" b="1538"/>
          <a:stretch>
            <a:fillRect/>
          </a:stretch>
        </p:blipFill>
        <p:spPr>
          <a:xfrm>
            <a:off x="5953125" y="1352550"/>
            <a:ext cx="2647950" cy="24384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398127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Flaring loop modeling/simulation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98507-0EFF-4212-B3D3-71868D14622B}" type="datetime1">
              <a:rPr lang="en-US" smtClean="0"/>
              <a:pPr>
                <a:defRPr/>
              </a:pPr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RHESSI Workshop, Nanjing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27D3F-DA57-46DF-B5C0-B8000A420D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9" name="20110923_0921_1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" y="998067"/>
            <a:ext cx="7356765" cy="585993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393032"/>
            <a:ext cx="8686800" cy="838200"/>
          </a:xfrm>
        </p:spPr>
        <p:txBody>
          <a:bodyPr/>
          <a:lstStyle/>
          <a:p>
            <a:r>
              <a:rPr lang="en-US" dirty="0" smtClean="0"/>
              <a:t>Loop Radio Spectrum movie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5" y="316836"/>
            <a:ext cx="8765627" cy="1143000"/>
          </a:xfrm>
        </p:spPr>
        <p:txBody>
          <a:bodyPr/>
          <a:lstStyle/>
          <a:p>
            <a:r>
              <a:rPr lang="en-US" dirty="0" smtClean="0"/>
              <a:t>Measuring Flare Magnetic Fields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C008CA-68FD-42EB-BC2E-9EA587C6190B}" type="datetime1">
              <a:rPr lang="en-US" smtClean="0"/>
              <a:pPr>
                <a:defRPr/>
              </a:pPr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RHESSI Workshop, Nanjing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27D3F-DA57-46DF-B5C0-B8000A420D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3" name="Picture 22" descr="LoopImage.JPG"/>
          <p:cNvPicPr>
            <a:picLocks noChangeAspect="1"/>
          </p:cNvPicPr>
          <p:nvPr/>
        </p:nvPicPr>
        <p:blipFill>
          <a:blip r:embed="rId3" cstate="print"/>
          <a:srcRect l="5429" t="51186" r="42211"/>
          <a:stretch>
            <a:fillRect/>
          </a:stretch>
        </p:blipFill>
        <p:spPr>
          <a:xfrm>
            <a:off x="5559971" y="2658618"/>
            <a:ext cx="3069021" cy="2872452"/>
          </a:xfrm>
          <a:prstGeom prst="rect">
            <a:avLst/>
          </a:prstGeom>
        </p:spPr>
      </p:pic>
      <p:pic>
        <p:nvPicPr>
          <p:cNvPr id="24" name="Picture 23" descr="LowerLo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8993" y="1876712"/>
            <a:ext cx="4121041" cy="450799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894786" y="428822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 flipV="1">
            <a:off x="4782207" y="3510455"/>
            <a:ext cx="2322786" cy="107205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5" y="316836"/>
            <a:ext cx="8765627" cy="1143000"/>
          </a:xfrm>
        </p:spPr>
        <p:txBody>
          <a:bodyPr/>
          <a:lstStyle/>
          <a:p>
            <a:r>
              <a:rPr lang="en-US" dirty="0" smtClean="0"/>
              <a:t>Measuring Flare Magnetic Fields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9A4AF7-13FC-4C72-81BE-B04E17B7D622}" type="datetime1">
              <a:rPr lang="en-US" smtClean="0"/>
              <a:pPr>
                <a:defRPr/>
              </a:pPr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RHESSI Workshop, Nanjing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27D3F-DA57-46DF-B5C0-B8000A420D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3" name="Picture 22" descr="LoopImage.JPG"/>
          <p:cNvPicPr>
            <a:picLocks noChangeAspect="1"/>
          </p:cNvPicPr>
          <p:nvPr/>
        </p:nvPicPr>
        <p:blipFill>
          <a:blip r:embed="rId3" cstate="print"/>
          <a:srcRect l="5429" t="51186" r="42211"/>
          <a:stretch>
            <a:fillRect/>
          </a:stretch>
        </p:blipFill>
        <p:spPr>
          <a:xfrm>
            <a:off x="5559971" y="2658618"/>
            <a:ext cx="3069021" cy="2872452"/>
          </a:xfrm>
          <a:prstGeom prst="rect">
            <a:avLst/>
          </a:prstGeom>
        </p:spPr>
      </p:pic>
      <p:pic>
        <p:nvPicPr>
          <p:cNvPr id="24" name="Picture 23" descr="LowerLo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8993" y="1880234"/>
            <a:ext cx="4121041" cy="45009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00496" y="399393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4782207" y="3510456"/>
            <a:ext cx="2039007" cy="76725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5" y="316836"/>
            <a:ext cx="8765627" cy="1143000"/>
          </a:xfrm>
        </p:spPr>
        <p:txBody>
          <a:bodyPr/>
          <a:lstStyle/>
          <a:p>
            <a:r>
              <a:rPr lang="en-US" dirty="0" smtClean="0"/>
              <a:t>Measuring Flare Magnetic Fields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7A329-F19B-4F0B-B34B-6B942077BD39}" type="datetime1">
              <a:rPr lang="en-US" smtClean="0"/>
              <a:pPr>
                <a:defRPr/>
              </a:pPr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RHESSI Workshop, Nanjing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27D3F-DA57-46DF-B5C0-B8000A420D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3" name="Picture 22" descr="LoopImage.JPG"/>
          <p:cNvPicPr>
            <a:picLocks noChangeAspect="1"/>
          </p:cNvPicPr>
          <p:nvPr/>
        </p:nvPicPr>
        <p:blipFill>
          <a:blip r:embed="rId3" cstate="print"/>
          <a:srcRect l="5429" t="51186" r="42211"/>
          <a:stretch>
            <a:fillRect/>
          </a:stretch>
        </p:blipFill>
        <p:spPr>
          <a:xfrm>
            <a:off x="5559971" y="2658618"/>
            <a:ext cx="3069021" cy="2872452"/>
          </a:xfrm>
          <a:prstGeom prst="rect">
            <a:avLst/>
          </a:prstGeom>
        </p:spPr>
      </p:pic>
      <p:pic>
        <p:nvPicPr>
          <p:cNvPr id="24" name="Picture 23" descr="LowerLo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8993" y="1880234"/>
            <a:ext cx="4121041" cy="45009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79173" y="3352804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4687614" y="3384331"/>
            <a:ext cx="2280745" cy="24173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Full_disk_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0069" b="49498"/>
          <a:stretch>
            <a:fillRect/>
          </a:stretch>
        </p:blipFill>
        <p:spPr>
          <a:xfrm>
            <a:off x="94590" y="2007475"/>
            <a:ext cx="4395904" cy="439855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 Mar 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Rockland Astronomy Club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27D3F-DA57-46DF-B5C0-B8000A420D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Content Placeholder 6" descr="Full_disk_images.jpg"/>
          <p:cNvPicPr>
            <a:picLocks noChangeAspect="1"/>
          </p:cNvPicPr>
          <p:nvPr/>
        </p:nvPicPr>
        <p:blipFill>
          <a:blip r:embed="rId2" cstate="print"/>
          <a:srcRect l="50361" t="50773" r="430" b="570"/>
          <a:stretch>
            <a:fillRect/>
          </a:stretch>
        </p:blipFill>
        <p:spPr bwMode="auto">
          <a:xfrm>
            <a:off x="4582509" y="2031909"/>
            <a:ext cx="4393319" cy="429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6944" t="4235" r="7143" b="54785"/>
          <a:stretch>
            <a:fillRect/>
          </a:stretch>
        </p:blipFill>
        <p:spPr bwMode="auto">
          <a:xfrm>
            <a:off x="4476109" y="2016015"/>
            <a:ext cx="4594322" cy="438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04800" y="723900"/>
            <a:ext cx="8686800" cy="838200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magnetic and plasma structure of active regions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region/sunspot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017" y="1741708"/>
            <a:ext cx="4035969" cy="425631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With really excellent imaging, and fine frequency resolution, modeling (confirmed by observation) predicts lots of interesting structure in the radio spectra.</a:t>
            </a:r>
          </a:p>
          <a:p>
            <a:r>
              <a:rPr lang="en-US" sz="2000" dirty="0" smtClean="0"/>
              <a:t>Resolving this structure will give magnetic field strength measurements in the corona, something ONLY radio can do.</a:t>
            </a:r>
          </a:p>
          <a:p>
            <a:r>
              <a:rPr lang="en-US" sz="2000" dirty="0" smtClean="0"/>
              <a:t>Other plasma parameters (temperature, density) are also derivable from these spectra.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 Mar 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Rockland Astronomy Club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27D3F-DA57-46DF-B5C0-B8000A420D9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5006" y="1871209"/>
            <a:ext cx="5234047" cy="40036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1807020"/>
            <a:ext cx="3048000" cy="3992563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Recent OVSA/VLA study:</a:t>
            </a:r>
          </a:p>
          <a:p>
            <a:r>
              <a:rPr lang="en-US" sz="2000" dirty="0" smtClean="0"/>
              <a:t>The highest magnetic field is offset from the sunspot (?)</a:t>
            </a:r>
          </a:p>
          <a:p>
            <a:r>
              <a:rPr lang="en-US" sz="2000" dirty="0" smtClean="0"/>
              <a:t>The potential field extrapolation model does not fit the radio data.</a:t>
            </a:r>
          </a:p>
          <a:p>
            <a:r>
              <a:rPr lang="en-US" sz="2000" dirty="0" smtClean="0"/>
              <a:t>The radio data and the extrapolation, used together, give height information.</a:t>
            </a:r>
          </a:p>
          <a:p>
            <a:r>
              <a:rPr lang="en-US" sz="2000" dirty="0" smtClean="0"/>
              <a:t>Sunspots have cool plumes, coronal heating in surroundings!  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2935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Three-dimensional structure of active regions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 Mar 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Rockland Astronomy Club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27D3F-DA57-46DF-B5C0-B8000A420D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9009" y="1849061"/>
            <a:ext cx="28670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2111" y="1859572"/>
            <a:ext cx="28765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rcRect t="13380"/>
          <a:stretch>
            <a:fillRect/>
          </a:stretch>
        </p:blipFill>
        <p:spPr bwMode="auto">
          <a:xfrm>
            <a:off x="3079518" y="4558100"/>
            <a:ext cx="60483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9"/>
          <p:cNvSpPr txBox="1">
            <a:spLocks/>
          </p:cNvSpPr>
          <p:nvPr/>
        </p:nvSpPr>
        <p:spPr>
          <a:xfrm>
            <a:off x="10883" y="5736764"/>
            <a:ext cx="8839200" cy="8708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Science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targets are 3D active region structure, nonthermal signatures of energy release in active regions, flare and CME initiation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 of space weather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1488616"/>
            <a:ext cx="87725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Night-time science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b="597"/>
          <a:stretch>
            <a:fillRect/>
          </a:stretch>
        </p:blipFill>
        <p:spPr bwMode="auto">
          <a:xfrm>
            <a:off x="252413" y="1785930"/>
            <a:ext cx="8734425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554162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Goals of the Meeting</a:t>
            </a:r>
          </a:p>
          <a:p>
            <a:r>
              <a:rPr lang="en-US" dirty="0" smtClean="0"/>
              <a:t>Agenda</a:t>
            </a:r>
          </a:p>
          <a:p>
            <a:r>
              <a:rPr lang="en-US" dirty="0" smtClean="0"/>
              <a:t>Science Overview</a:t>
            </a:r>
          </a:p>
          <a:p>
            <a:r>
              <a:rPr lang="en-US" dirty="0" smtClean="0"/>
              <a:t>Instrument Requirements</a:t>
            </a:r>
          </a:p>
          <a:p>
            <a:r>
              <a:rPr lang="en-US" dirty="0" smtClean="0"/>
              <a:t>System Overview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Technical Design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Instrument/Facility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Rapid  measurement of 1-18 GHz spectrum (20 ms sample time, &lt;1 s cycle time, ~1 ms dead time)</a:t>
            </a:r>
          </a:p>
          <a:p>
            <a:r>
              <a:rPr lang="en-US" dirty="0" smtClean="0"/>
              <a:t>Excellent amplitude and phase stability (1% amplitude stability—0.04 dB; 1º phase stability, each IF)</a:t>
            </a:r>
          </a:p>
          <a:p>
            <a:r>
              <a:rPr lang="en-US" dirty="0" smtClean="0"/>
              <a:t>Excellent polarization accuracy (15 dB isolation, 20 dB after calibration, 2% overall accuracy)</a:t>
            </a:r>
          </a:p>
          <a:p>
            <a:r>
              <a:rPr lang="en-US" dirty="0" smtClean="0"/>
              <a:t>Excellent calibration (system temperature goals 400 K for 2.1 m antennas, 50 K for 27-m, or equivalent,                        all bands).</a:t>
            </a:r>
          </a:p>
          <a:p>
            <a:r>
              <a:rPr lang="en-US" dirty="0" smtClean="0"/>
              <a:t>Excellent 27-m sensitivity (15 K system temperature in core bands?)—note 27-m surface accuracy is an issue.</a:t>
            </a:r>
          </a:p>
          <a:p>
            <a:r>
              <a:rPr lang="en-US" dirty="0" smtClean="0"/>
              <a:t>High up-time fraction=&gt;ease of maintenance, 2 subarrays, real-time diagnostics, spares</a:t>
            </a:r>
          </a:p>
          <a:p>
            <a:r>
              <a:rPr lang="en-US" dirty="0" smtClean="0"/>
              <a:t>Real-time data products=&gt;pipeline processing (images, burst spectra, time profiles, web-based data serving)</a:t>
            </a:r>
          </a:p>
          <a:p>
            <a:r>
              <a:rPr lang="en-US" dirty="0" smtClean="0"/>
              <a:t>Community access=&gt;offline analysis package, science center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Technical Design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404756" y="3617004"/>
          <a:ext cx="1581150" cy="366712"/>
        </p:xfrm>
        <a:graphic>
          <a:graphicData uri="http://schemas.openxmlformats.org/presentationml/2006/ole">
            <p:oleObj spid="_x0000_s6146" name="Equation" r:id="rId3" imgW="104112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EOVSA System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Technical Design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1609725"/>
            <a:ext cx="87820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ewlocations-Building.jpg"/>
          <p:cNvPicPr>
            <a:picLocks noChangeAspect="1"/>
          </p:cNvPicPr>
          <p:nvPr/>
        </p:nvPicPr>
        <p:blipFill>
          <a:blip r:embed="rId3" cstate="print"/>
          <a:srcRect b="30188"/>
          <a:stretch>
            <a:fillRect/>
          </a:stretch>
        </p:blipFill>
        <p:spPr>
          <a:xfrm>
            <a:off x="-16042" y="1482425"/>
            <a:ext cx="9155431" cy="4793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9486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EOVSA construction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B750-36A0-4C4F-A3D0-C906BFEC71BC}" type="datetime1">
              <a:rPr lang="en-US" smtClean="0"/>
              <a:pPr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RHESSI Workshop, Nanjing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Site plan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Technical Design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58" t="11522" r="3413" b="7902"/>
          <a:stretch>
            <a:fillRect/>
          </a:stretch>
        </p:blipFill>
        <p:spPr bwMode="auto">
          <a:xfrm>
            <a:off x="731520" y="1219197"/>
            <a:ext cx="7435704" cy="551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floor plan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Technical Design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285" y="1554163"/>
            <a:ext cx="657183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Overview_Layout_All_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10"/>
          <a:stretch>
            <a:fillRect/>
          </a:stretch>
        </p:blipFill>
        <p:spPr>
          <a:xfrm>
            <a:off x="0" y="0"/>
            <a:ext cx="9129454" cy="686491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3454" y="457200"/>
            <a:ext cx="3167743" cy="838200"/>
          </a:xfrm>
        </p:spPr>
        <p:txBody>
          <a:bodyPr/>
          <a:lstStyle/>
          <a:p>
            <a:r>
              <a:rPr lang="en-US" dirty="0" smtClean="0"/>
              <a:t>Array layout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Technical Design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795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Construction progress—7 November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548743" cy="514055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Road construction is done</a:t>
            </a:r>
          </a:p>
          <a:p>
            <a:r>
              <a:rPr lang="en-US" dirty="0" smtClean="0"/>
              <a:t>Trenching and burial of conduit/pull boxes is done</a:t>
            </a:r>
          </a:p>
          <a:p>
            <a:r>
              <a:rPr lang="en-US" dirty="0" smtClean="0"/>
              <a:t>Concrete pads are being poured, completion this week.</a:t>
            </a:r>
          </a:p>
          <a:p>
            <a:r>
              <a:rPr lang="en-US" dirty="0" smtClean="0"/>
              <a:t>Fencing contract is set, work to be started mid-November.</a:t>
            </a:r>
          </a:p>
          <a:p>
            <a:r>
              <a:rPr lang="en-US" dirty="0" smtClean="0"/>
              <a:t>Central breakout shed contract is set, work to be done in November</a:t>
            </a:r>
          </a:p>
          <a:p>
            <a:r>
              <a:rPr lang="en-US" dirty="0" smtClean="0"/>
              <a:t>Building bid package is out.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Technical Design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218" name="Picture 2" descr="http://www.ovsa.njit.edu/expansion/assets/ground-breaking_tm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845831" y="1322615"/>
            <a:ext cx="2438400" cy="1828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20" name="Picture 4" descr="http://www.ovsa.njit.edu/expansion/assets/Ant10_toward_array_center_tm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4432" y="2879271"/>
            <a:ext cx="2438400" cy="1828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22" name="Picture 6" descr="http://www.ovsa.njit.edu/expansion/assets/trenching_tmb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2179638"/>
            <a:ext cx="2438400" cy="32480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24" name="Picture 8" descr="http://www.ovsa.njit.edu/expansion/assets/antenna_pads_tmb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820886" y="4463142"/>
            <a:ext cx="2438400" cy="1905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25" name="Picture 9" descr="C:\Users\Dale\AppData\Local\Microsoft\Windows\Temporary Internet Files\Content.IE5\AL4B7KMG\MM900185588[1]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87661" y="1828800"/>
            <a:ext cx="269015" cy="283994"/>
          </a:xfrm>
          <a:prstGeom prst="rect">
            <a:avLst/>
          </a:prstGeom>
          <a:noFill/>
        </p:spPr>
      </p:pic>
      <p:pic>
        <p:nvPicPr>
          <p:cNvPr id="12" name="Picture 9" descr="C:\Users\Dale\AppData\Local\Microsoft\Windows\Temporary Internet Files\Content.IE5\AL4B7KMG\MM900185588[1]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89456" y="2701962"/>
            <a:ext cx="269015" cy="283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construction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2.1 m antennas </a:t>
            </a:r>
          </a:p>
          <a:p>
            <a:pPr lvl="1"/>
            <a:r>
              <a:rPr lang="en-US" dirty="0" smtClean="0"/>
              <a:t>Arrive in pairs Nov. 2011, Jan., Feb., Mar. 2012.  First installed at old Ant 7 pad, second installed at new #1 pad (photo op).</a:t>
            </a:r>
          </a:p>
          <a:p>
            <a:pPr lvl="1"/>
            <a:r>
              <a:rPr lang="en-US" dirty="0" smtClean="0"/>
              <a:t>Test of </a:t>
            </a:r>
            <a:r>
              <a:rPr lang="en-US" dirty="0" err="1" smtClean="0"/>
              <a:t>cRIO</a:t>
            </a:r>
            <a:r>
              <a:rPr lang="en-US" dirty="0" smtClean="0"/>
              <a:t> control, pointing, Dec. 2011</a:t>
            </a:r>
          </a:p>
          <a:p>
            <a:r>
              <a:rPr lang="en-US" dirty="0" smtClean="0"/>
              <a:t>27-m work</a:t>
            </a:r>
          </a:p>
          <a:p>
            <a:pPr lvl="1"/>
            <a:r>
              <a:rPr lang="en-US" dirty="0" smtClean="0"/>
              <a:t>Non-destructive testing starts Dec. 2011</a:t>
            </a:r>
          </a:p>
          <a:p>
            <a:pPr lvl="1"/>
            <a:r>
              <a:rPr lang="en-US" dirty="0" smtClean="0"/>
              <a:t>Rip-out of old wiring starts Dec. 2011</a:t>
            </a:r>
          </a:p>
          <a:p>
            <a:pPr lvl="1"/>
            <a:r>
              <a:rPr lang="en-US" dirty="0" smtClean="0"/>
              <a:t>FEA analysis complete by Jan. 2012, repair plan developed.</a:t>
            </a:r>
          </a:p>
          <a:p>
            <a:pPr lvl="1"/>
            <a:r>
              <a:rPr lang="en-US" dirty="0" smtClean="0"/>
              <a:t>Installation of new wiring Mar.-Apr. 2012</a:t>
            </a:r>
          </a:p>
          <a:p>
            <a:pPr lvl="1"/>
            <a:r>
              <a:rPr lang="en-US" dirty="0" smtClean="0"/>
              <a:t>Installation of new control systems Apr.-May 2012</a:t>
            </a:r>
          </a:p>
          <a:p>
            <a:pPr lvl="1"/>
            <a:r>
              <a:rPr lang="en-US" dirty="0" smtClean="0"/>
              <a:t>Repair, painting, surface analysis TBD</a:t>
            </a:r>
          </a:p>
          <a:p>
            <a:r>
              <a:rPr lang="en-US" dirty="0" smtClean="0"/>
              <a:t>Building installation, Jan. 2012 (must be done before Mar. 15, 2012)</a:t>
            </a:r>
          </a:p>
          <a:p>
            <a:r>
              <a:rPr lang="en-US" dirty="0" smtClean="0"/>
              <a:t>Central </a:t>
            </a:r>
            <a:r>
              <a:rPr lang="en-US" smtClean="0"/>
              <a:t>array cabling, </a:t>
            </a:r>
            <a:r>
              <a:rPr lang="en-US" dirty="0" smtClean="0"/>
              <a:t>Feb.-Mar. 2012</a:t>
            </a:r>
          </a:p>
          <a:p>
            <a:r>
              <a:rPr lang="en-US" dirty="0" smtClean="0"/>
              <a:t>Refurbishment of existing 2 m antennas—latter half of 2012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Technical Design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locations-Distantshot.jpg"/>
          <p:cNvPicPr>
            <a:picLocks noChangeAspect="1"/>
          </p:cNvPicPr>
          <p:nvPr/>
        </p:nvPicPr>
        <p:blipFill>
          <a:blip r:embed="rId2" cstate="print"/>
          <a:srcRect l="28867" r="2271" b="34556"/>
          <a:stretch>
            <a:fillRect/>
          </a:stretch>
        </p:blipFill>
        <p:spPr>
          <a:xfrm>
            <a:off x="0" y="340431"/>
            <a:ext cx="9144000" cy="65175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array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Technical Design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257300"/>
            <a:ext cx="8686800" cy="477202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The primary goal is to bring the engineers up to speed on the project and get them on the same page</a:t>
            </a:r>
          </a:p>
          <a:p>
            <a:r>
              <a:rPr lang="en-US" sz="2400" dirty="0" smtClean="0"/>
              <a:t>Additional goals:</a:t>
            </a:r>
          </a:p>
          <a:p>
            <a:pPr lvl="1"/>
            <a:r>
              <a:rPr lang="en-US" sz="2000" dirty="0" smtClean="0"/>
              <a:t>Revisit all aspects of the conceptual design with the engineering expertise we now have on the project</a:t>
            </a:r>
          </a:p>
          <a:p>
            <a:pPr lvl="1"/>
            <a:r>
              <a:rPr lang="en-US" sz="2000" dirty="0" smtClean="0"/>
              <a:t>Update and extend the conceptual design with new information gained since the April meeting</a:t>
            </a:r>
          </a:p>
          <a:p>
            <a:pPr lvl="1"/>
            <a:r>
              <a:rPr lang="en-US" sz="2000" dirty="0" smtClean="0"/>
              <a:t>Start anew to define a schedule that gets the project completed on time</a:t>
            </a:r>
          </a:p>
          <a:p>
            <a:pPr lvl="1"/>
            <a:r>
              <a:rPr lang="en-US" sz="2000" dirty="0" smtClean="0"/>
              <a:t>Identify what is needed to rapidly complete a prototype of 2-3 antennas/receivers</a:t>
            </a:r>
          </a:p>
          <a:p>
            <a:r>
              <a:rPr lang="en-US" sz="2400" dirty="0" smtClean="0"/>
              <a:t>Conceptual Design</a:t>
            </a:r>
          </a:p>
          <a:p>
            <a:pPr lvl="1"/>
            <a:r>
              <a:rPr lang="en-US" sz="2000" dirty="0" smtClean="0"/>
              <a:t>Hardware elements</a:t>
            </a:r>
          </a:p>
          <a:p>
            <a:pPr lvl="1"/>
            <a:r>
              <a:rPr lang="en-US" sz="2000" dirty="0" smtClean="0"/>
              <a:t>System-level interfaces for signals/data, monitoring and control</a:t>
            </a:r>
          </a:p>
          <a:p>
            <a:pPr lvl="1"/>
            <a:r>
              <a:rPr lang="en-US" sz="2000" dirty="0" smtClean="0"/>
              <a:t>Operations</a:t>
            </a:r>
          </a:p>
          <a:p>
            <a:pPr lvl="1"/>
            <a:r>
              <a:rPr lang="en-US" sz="2000" dirty="0" smtClean="0"/>
              <a:t>Calibration</a:t>
            </a:r>
          </a:p>
          <a:p>
            <a:pPr lvl="1"/>
            <a:r>
              <a:rPr lang="en-US" sz="2000" dirty="0" smtClean="0"/>
              <a:t>Data 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Technical Design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Quick Overview of System Elements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Technical Design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2543175"/>
            <a:ext cx="5715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Details of Analog System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Technical Design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225" y="2338388"/>
            <a:ext cx="57912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Details of Digital/Data System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Technical Design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1638" y="2214563"/>
            <a:ext cx="58007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System-Wide Issues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Technical Design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113" y="2395538"/>
            <a:ext cx="58197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Rapid Completion of a Prototype, and 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Technical Design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038" y="2800350"/>
            <a:ext cx="54959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Four science goals:</a:t>
            </a:r>
          </a:p>
          <a:p>
            <a:pPr lvl="1"/>
            <a:r>
              <a:rPr lang="en-US" sz="2000" dirty="0" smtClean="0"/>
              <a:t>Flaring loops and particle acceleration in solar flares</a:t>
            </a:r>
          </a:p>
          <a:p>
            <a:pPr lvl="1"/>
            <a:r>
              <a:rPr lang="en-US" sz="2000" dirty="0" smtClean="0"/>
              <a:t>Magnetic and plasma structure of active regions</a:t>
            </a:r>
          </a:p>
          <a:p>
            <a:pPr lvl="1"/>
            <a:r>
              <a:rPr lang="en-US" sz="2000" dirty="0" smtClean="0"/>
              <a:t>Drivers of space weather</a:t>
            </a:r>
          </a:p>
          <a:p>
            <a:pPr lvl="1"/>
            <a:r>
              <a:rPr lang="en-US" sz="2000" dirty="0" smtClean="0"/>
              <a:t>Nighttime observation of variable and transient sources</a:t>
            </a:r>
          </a:p>
          <a:p>
            <a:r>
              <a:rPr lang="en-US" sz="2400" dirty="0" smtClean="0"/>
              <a:t>Flaring loops:</a:t>
            </a:r>
          </a:p>
          <a:p>
            <a:pPr lvl="1"/>
            <a:r>
              <a:rPr lang="en-US" sz="2000" dirty="0" smtClean="0"/>
              <a:t>High temporal and spatially-resolved-spectral resolution (EOVSA is the first and only instrument capable of doing this routinely)</a:t>
            </a:r>
          </a:p>
          <a:p>
            <a:pPr lvl="1"/>
            <a:r>
              <a:rPr lang="en-US" sz="2000" dirty="0" smtClean="0"/>
              <a:t>Spatially-resolved spectra provide physical measurements of magnetic field strength and direction, electron energy and pitch-angle distribution, ambient plasma parameters</a:t>
            </a:r>
          </a:p>
          <a:p>
            <a:pPr lvl="1"/>
            <a:r>
              <a:rPr lang="en-US" sz="2000" dirty="0" smtClean="0"/>
              <a:t>Science targets are acceleration site, acceleration mechanism, initiation mechanism, transport processes, plasma processes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Technical Design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 w="19050">
          <a:solidFill>
            <a:schemeClr val="tx1"/>
          </a:solidFill>
          <a:tailEnd type="arrow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2998</TotalTime>
  <Words>960</Words>
  <Application>Microsoft Office PowerPoint</Application>
  <PresentationFormat>On-screen Show (4:3)</PresentationFormat>
  <Paragraphs>191</Paragraphs>
  <Slides>28</Slides>
  <Notes>6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Trek</vt:lpstr>
      <vt:lpstr>Equation</vt:lpstr>
      <vt:lpstr>EOVSA OVERview and GOALS OF technical design meeting</vt:lpstr>
      <vt:lpstr>outline</vt:lpstr>
      <vt:lpstr>Goals of the meeting</vt:lpstr>
      <vt:lpstr>Agenda</vt:lpstr>
      <vt:lpstr>Agenda</vt:lpstr>
      <vt:lpstr>Agenda</vt:lpstr>
      <vt:lpstr>Agenda</vt:lpstr>
      <vt:lpstr>Agenda</vt:lpstr>
      <vt:lpstr>Science</vt:lpstr>
      <vt:lpstr>Flaring loop modeling/simulation</vt:lpstr>
      <vt:lpstr>Loop Radio Spectrum movie</vt:lpstr>
      <vt:lpstr>Measuring Flare Magnetic Fields</vt:lpstr>
      <vt:lpstr>Measuring Flare Magnetic Fields</vt:lpstr>
      <vt:lpstr>Measuring Flare Magnetic Fields</vt:lpstr>
      <vt:lpstr>Slide 15</vt:lpstr>
      <vt:lpstr>Active region/sunspot Spectra</vt:lpstr>
      <vt:lpstr>Three-dimensional structure of active regions</vt:lpstr>
      <vt:lpstr>Drivers of space weather</vt:lpstr>
      <vt:lpstr>Night-time science</vt:lpstr>
      <vt:lpstr>Instrument/Facility requirements</vt:lpstr>
      <vt:lpstr>EOVSA System overview</vt:lpstr>
      <vt:lpstr>EOVSA construction</vt:lpstr>
      <vt:lpstr>Building Site plan</vt:lpstr>
      <vt:lpstr>Building floor plan</vt:lpstr>
      <vt:lpstr>Array layout</vt:lpstr>
      <vt:lpstr>Construction progress—7 November 2011</vt:lpstr>
      <vt:lpstr>Remaining construction schedule</vt:lpstr>
      <vt:lpstr>final array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Dale</dc:creator>
  <cp:lastModifiedBy>Dale</cp:lastModifiedBy>
  <cp:revision>178</cp:revision>
  <dcterms:created xsi:type="dcterms:W3CDTF">2006-08-16T00:00:00Z</dcterms:created>
  <dcterms:modified xsi:type="dcterms:W3CDTF">2011-11-04T18:33:00Z</dcterms:modified>
</cp:coreProperties>
</file>