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95" r:id="rId3"/>
    <p:sldId id="314" r:id="rId4"/>
    <p:sldId id="318" r:id="rId5"/>
    <p:sldId id="322" r:id="rId6"/>
    <p:sldId id="324" r:id="rId7"/>
    <p:sldId id="325" r:id="rId8"/>
    <p:sldId id="326" r:id="rId9"/>
    <p:sldId id="329" r:id="rId10"/>
    <p:sldId id="330" r:id="rId11"/>
    <p:sldId id="340" r:id="rId12"/>
    <p:sldId id="341" r:id="rId13"/>
    <p:sldId id="345" r:id="rId14"/>
    <p:sldId id="342" r:id="rId15"/>
    <p:sldId id="343" r:id="rId16"/>
    <p:sldId id="344" r:id="rId17"/>
    <p:sldId id="334" r:id="rId18"/>
    <p:sldId id="296" r:id="rId19"/>
    <p:sldId id="339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3AEAB-12C3-467D-BA7A-DC3C10D45418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87591-5545-492E-8E5C-E2EA5C44B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1A8EE-345A-4481-A172-970E90540E3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1A8EE-345A-4481-A172-970E90540E3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57071-7E81-4671-B964-D8852BB35C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57071-7E81-4671-B964-D8852BB35C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57071-7E81-4671-B964-D8852BB35C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57071-7E81-4671-B964-D8852BB35C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iuteSun_new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2516" y="5914406"/>
            <a:ext cx="995553" cy="938594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47355" y="6234254"/>
            <a:ext cx="758952" cy="24688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iuteSun_outline_n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38" y="163449"/>
            <a:ext cx="2374011" cy="2238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EOVSA system-level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Dale E. Gary</a:t>
            </a:r>
          </a:p>
          <a:p>
            <a:r>
              <a:rPr lang="en-US" dirty="0" smtClean="0"/>
              <a:t>Professor, Physics, Center for Solar-Terrestrial Research</a:t>
            </a:r>
          </a:p>
          <a:p>
            <a:r>
              <a:rPr lang="en-US" dirty="0" smtClean="0"/>
              <a:t>New Jersey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region/sunspot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017" y="1741708"/>
            <a:ext cx="4035969" cy="425631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With really excellent imaging, and fine frequency resolution, modeling (confirmed by observation) predicts lots of interesting structure in the radio spectra.</a:t>
            </a:r>
          </a:p>
          <a:p>
            <a:r>
              <a:rPr lang="en-US" sz="2000" dirty="0" smtClean="0"/>
              <a:t>Resolving this structure will give magnetic field strength measurements in the corona, something ONLY radio can do.</a:t>
            </a:r>
          </a:p>
          <a:p>
            <a:r>
              <a:rPr lang="en-US" sz="2000" dirty="0" smtClean="0"/>
              <a:t>Other plasma parameters (temperature, density) are also derivable from these spectra.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006" y="1871209"/>
            <a:ext cx="5234047" cy="40036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938" y="1143663"/>
            <a:ext cx="7700403" cy="3111380"/>
          </a:xfrm>
          <a:prstGeom prst="rect">
            <a:avLst/>
          </a:prstGeom>
        </p:spPr>
      </p:pic>
      <p:sp>
        <p:nvSpPr>
          <p:cNvPr id="100" name="Line 2"/>
          <p:cNvSpPr/>
          <p:nvPr/>
        </p:nvSpPr>
        <p:spPr>
          <a:xfrm>
            <a:off x="559709" y="4340282"/>
            <a:ext cx="8193496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01" name="Line 3"/>
          <p:cNvSpPr/>
          <p:nvPr/>
        </p:nvSpPr>
        <p:spPr>
          <a:xfrm flipV="1">
            <a:off x="877770" y="962082"/>
            <a:ext cx="0" cy="3589827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02" name="TextShape 4"/>
          <p:cNvSpPr txBox="1"/>
          <p:nvPr/>
        </p:nvSpPr>
        <p:spPr>
          <a:xfrm>
            <a:off x="3963352" y="4704751"/>
            <a:ext cx="1752274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en-US"/>
              <a:t>Frequency (GHz)</a:t>
            </a:r>
            <a:endParaRPr/>
          </a:p>
        </p:txBody>
      </p:sp>
      <p:sp>
        <p:nvSpPr>
          <p:cNvPr id="103" name="TextShape 5"/>
          <p:cNvSpPr txBox="1"/>
          <p:nvPr/>
        </p:nvSpPr>
        <p:spPr>
          <a:xfrm>
            <a:off x="1484502" y="4412457"/>
            <a:ext cx="680859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en-US"/>
              <a:t>1.000</a:t>
            </a:r>
            <a:endParaRPr/>
          </a:p>
        </p:txBody>
      </p:sp>
      <p:sp>
        <p:nvSpPr>
          <p:cNvPr id="104" name="TextShape 6"/>
          <p:cNvSpPr txBox="1"/>
          <p:nvPr/>
        </p:nvSpPr>
        <p:spPr>
          <a:xfrm>
            <a:off x="3137177" y="4412457"/>
            <a:ext cx="680859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en-US"/>
              <a:t>1.128</a:t>
            </a:r>
            <a:endParaRPr/>
          </a:p>
        </p:txBody>
      </p:sp>
      <p:sp>
        <p:nvSpPr>
          <p:cNvPr id="105" name="TextShape 7"/>
          <p:cNvSpPr txBox="1"/>
          <p:nvPr/>
        </p:nvSpPr>
        <p:spPr>
          <a:xfrm>
            <a:off x="4923739" y="4412457"/>
            <a:ext cx="680859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en-US"/>
              <a:t>1.256</a:t>
            </a:r>
            <a:endParaRPr/>
          </a:p>
        </p:txBody>
      </p:sp>
      <p:sp>
        <p:nvSpPr>
          <p:cNvPr id="106" name="TextShape 8"/>
          <p:cNvSpPr txBox="1"/>
          <p:nvPr/>
        </p:nvSpPr>
        <p:spPr>
          <a:xfrm>
            <a:off x="6545719" y="4412457"/>
            <a:ext cx="680859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en-US"/>
              <a:t>1.384</a:t>
            </a:r>
            <a:endParaRPr/>
          </a:p>
        </p:txBody>
      </p:sp>
      <p:sp>
        <p:nvSpPr>
          <p:cNvPr id="107" name="TextShape 9"/>
          <p:cNvSpPr txBox="1"/>
          <p:nvPr/>
        </p:nvSpPr>
        <p:spPr>
          <a:xfrm>
            <a:off x="8142554" y="4401027"/>
            <a:ext cx="680859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en-US"/>
              <a:t>1.512</a:t>
            </a:r>
            <a:endParaRPr/>
          </a:p>
        </p:txBody>
      </p:sp>
      <p:sp>
        <p:nvSpPr>
          <p:cNvPr id="108" name="TextShape 10"/>
          <p:cNvSpPr txBox="1"/>
          <p:nvPr/>
        </p:nvSpPr>
        <p:spPr>
          <a:xfrm>
            <a:off x="148254" y="2511730"/>
            <a:ext cx="615876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en-US"/>
              <a:t>Time</a:t>
            </a: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1764"/>
            <a:ext cx="8229600" cy="1143000"/>
          </a:xfrm>
        </p:spPr>
        <p:txBody>
          <a:bodyPr lIns="82945" tIns="41473" rIns="82945" bIns="41473">
            <a:noAutofit/>
          </a:bodyPr>
          <a:lstStyle/>
          <a:p>
            <a:pPr algn="ctr"/>
            <a:r>
              <a:rPr lang="en-US" sz="4000" dirty="0" smtClean="0"/>
              <a:t>The new VLA's first solar obs. </a:t>
            </a:r>
            <a:br>
              <a:rPr lang="en-US" sz="4000" dirty="0" smtClean="0"/>
            </a:br>
            <a:r>
              <a:rPr lang="en-US" sz="2800" dirty="0" smtClean="0"/>
              <a:t>(bin Chen, Tim Bastian)</a:t>
            </a:r>
            <a:endParaRPr lang="en-US" sz="33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27840" y="5018927"/>
            <a:ext cx="8229600" cy="1659054"/>
          </a:xfrm>
        </p:spPr>
        <p:txBody>
          <a:bodyPr lIns="82945" tIns="41473" rIns="82945" bIns="41473">
            <a:normAutofit fontScale="62500" lnSpcReduction="20000"/>
          </a:bodyPr>
          <a:lstStyle/>
          <a:p>
            <a:pPr lvl="0"/>
            <a:r>
              <a:rPr lang="en-US" sz="3300" dirty="0" smtClean="0"/>
              <a:t>17 antennas in D configuration, L band (1-2 GHz), 30~70'' resolution</a:t>
            </a:r>
          </a:p>
          <a:p>
            <a:pPr lvl="0"/>
            <a:r>
              <a:rPr lang="en-US" sz="3300" dirty="0" smtClean="0"/>
              <a:t>1024 1-MHz channels, 0.1 s time resolution, dual polarization</a:t>
            </a:r>
          </a:p>
          <a:p>
            <a:pPr lvl="0"/>
            <a:r>
              <a:rPr lang="en-US" sz="3300" dirty="0" smtClean="0"/>
              <a:t>Observed for ~4 hours, obtained ~600 GB data</a:t>
            </a:r>
          </a:p>
          <a:p>
            <a:pPr lvl="0"/>
            <a:r>
              <a:rPr lang="en-US" sz="3300" dirty="0" smtClean="0"/>
              <a:t>Caught an M-class and several small C-class flares, recorded several type III bursts</a:t>
            </a:r>
          </a:p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3"/>
          <p:cNvSpPr txBox="1"/>
          <p:nvPr/>
        </p:nvSpPr>
        <p:spPr>
          <a:xfrm>
            <a:off x="4890104" y="5912830"/>
            <a:ext cx="3848079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en-US" dirty="0"/>
              <a:t>Type III emission </a:t>
            </a:r>
            <a:r>
              <a:rPr lang="en-US" dirty="0" err="1"/>
              <a:t>centroids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frequency</a:t>
            </a:r>
            <a:endParaRPr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en-US" dirty="0" smtClean="0"/>
              <a:t>Source locations of Type III bursts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280" y="5779326"/>
            <a:ext cx="3663360" cy="91475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lvl="0"/>
            <a:r>
              <a:rPr lang="en-US" dirty="0">
                <a:ea typeface="DejaVu Sans" pitchFamily="2"/>
                <a:cs typeface="DejaVu Sans" pitchFamily="2"/>
              </a:rPr>
              <a:t>Type III images </a:t>
            </a:r>
            <a:r>
              <a:rPr lang="en-US" dirty="0" err="1">
                <a:ea typeface="DejaVu Sans" pitchFamily="2"/>
                <a:cs typeface="DejaVu Sans" pitchFamily="2"/>
              </a:rPr>
              <a:t>vs</a:t>
            </a:r>
            <a:r>
              <a:rPr lang="en-US" dirty="0">
                <a:ea typeface="DejaVu Sans" pitchFamily="2"/>
                <a:cs typeface="DejaVu Sans" pitchFamily="2"/>
              </a:rPr>
              <a:t> frequency at a given </a:t>
            </a:r>
            <a:r>
              <a:rPr lang="en-US" dirty="0" smtClean="0">
                <a:ea typeface="DejaVu Sans" pitchFamily="2"/>
                <a:cs typeface="DejaVu Sans" pitchFamily="2"/>
              </a:rPr>
              <a:t>time (1024 images, 1 MHz apart)</a:t>
            </a:r>
            <a:endParaRPr lang="en-US" dirty="0"/>
          </a:p>
        </p:txBody>
      </p:sp>
      <p:pic>
        <p:nvPicPr>
          <p:cNvPr id="6" name="Picture 5" descr="evla_c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60" y="1839073"/>
            <a:ext cx="3525120" cy="3525490"/>
          </a:xfrm>
          <a:prstGeom prst="rect">
            <a:avLst/>
          </a:prstGeom>
        </p:spPr>
      </p:pic>
      <p:pic>
        <p:nvPicPr>
          <p:cNvPr id="7" name="Picture 6" descr="aia_171_typeiii.png"/>
          <p:cNvPicPr>
            <a:picLocks noChangeAspect="1"/>
          </p:cNvPicPr>
          <p:nvPr/>
        </p:nvPicPr>
        <p:blipFill>
          <a:blip r:embed="rId4" cstate="print"/>
          <a:srcRect l="7292" t="10829" r="13542" b="8963"/>
          <a:stretch>
            <a:fillRect/>
          </a:stretch>
        </p:blipFill>
        <p:spPr>
          <a:xfrm>
            <a:off x="4502880" y="1505261"/>
            <a:ext cx="4354560" cy="441232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analysis challenge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Saturday,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Mar. 03, 2012, the JVLA, observing with 15 antennas, caught a long-lived C-class flare with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decimetric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emission over at least 18:00-19:30 UT, with 1 MHz frequency resolution, 100 ms time resolution, over 1-2 GHz.  The burst contains fibers, RS bursts, pulsations, zebras, spikes…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 was also observing (fixed on 1-1.5 GHz), and sees exactly the same structure, at higher time resolution (20 ms).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baseline="0" dirty="0" smtClean="0">
                <a:solidFill>
                  <a:schemeClr val="tx2"/>
                </a:solidFill>
              </a:rPr>
              <a:t>The JVLA data could be</a:t>
            </a:r>
            <a:r>
              <a:rPr lang="en-US" sz="2400" dirty="0" smtClean="0">
                <a:solidFill>
                  <a:schemeClr val="tx2"/>
                </a:solidFill>
              </a:rPr>
              <a:t> used to make 40,000 images/s!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going to need new, highly automated approaches to making multi-spectral images.  This challenge is shared directly by EOVSA (and even more so by FASR).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jvla</a:t>
            </a:r>
            <a:r>
              <a:rPr lang="en-US" dirty="0" smtClean="0"/>
              <a:t> data (Sat. Mar 03, 2012)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 rot="16200000" flipV="1">
            <a:off x="2032649" y="67727"/>
            <a:ext cx="5169110" cy="770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0680" y="5917720"/>
            <a:ext cx="116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minutes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5302408" y="6102386"/>
            <a:ext cx="3168732" cy="511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767751" y="6098875"/>
            <a:ext cx="3372929" cy="351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512" y="6228274"/>
            <a:ext cx="7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890" y="122207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0418" y="3830130"/>
            <a:ext cx="181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[MHz]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8589" y="3907766"/>
            <a:ext cx="2631056" cy="25706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 Data for (part of) same period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708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21166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JVLA can image all of this, but how do we organize this much spectral imaging?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est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274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76181" y="690114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these</a:t>
            </a:r>
          </a:p>
          <a:p>
            <a:r>
              <a:rPr lang="en-US" dirty="0" smtClean="0"/>
              <a:t>RS bursts?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226943" y="1013280"/>
            <a:ext cx="1449238" cy="6257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7343625" y="1013280"/>
            <a:ext cx="1075756" cy="6429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Instrument/Facility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Rapid measurement of 1-18 GHz spectrum (20 ms sample time, &lt;1 s cycle time, ~1 ms dead time)</a:t>
            </a:r>
          </a:p>
          <a:p>
            <a:r>
              <a:rPr lang="en-US" dirty="0" smtClean="0"/>
              <a:t>Excellent amplitude and phase stability (1% amplitude stability—0.04 dB; 1º phase stability, each IF)</a:t>
            </a:r>
          </a:p>
          <a:p>
            <a:r>
              <a:rPr lang="en-US" dirty="0" smtClean="0"/>
              <a:t>Excellent polarization accuracy (15 dB isolation, 20 dB after calibration, 2% overall accuracy)</a:t>
            </a:r>
          </a:p>
          <a:p>
            <a:r>
              <a:rPr lang="en-US" dirty="0" smtClean="0"/>
              <a:t>Excellent calibration (system temperature goals 400 K for 2.1 m antennas, 50 K for 27-m, or equivalent,                        all bands).</a:t>
            </a:r>
          </a:p>
          <a:p>
            <a:r>
              <a:rPr lang="en-US" dirty="0" smtClean="0"/>
              <a:t>Excellent 27-m sensitivity (15 K system temperature in core bands?)—note 27-m surface accuracy is an issue.</a:t>
            </a:r>
          </a:p>
          <a:p>
            <a:r>
              <a:rPr lang="en-US" dirty="0" smtClean="0"/>
              <a:t>High up-time fraction=&gt;ease of maintenance, 2 subarrays, real-time diagnostics, spares</a:t>
            </a:r>
          </a:p>
          <a:p>
            <a:r>
              <a:rPr lang="en-US" dirty="0" smtClean="0"/>
              <a:t>Real-time data products=&gt;pipeline processing (images, burst spectra, time profiles, web-based data serving)</a:t>
            </a:r>
          </a:p>
          <a:p>
            <a:r>
              <a:rPr lang="en-US" dirty="0" smtClean="0"/>
              <a:t>Community access=&gt;offline analysis package, science center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04756" y="3617004"/>
          <a:ext cx="1581150" cy="366712"/>
        </p:xfrm>
        <a:graphic>
          <a:graphicData uri="http://schemas.openxmlformats.org/presentationml/2006/ole">
            <p:oleObj spid="_x0000_s6146" name="Equation" r:id="rId4" imgW="10411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EOVSA System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1609725"/>
            <a:ext cx="8782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2.1 m antennas </a:t>
            </a:r>
          </a:p>
          <a:p>
            <a:pPr lvl="1"/>
            <a:r>
              <a:rPr lang="en-US" dirty="0" smtClean="0"/>
              <a:t>Six are on site, two remaining to be shipped in March.</a:t>
            </a:r>
          </a:p>
          <a:p>
            <a:pPr lvl="1"/>
            <a:r>
              <a:rPr lang="en-US" dirty="0" smtClean="0"/>
              <a:t>One is installed at array center, two others to be put on pads 7 and 8 for prototype.</a:t>
            </a:r>
          </a:p>
          <a:p>
            <a:r>
              <a:rPr lang="en-US" dirty="0" smtClean="0"/>
              <a:t>27-m work</a:t>
            </a:r>
          </a:p>
          <a:p>
            <a:pPr lvl="1"/>
            <a:r>
              <a:rPr lang="en-US" dirty="0" smtClean="0"/>
              <a:t>Rip-out of old wiring is done.</a:t>
            </a:r>
          </a:p>
          <a:p>
            <a:pPr lvl="1"/>
            <a:r>
              <a:rPr lang="en-US" dirty="0" smtClean="0"/>
              <a:t>Installation of new wiring is underway (60% complete), to be done by end of Mar. 2012.</a:t>
            </a:r>
          </a:p>
          <a:p>
            <a:pPr lvl="1"/>
            <a:r>
              <a:rPr lang="en-US" dirty="0" smtClean="0"/>
              <a:t>Installation of new control systems Apr. 2-18, 2012.</a:t>
            </a:r>
          </a:p>
          <a:p>
            <a:pPr lvl="1"/>
            <a:r>
              <a:rPr lang="en-US" dirty="0" smtClean="0"/>
              <a:t>Repair, painting, surface analysis TBD.</a:t>
            </a:r>
          </a:p>
          <a:p>
            <a:r>
              <a:rPr lang="en-US" dirty="0" smtClean="0"/>
              <a:t>Building installation, Mar.-Apr. 2012 (to be complete by early May. 15)</a:t>
            </a:r>
          </a:p>
          <a:p>
            <a:r>
              <a:rPr lang="en-US" dirty="0" smtClean="0"/>
              <a:t>Central array cabling, Feb.-Mar. 2012</a:t>
            </a:r>
          </a:p>
          <a:p>
            <a:r>
              <a:rPr lang="en-US" dirty="0" smtClean="0"/>
              <a:t>Refurbishment of existing 2 m antennas—latter half of 2012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Goals of the Meeting</a:t>
            </a:r>
          </a:p>
          <a:p>
            <a:r>
              <a:rPr lang="en-US" dirty="0" smtClean="0"/>
              <a:t>Science Overview and Challenges</a:t>
            </a:r>
          </a:p>
          <a:p>
            <a:r>
              <a:rPr lang="en-US" dirty="0" smtClean="0"/>
              <a:t>System Overview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locations-Distantshot.jpg"/>
          <p:cNvPicPr>
            <a:picLocks noChangeAspect="1"/>
          </p:cNvPicPr>
          <p:nvPr/>
        </p:nvPicPr>
        <p:blipFill>
          <a:blip r:embed="rId3" cstate="print"/>
          <a:srcRect l="28867" r="2271" b="34556"/>
          <a:stretch>
            <a:fillRect/>
          </a:stretch>
        </p:blipFill>
        <p:spPr>
          <a:xfrm>
            <a:off x="0" y="340431"/>
            <a:ext cx="9144000" cy="65175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57300"/>
            <a:ext cx="8686800" cy="4772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primary goal of this PDR is to get to the point that we are ready to purchase parts and build a prototype.  My desire is to complete the prototype by Sept. 1, which is an aggressive time-table</a:t>
            </a:r>
          </a:p>
          <a:p>
            <a:r>
              <a:rPr lang="en-US" sz="2400" dirty="0" smtClean="0"/>
              <a:t>Additional goals of the meeting:</a:t>
            </a:r>
          </a:p>
          <a:p>
            <a:pPr lvl="1"/>
            <a:r>
              <a:rPr lang="en-US" sz="2000" dirty="0" smtClean="0"/>
              <a:t>Revisit all aspects of the conceptual design and the interfaces between subsystems to ensure completeness. </a:t>
            </a:r>
          </a:p>
          <a:p>
            <a:pPr lvl="1"/>
            <a:r>
              <a:rPr lang="en-US" sz="2000" dirty="0" smtClean="0"/>
              <a:t>Identify to the part level what hardware must be purchased for the prototype, and identify any gaps</a:t>
            </a:r>
          </a:p>
          <a:p>
            <a:pPr lvl="1"/>
            <a:r>
              <a:rPr lang="en-US" sz="2000" dirty="0" smtClean="0"/>
              <a:t>Thoroughly specify the software elements of the system, and identify any gaps</a:t>
            </a:r>
          </a:p>
          <a:p>
            <a:pPr lvl="1"/>
            <a:r>
              <a:rPr lang="en-US" sz="2000" dirty="0" smtClean="0"/>
              <a:t>Revisit the scope of the calibration and data analysis challenge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Four science goals:</a:t>
            </a:r>
          </a:p>
          <a:p>
            <a:pPr lvl="1"/>
            <a:r>
              <a:rPr lang="en-US" sz="2000" dirty="0" smtClean="0"/>
              <a:t>Flaring loops and particle acceleration in solar flares</a:t>
            </a:r>
          </a:p>
          <a:p>
            <a:pPr lvl="1"/>
            <a:r>
              <a:rPr lang="en-US" sz="2000" dirty="0" smtClean="0"/>
              <a:t>Magnetic and plasma structure of active regions</a:t>
            </a:r>
          </a:p>
          <a:p>
            <a:pPr lvl="1"/>
            <a:r>
              <a:rPr lang="en-US" sz="2000" dirty="0" smtClean="0"/>
              <a:t>Drivers of space weather</a:t>
            </a:r>
          </a:p>
          <a:p>
            <a:pPr lvl="1"/>
            <a:r>
              <a:rPr lang="en-US" sz="2000" dirty="0" smtClean="0"/>
              <a:t>Nighttime observation of variable and transient sources</a:t>
            </a:r>
          </a:p>
          <a:p>
            <a:r>
              <a:rPr lang="en-US" sz="2400" dirty="0" smtClean="0"/>
              <a:t>Flaring loops:</a:t>
            </a:r>
          </a:p>
          <a:p>
            <a:pPr lvl="1"/>
            <a:r>
              <a:rPr lang="en-US" sz="2000" dirty="0" smtClean="0"/>
              <a:t>High temporal and spatially-resolved-spectral resolution (EOVSA is the first and only instrument capable of doing this routinely)</a:t>
            </a:r>
          </a:p>
          <a:p>
            <a:pPr lvl="1"/>
            <a:r>
              <a:rPr lang="en-US" sz="2000" dirty="0" smtClean="0"/>
              <a:t>Spatially-resolved spectra provide physical measurements of magnetic field strength and direction, electron energy and pitch-angle distribution, ambient plasma parameters</a:t>
            </a:r>
          </a:p>
          <a:p>
            <a:pPr lvl="1"/>
            <a:r>
              <a:rPr lang="en-US" sz="2000" dirty="0" smtClean="0"/>
              <a:t>Science targets are acceleration site, acceleration mechanism, initiation mechanism, transport processes, plasma processes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are_lo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24"/>
            <a:ext cx="5969667" cy="58578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5" name="Picture 14" descr="n_b.JPG"/>
          <p:cNvPicPr>
            <a:picLocks noChangeAspect="1"/>
          </p:cNvPicPr>
          <p:nvPr/>
        </p:nvPicPr>
        <p:blipFill>
          <a:blip r:embed="rId4" cstate="print"/>
          <a:srcRect l="1587" t="29587" r="24868" b="904"/>
          <a:stretch>
            <a:fillRect/>
          </a:stretch>
        </p:blipFill>
        <p:spPr>
          <a:xfrm>
            <a:off x="5953125" y="3810000"/>
            <a:ext cx="2647950" cy="2562225"/>
          </a:xfrm>
          <a:prstGeom prst="rect">
            <a:avLst/>
          </a:prstGeom>
        </p:spPr>
      </p:pic>
      <p:pic>
        <p:nvPicPr>
          <p:cNvPr id="16" name="Picture 15" descr="n_0.JPG"/>
          <p:cNvPicPr>
            <a:picLocks noChangeAspect="1"/>
          </p:cNvPicPr>
          <p:nvPr/>
        </p:nvPicPr>
        <p:blipFill>
          <a:blip r:embed="rId5" cstate="print"/>
          <a:srcRect l="1958" t="32821" r="25457" b="1538"/>
          <a:stretch>
            <a:fillRect/>
          </a:stretch>
        </p:blipFill>
        <p:spPr>
          <a:xfrm>
            <a:off x="5953125" y="1352550"/>
            <a:ext cx="2647950" cy="2438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398127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Flaring loop modeling/simulation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5" y="316836"/>
            <a:ext cx="8765627" cy="1143000"/>
          </a:xfrm>
        </p:spPr>
        <p:txBody>
          <a:bodyPr/>
          <a:lstStyle/>
          <a:p>
            <a:r>
              <a:rPr lang="en-US" dirty="0" smtClean="0"/>
              <a:t>Measuring Flare Magnetic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3" name="Picture 22" descr="LoopImage.JPG"/>
          <p:cNvPicPr>
            <a:picLocks noChangeAspect="1"/>
          </p:cNvPicPr>
          <p:nvPr/>
        </p:nvPicPr>
        <p:blipFill>
          <a:blip r:embed="rId3" cstate="print"/>
          <a:srcRect l="5429" t="51186" r="42211"/>
          <a:stretch>
            <a:fillRect/>
          </a:stretch>
        </p:blipFill>
        <p:spPr>
          <a:xfrm>
            <a:off x="5559971" y="2658618"/>
            <a:ext cx="3069021" cy="2872452"/>
          </a:xfrm>
          <a:prstGeom prst="rect">
            <a:avLst/>
          </a:prstGeom>
        </p:spPr>
      </p:pic>
      <p:pic>
        <p:nvPicPr>
          <p:cNvPr id="24" name="Picture 23" descr="LowerLo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8993" y="1876712"/>
            <a:ext cx="4121041" cy="450799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94786" y="428822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4782207" y="3510455"/>
            <a:ext cx="2322786" cy="107205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5" y="316836"/>
            <a:ext cx="8765627" cy="1143000"/>
          </a:xfrm>
        </p:spPr>
        <p:txBody>
          <a:bodyPr/>
          <a:lstStyle/>
          <a:p>
            <a:r>
              <a:rPr lang="en-US" dirty="0" smtClean="0"/>
              <a:t>Measuring Flare Magnetic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3" name="Picture 22" descr="LoopImage.JPG"/>
          <p:cNvPicPr>
            <a:picLocks noChangeAspect="1"/>
          </p:cNvPicPr>
          <p:nvPr/>
        </p:nvPicPr>
        <p:blipFill>
          <a:blip r:embed="rId3" cstate="print"/>
          <a:srcRect l="5429" t="51186" r="42211"/>
          <a:stretch>
            <a:fillRect/>
          </a:stretch>
        </p:blipFill>
        <p:spPr>
          <a:xfrm>
            <a:off x="5559971" y="2658618"/>
            <a:ext cx="3069021" cy="2872452"/>
          </a:xfrm>
          <a:prstGeom prst="rect">
            <a:avLst/>
          </a:prstGeom>
        </p:spPr>
      </p:pic>
      <p:pic>
        <p:nvPicPr>
          <p:cNvPr id="24" name="Picture 23" descr="LowerLo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8993" y="1880234"/>
            <a:ext cx="4121041" cy="45009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00496" y="399393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782207" y="3510456"/>
            <a:ext cx="2039007" cy="76725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5" y="316836"/>
            <a:ext cx="8765627" cy="1143000"/>
          </a:xfrm>
        </p:spPr>
        <p:txBody>
          <a:bodyPr/>
          <a:lstStyle/>
          <a:p>
            <a:r>
              <a:rPr lang="en-US" dirty="0" smtClean="0"/>
              <a:t>Measuring Flare Magnetic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3" name="Picture 22" descr="LoopImage.JPG"/>
          <p:cNvPicPr>
            <a:picLocks noChangeAspect="1"/>
          </p:cNvPicPr>
          <p:nvPr/>
        </p:nvPicPr>
        <p:blipFill>
          <a:blip r:embed="rId3" cstate="print"/>
          <a:srcRect l="5429" t="51186" r="42211"/>
          <a:stretch>
            <a:fillRect/>
          </a:stretch>
        </p:blipFill>
        <p:spPr>
          <a:xfrm>
            <a:off x="5559971" y="2658618"/>
            <a:ext cx="3069021" cy="2872452"/>
          </a:xfrm>
          <a:prstGeom prst="rect">
            <a:avLst/>
          </a:prstGeom>
        </p:spPr>
      </p:pic>
      <p:pic>
        <p:nvPicPr>
          <p:cNvPr id="24" name="Picture 23" descr="LowerLo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8993" y="1880234"/>
            <a:ext cx="4121041" cy="45009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79173" y="3352804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687614" y="3384331"/>
            <a:ext cx="2280745" cy="24173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ull_disk_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50069" b="49498"/>
          <a:stretch>
            <a:fillRect/>
          </a:stretch>
        </p:blipFill>
        <p:spPr>
          <a:xfrm>
            <a:off x="94590" y="2007475"/>
            <a:ext cx="4395904" cy="43985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Preliminary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Content Placeholder 6" descr="Full_disk_images.jpg"/>
          <p:cNvPicPr>
            <a:picLocks noChangeAspect="1"/>
          </p:cNvPicPr>
          <p:nvPr/>
        </p:nvPicPr>
        <p:blipFill>
          <a:blip r:embed="rId3" cstate="print"/>
          <a:srcRect l="50361" t="50773" r="430" b="570"/>
          <a:stretch>
            <a:fillRect/>
          </a:stretch>
        </p:blipFill>
        <p:spPr bwMode="auto">
          <a:xfrm>
            <a:off x="4582509" y="2031909"/>
            <a:ext cx="4393319" cy="429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6944" t="4235" r="7143" b="54785"/>
          <a:stretch>
            <a:fillRect/>
          </a:stretch>
        </p:blipFill>
        <p:spPr bwMode="auto">
          <a:xfrm>
            <a:off x="4476109" y="2016015"/>
            <a:ext cx="4594322" cy="438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0" y="723900"/>
            <a:ext cx="8686800" cy="8382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magnetic and plasma structure of active regions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3182</TotalTime>
  <Words>998</Words>
  <Application>Microsoft Office PowerPoint</Application>
  <PresentationFormat>On-screen Show (4:3)</PresentationFormat>
  <Paragraphs>170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Trek</vt:lpstr>
      <vt:lpstr>Equation</vt:lpstr>
      <vt:lpstr>EOVSA system-level review</vt:lpstr>
      <vt:lpstr>outline</vt:lpstr>
      <vt:lpstr>Goals of the meeting</vt:lpstr>
      <vt:lpstr>Science</vt:lpstr>
      <vt:lpstr>Flaring loop modeling/simulation</vt:lpstr>
      <vt:lpstr>Measuring Flare Magnetic Fields</vt:lpstr>
      <vt:lpstr>Measuring Flare Magnetic Fields</vt:lpstr>
      <vt:lpstr>Measuring Flare Magnetic Fields</vt:lpstr>
      <vt:lpstr>Slide 9</vt:lpstr>
      <vt:lpstr>Active region/sunspot Spectra</vt:lpstr>
      <vt:lpstr>The new VLA's first solar obs.  (bin Chen, Tim Bastian)</vt:lpstr>
      <vt:lpstr>Source locations of Type III bursts</vt:lpstr>
      <vt:lpstr>The analysis challenge</vt:lpstr>
      <vt:lpstr>More jvla data (Sat. Mar 03, 2012)</vt:lpstr>
      <vt:lpstr>EST Data for (part of) same period</vt:lpstr>
      <vt:lpstr>More est data</vt:lpstr>
      <vt:lpstr>Instrument/Facility requirements</vt:lpstr>
      <vt:lpstr>EOVSA System overview</vt:lpstr>
      <vt:lpstr>Current statuS</vt:lpstr>
      <vt:lpstr>final array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</dc:creator>
  <cp:lastModifiedBy> </cp:lastModifiedBy>
  <cp:revision>196</cp:revision>
  <dcterms:created xsi:type="dcterms:W3CDTF">2006-08-16T00:00:00Z</dcterms:created>
  <dcterms:modified xsi:type="dcterms:W3CDTF">2012-03-15T14:55:16Z</dcterms:modified>
</cp:coreProperties>
</file>