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sldIdLst>
    <p:sldId id="256" r:id="rId2"/>
    <p:sldId id="295" r:id="rId3"/>
    <p:sldId id="314" r:id="rId4"/>
    <p:sldId id="318" r:id="rId5"/>
    <p:sldId id="322" r:id="rId6"/>
    <p:sldId id="324" r:id="rId7"/>
    <p:sldId id="325" r:id="rId8"/>
    <p:sldId id="326" r:id="rId9"/>
    <p:sldId id="346" r:id="rId10"/>
    <p:sldId id="347" r:id="rId11"/>
    <p:sldId id="348" r:id="rId12"/>
    <p:sldId id="329" r:id="rId13"/>
    <p:sldId id="330" r:id="rId14"/>
    <p:sldId id="350" r:id="rId15"/>
    <p:sldId id="349" r:id="rId16"/>
    <p:sldId id="351" r:id="rId17"/>
    <p:sldId id="334" r:id="rId18"/>
    <p:sldId id="353" r:id="rId19"/>
    <p:sldId id="339" r:id="rId20"/>
    <p:sldId id="354" r:id="rId21"/>
    <p:sldId id="355" r:id="rId22"/>
    <p:sldId id="356" r:id="rId23"/>
    <p:sldId id="358" r:id="rId24"/>
    <p:sldId id="357" r:id="rId25"/>
    <p:sldId id="359"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2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3AEAB-12C3-467D-BA7A-DC3C10D45418}" type="datetimeFigureOut">
              <a:rPr lang="en-US" smtClean="0"/>
              <a:pPr/>
              <a:t>9/24/2012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B87591-5545-492E-8E5C-E2EA5C44B993}" type="slidenum">
              <a:rPr lang="en-US" smtClean="0"/>
              <a:pPr/>
              <a:t>‹#›</a:t>
            </a:fld>
            <a:endParaRPr lang="en-US"/>
          </a:p>
        </p:txBody>
      </p:sp>
    </p:spTree>
    <p:extLst>
      <p:ext uri="{BB962C8B-B14F-4D97-AF65-F5344CB8AC3E}">
        <p14:creationId xmlns="" xmlns:p14="http://schemas.microsoft.com/office/powerpoint/2010/main" val="7798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357071-7E81-4671-B964-D8852BB35C52}"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357071-7E81-4671-B964-D8852BB35C5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357071-7E81-4671-B964-D8852BB35C52}"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357071-7E81-4671-B964-D8852BB35C52}"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357071-7E81-4671-B964-D8852BB35C52}"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357071-7E81-4671-B964-D8852BB35C52}"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357071-7E81-4671-B964-D8852BB35C52}"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357071-7E81-4671-B964-D8852BB35C5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smtClean="0"/>
              <a:t>09/24/2012</a:t>
            </a:r>
            <a:endParaRPr lang="en-US"/>
          </a:p>
        </p:txBody>
      </p:sp>
      <p:sp>
        <p:nvSpPr>
          <p:cNvPr id="2" name="Footer Placeholder 1"/>
          <p:cNvSpPr>
            <a:spLocks noGrp="1"/>
          </p:cNvSpPr>
          <p:nvPr>
            <p:ph type="ftr" sz="quarter" idx="11"/>
          </p:nvPr>
        </p:nvSpPr>
        <p:spPr/>
        <p:txBody>
          <a:bodyPr/>
          <a:lstStyle/>
          <a:p>
            <a:r>
              <a:rPr lang="en-US" smtClean="0"/>
              <a:t>Prototype Review Meeting</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09/24/2012</a:t>
            </a:r>
            <a:endParaRPr lang="en-US"/>
          </a:p>
        </p:txBody>
      </p:sp>
      <p:sp>
        <p:nvSpPr>
          <p:cNvPr id="5" name="Footer Placeholder 4"/>
          <p:cNvSpPr>
            <a:spLocks noGrp="1"/>
          </p:cNvSpPr>
          <p:nvPr>
            <p:ph type="ftr" sz="quarter" idx="11"/>
          </p:nvPr>
        </p:nvSpPr>
        <p:spPr/>
        <p:txBody>
          <a:bodyPr/>
          <a:lstStyle/>
          <a:p>
            <a:r>
              <a:rPr lang="en-US" smtClean="0"/>
              <a:t>Prototype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09/24/2012</a:t>
            </a:r>
            <a:endParaRPr lang="en-US"/>
          </a:p>
        </p:txBody>
      </p:sp>
      <p:sp>
        <p:nvSpPr>
          <p:cNvPr id="5" name="Footer Placeholder 4"/>
          <p:cNvSpPr>
            <a:spLocks noGrp="1"/>
          </p:cNvSpPr>
          <p:nvPr>
            <p:ph type="ftr" sz="quarter" idx="11"/>
          </p:nvPr>
        </p:nvSpPr>
        <p:spPr/>
        <p:txBody>
          <a:bodyPr/>
          <a:lstStyle/>
          <a:p>
            <a:r>
              <a:rPr lang="en-US" smtClean="0"/>
              <a:t>Prototype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PaiuteSun_new.gif"/>
          <p:cNvPicPr>
            <a:picLocks noChangeAspect="1"/>
          </p:cNvPicPr>
          <p:nvPr userDrawn="1"/>
        </p:nvPicPr>
        <p:blipFill>
          <a:blip r:embed="rId2" cstate="print"/>
          <a:stretch>
            <a:fillRect/>
          </a:stretch>
        </p:blipFill>
        <p:spPr>
          <a:xfrm>
            <a:off x="8142516" y="5914406"/>
            <a:ext cx="995553" cy="938594"/>
          </a:xfrm>
          <a:prstGeom prst="rect">
            <a:avLst/>
          </a:prstGeom>
        </p:spPr>
      </p:pic>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t>09/24/2012</a:t>
            </a:r>
            <a:endParaRPr lang="en-US"/>
          </a:p>
        </p:txBody>
      </p:sp>
      <p:sp>
        <p:nvSpPr>
          <p:cNvPr id="19" name="Footer Placeholder 18"/>
          <p:cNvSpPr>
            <a:spLocks noGrp="1"/>
          </p:cNvSpPr>
          <p:nvPr>
            <p:ph type="ftr" sz="quarter" idx="11"/>
          </p:nvPr>
        </p:nvSpPr>
        <p:spPr>
          <a:xfrm>
            <a:off x="3581400" y="76200"/>
            <a:ext cx="2895600" cy="288925"/>
          </a:xfrm>
        </p:spPr>
        <p:txBody>
          <a:bodyPr/>
          <a:lstStyle/>
          <a:p>
            <a:r>
              <a:rPr lang="en-US" smtClean="0"/>
              <a:t>Prototype Review Meeting</a:t>
            </a:r>
            <a:endParaRPr lang="en-US"/>
          </a:p>
        </p:txBody>
      </p:sp>
      <p:sp>
        <p:nvSpPr>
          <p:cNvPr id="16" name="Slide Number Placeholder 15"/>
          <p:cNvSpPr>
            <a:spLocks noGrp="1"/>
          </p:cNvSpPr>
          <p:nvPr>
            <p:ph type="sldNum" sz="quarter" idx="12"/>
          </p:nvPr>
        </p:nvSpPr>
        <p:spPr>
          <a:xfrm>
            <a:off x="8247355" y="6234254"/>
            <a:ext cx="758952" cy="246888"/>
          </a:xfrm>
        </p:spPr>
        <p:txBody>
          <a:bodyPr/>
          <a:lstStyle>
            <a:lvl1pPr algn="ctr">
              <a:defRPr>
                <a:solidFill>
                  <a:schemeClr val="tx1"/>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r>
              <a:rPr lang="en-US" smtClean="0"/>
              <a:t>09/24/2012</a:t>
            </a:r>
            <a:endParaRPr lang="en-US"/>
          </a:p>
        </p:txBody>
      </p:sp>
      <p:sp>
        <p:nvSpPr>
          <p:cNvPr id="11" name="Footer Placeholder 10"/>
          <p:cNvSpPr>
            <a:spLocks noGrp="1"/>
          </p:cNvSpPr>
          <p:nvPr>
            <p:ph type="ftr" sz="quarter" idx="11"/>
          </p:nvPr>
        </p:nvSpPr>
        <p:spPr/>
        <p:txBody>
          <a:bodyPr/>
          <a:lstStyle/>
          <a:p>
            <a:r>
              <a:rPr lang="en-US" smtClean="0"/>
              <a:t>Prototype Review Meeting</a:t>
            </a:r>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r>
              <a:rPr lang="en-US" smtClean="0"/>
              <a:t>09/24/2012</a:t>
            </a:r>
            <a:endParaRPr lang="en-US"/>
          </a:p>
        </p:txBody>
      </p:sp>
      <p:sp>
        <p:nvSpPr>
          <p:cNvPr id="10" name="Footer Placeholder 9"/>
          <p:cNvSpPr>
            <a:spLocks noGrp="1"/>
          </p:cNvSpPr>
          <p:nvPr>
            <p:ph type="ftr" sz="quarter" idx="11"/>
          </p:nvPr>
        </p:nvSpPr>
        <p:spPr/>
        <p:txBody>
          <a:bodyPr/>
          <a:lstStyle/>
          <a:p>
            <a:r>
              <a:rPr lang="en-US" smtClean="0"/>
              <a:t>Prototype Review Meeting</a:t>
            </a:r>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r>
              <a:rPr lang="en-US" smtClean="0"/>
              <a:t>09/24/2012</a:t>
            </a:r>
            <a:endParaRPr lang="en-US"/>
          </a:p>
        </p:txBody>
      </p:sp>
      <p:sp>
        <p:nvSpPr>
          <p:cNvPr id="6" name="Footer Placeholder 5"/>
          <p:cNvSpPr>
            <a:spLocks noGrp="1"/>
          </p:cNvSpPr>
          <p:nvPr>
            <p:ph type="ftr" sz="quarter" idx="11"/>
          </p:nvPr>
        </p:nvSpPr>
        <p:spPr/>
        <p:txBody>
          <a:bodyPr/>
          <a:lstStyle/>
          <a:p>
            <a:r>
              <a:rPr lang="en-US" smtClean="0"/>
              <a:t>Prototype Review Meeting</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t>09/24/2012</a:t>
            </a:r>
            <a:endParaRPr lang="en-US"/>
          </a:p>
        </p:txBody>
      </p:sp>
      <p:sp>
        <p:nvSpPr>
          <p:cNvPr id="21" name="Footer Placeholder 20"/>
          <p:cNvSpPr>
            <a:spLocks noGrp="1"/>
          </p:cNvSpPr>
          <p:nvPr>
            <p:ph type="ftr" sz="quarter" idx="11"/>
          </p:nvPr>
        </p:nvSpPr>
        <p:spPr/>
        <p:txBody>
          <a:bodyPr/>
          <a:lstStyle/>
          <a:p>
            <a:r>
              <a:rPr lang="en-US" smtClean="0"/>
              <a:t>Prototype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09/24/2012</a:t>
            </a:r>
            <a:endParaRPr lang="en-US"/>
          </a:p>
        </p:txBody>
      </p:sp>
      <p:sp>
        <p:nvSpPr>
          <p:cNvPr id="24" name="Footer Placeholder 23"/>
          <p:cNvSpPr>
            <a:spLocks noGrp="1"/>
          </p:cNvSpPr>
          <p:nvPr>
            <p:ph type="ftr" sz="quarter" idx="11"/>
          </p:nvPr>
        </p:nvSpPr>
        <p:spPr/>
        <p:txBody>
          <a:bodyPr/>
          <a:lstStyle/>
          <a:p>
            <a:r>
              <a:rPr lang="en-US" smtClean="0"/>
              <a:t>Prototype Review Meeting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t>09/24/2012</a:t>
            </a:r>
            <a:endParaRPr lang="en-US"/>
          </a:p>
        </p:txBody>
      </p:sp>
      <p:sp>
        <p:nvSpPr>
          <p:cNvPr id="29" name="Footer Placeholder 28"/>
          <p:cNvSpPr>
            <a:spLocks noGrp="1"/>
          </p:cNvSpPr>
          <p:nvPr>
            <p:ph type="ftr" sz="quarter" idx="11"/>
          </p:nvPr>
        </p:nvSpPr>
        <p:spPr/>
        <p:txBody>
          <a:bodyPr/>
          <a:lstStyle/>
          <a:p>
            <a:r>
              <a:rPr lang="en-US" smtClean="0"/>
              <a:t>Prototype Review Meeting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r>
              <a:rPr lang="en-US" smtClean="0"/>
              <a:t>09/24/2012</a:t>
            </a:r>
            <a:endParaRPr lang="en-US"/>
          </a:p>
        </p:txBody>
      </p:sp>
      <p:sp>
        <p:nvSpPr>
          <p:cNvPr id="5" name="Footer Placeholder 4"/>
          <p:cNvSpPr>
            <a:spLocks noGrp="1"/>
          </p:cNvSpPr>
          <p:nvPr>
            <p:ph type="ftr" sz="quarter" idx="11"/>
          </p:nvPr>
        </p:nvSpPr>
        <p:spPr/>
        <p:txBody>
          <a:bodyPr/>
          <a:lstStyle/>
          <a:p>
            <a:r>
              <a:rPr lang="en-US" smtClean="0"/>
              <a:t>Prototype Review Meeting</a:t>
            </a:r>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smtClean="0"/>
              <a:t>09/24/2012</a:t>
            </a: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smtClean="0"/>
              <a:t>Prototype Review Meeting</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iuteSun_outline_new.gif"/>
          <p:cNvPicPr>
            <a:picLocks noChangeAspect="1"/>
          </p:cNvPicPr>
          <p:nvPr/>
        </p:nvPicPr>
        <p:blipFill>
          <a:blip r:embed="rId3" cstate="print"/>
          <a:stretch>
            <a:fillRect/>
          </a:stretch>
        </p:blipFill>
        <p:spPr>
          <a:xfrm>
            <a:off x="151638" y="163449"/>
            <a:ext cx="2374011" cy="2238185"/>
          </a:xfrm>
          <a:prstGeom prst="rect">
            <a:avLst/>
          </a:prstGeom>
        </p:spPr>
      </p:pic>
      <p:sp>
        <p:nvSpPr>
          <p:cNvPr id="2" name="Title 1"/>
          <p:cNvSpPr>
            <a:spLocks noGrp="1"/>
          </p:cNvSpPr>
          <p:nvPr>
            <p:ph type="ctrTitle"/>
          </p:nvPr>
        </p:nvSpPr>
        <p:spPr/>
        <p:txBody>
          <a:bodyPr>
            <a:normAutofit/>
          </a:bodyPr>
          <a:lstStyle/>
          <a:p>
            <a:r>
              <a:rPr lang="en-US" dirty="0" smtClean="0"/>
              <a:t>EOVSA system-level review</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Dale E. Gary</a:t>
            </a:r>
          </a:p>
          <a:p>
            <a:r>
              <a:rPr lang="en-US" dirty="0" smtClean="0"/>
              <a:t>Professor, Physics, Center for Solar-Terrestrial Research</a:t>
            </a:r>
          </a:p>
          <a:p>
            <a:r>
              <a:rPr lang="en-US" dirty="0" smtClean="0"/>
              <a:t>New Jersey Institute of Technology</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7" name="Date Placeholder 6"/>
          <p:cNvSpPr>
            <a:spLocks noGrp="1"/>
          </p:cNvSpPr>
          <p:nvPr>
            <p:ph type="dt" sz="half" idx="10"/>
          </p:nvPr>
        </p:nvSpPr>
        <p:spPr/>
        <p:txBody>
          <a:bodyPr/>
          <a:lstStyle/>
          <a:p>
            <a:r>
              <a:rPr lang="en-US" smtClean="0"/>
              <a:t>09/24/2012</a:t>
            </a:r>
            <a:endParaRPr lang="en-US"/>
          </a:p>
        </p:txBody>
      </p:sp>
      <p:sp>
        <p:nvSpPr>
          <p:cNvPr id="8" name="Footer Placeholder 7"/>
          <p:cNvSpPr>
            <a:spLocks noGrp="1"/>
          </p:cNvSpPr>
          <p:nvPr>
            <p:ph type="ftr" sz="quarter" idx="11"/>
          </p:nvPr>
        </p:nvSpPr>
        <p:spPr/>
        <p:txBody>
          <a:bodyPr/>
          <a:lstStyle/>
          <a:p>
            <a:r>
              <a:rPr lang="en-US" smtClean="0"/>
              <a:t>Prototype Review Meeting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Comparison</a:t>
            </a:r>
            <a:endParaRPr lang="en-US" dirty="0"/>
          </a:p>
        </p:txBody>
      </p:sp>
      <p:pic>
        <p:nvPicPr>
          <p:cNvPr id="7" name="Content Placeholder 6" descr="B_fitted_along_loop_2.gif"/>
          <p:cNvPicPr>
            <a:picLocks noGrp="1" noChangeAspect="1"/>
          </p:cNvPicPr>
          <p:nvPr>
            <p:ph idx="1"/>
          </p:nvPr>
        </p:nvPicPr>
        <p:blipFill>
          <a:blip r:embed="rId3" cstate="print"/>
          <a:stretch>
            <a:fillRect/>
          </a:stretch>
        </p:blipFill>
        <p:spPr>
          <a:xfrm>
            <a:off x="455749" y="2133600"/>
            <a:ext cx="4992878" cy="3992563"/>
          </a:xfrm>
        </p:spPr>
      </p:pic>
      <p:sp>
        <p:nvSpPr>
          <p:cNvPr id="4" name="Date Placeholder 3"/>
          <p:cNvSpPr>
            <a:spLocks noGrp="1"/>
          </p:cNvSpPr>
          <p:nvPr>
            <p:ph type="dt" sz="half" idx="10"/>
          </p:nvPr>
        </p:nvSpPr>
        <p:spPr/>
        <p:txBody>
          <a:bodyPr/>
          <a:lstStyle/>
          <a:p>
            <a:pPr>
              <a:defRPr/>
            </a:pPr>
            <a:r>
              <a:rPr lang="en-US" smtClean="0"/>
              <a:t>Dynamic Coronal Magnetic Fields</a:t>
            </a:r>
            <a:endParaRPr lang="en-US" dirty="0"/>
          </a:p>
        </p:txBody>
      </p:sp>
      <p:sp>
        <p:nvSpPr>
          <p:cNvPr id="5" name="Footer Placeholder 4"/>
          <p:cNvSpPr>
            <a:spLocks noGrp="1"/>
          </p:cNvSpPr>
          <p:nvPr>
            <p:ph type="ftr" sz="quarter" idx="11"/>
          </p:nvPr>
        </p:nvSpPr>
        <p:spPr/>
        <p:txBody>
          <a:bodyPr/>
          <a:lstStyle/>
          <a:p>
            <a:pPr>
              <a:defRPr/>
            </a:pPr>
            <a:r>
              <a:rPr lang="en-US" smtClean="0"/>
              <a:t>HAO, Boulder, CO   17 Sep 2012</a:t>
            </a:r>
            <a:endParaRPr lang="en-US" dirty="0"/>
          </a:p>
        </p:txBody>
      </p:sp>
      <p:sp>
        <p:nvSpPr>
          <p:cNvPr id="6" name="Slide Number Placeholder 5"/>
          <p:cNvSpPr>
            <a:spLocks noGrp="1"/>
          </p:cNvSpPr>
          <p:nvPr>
            <p:ph type="sldNum" sz="quarter" idx="12"/>
          </p:nvPr>
        </p:nvSpPr>
        <p:spPr/>
        <p:txBody>
          <a:bodyPr/>
          <a:lstStyle/>
          <a:p>
            <a:pPr>
              <a:defRPr/>
            </a:pPr>
            <a:fld id="{33327D3F-DA57-46DF-B5C0-B8000A420D92}" type="slidenum">
              <a:rPr lang="en-US" smtClean="0"/>
              <a:pPr>
                <a:defRPr/>
              </a:pPr>
              <a:t>10</a:t>
            </a:fld>
            <a:endParaRPr lang="en-US"/>
          </a:p>
        </p:txBody>
      </p:sp>
      <p:sp>
        <p:nvSpPr>
          <p:cNvPr id="8" name="TextBox 7"/>
          <p:cNvSpPr txBox="1"/>
          <p:nvPr/>
        </p:nvSpPr>
        <p:spPr>
          <a:xfrm>
            <a:off x="2299045" y="3082834"/>
            <a:ext cx="934871" cy="369332"/>
          </a:xfrm>
          <a:prstGeom prst="rect">
            <a:avLst/>
          </a:prstGeom>
          <a:noFill/>
        </p:spPr>
        <p:txBody>
          <a:bodyPr wrap="none" rtlCol="0">
            <a:spAutoFit/>
          </a:bodyPr>
          <a:lstStyle/>
          <a:p>
            <a:r>
              <a:rPr lang="en-US" dirty="0" smtClean="0"/>
              <a:t>Fitted B</a:t>
            </a:r>
            <a:endParaRPr lang="en-US" dirty="0"/>
          </a:p>
        </p:txBody>
      </p:sp>
      <p:sp>
        <p:nvSpPr>
          <p:cNvPr id="9" name="TextBox 8"/>
          <p:cNvSpPr txBox="1"/>
          <p:nvPr/>
        </p:nvSpPr>
        <p:spPr>
          <a:xfrm>
            <a:off x="2843331" y="3836126"/>
            <a:ext cx="1441420" cy="369332"/>
          </a:xfrm>
          <a:prstGeom prst="rect">
            <a:avLst/>
          </a:prstGeom>
          <a:noFill/>
        </p:spPr>
        <p:txBody>
          <a:bodyPr wrap="none" rtlCol="0">
            <a:spAutoFit/>
          </a:bodyPr>
          <a:lstStyle/>
          <a:p>
            <a:r>
              <a:rPr lang="en-US" dirty="0" smtClean="0"/>
              <a:t>Model B Max</a:t>
            </a:r>
            <a:endParaRPr lang="en-US" dirty="0"/>
          </a:p>
        </p:txBody>
      </p:sp>
      <p:sp>
        <p:nvSpPr>
          <p:cNvPr id="10" name="TextBox 9"/>
          <p:cNvSpPr txBox="1"/>
          <p:nvPr/>
        </p:nvSpPr>
        <p:spPr>
          <a:xfrm>
            <a:off x="1127749" y="5216435"/>
            <a:ext cx="1986441" cy="369332"/>
          </a:xfrm>
          <a:prstGeom prst="rect">
            <a:avLst/>
          </a:prstGeom>
          <a:noFill/>
        </p:spPr>
        <p:txBody>
          <a:bodyPr wrap="none" rtlCol="0">
            <a:spAutoFit/>
          </a:bodyPr>
          <a:lstStyle/>
          <a:p>
            <a:r>
              <a:rPr lang="en-US" dirty="0" smtClean="0"/>
              <a:t>Model B along axis</a:t>
            </a:r>
            <a:endParaRPr lang="en-US" dirty="0"/>
          </a:p>
        </p:txBody>
      </p:sp>
      <p:cxnSp>
        <p:nvCxnSpPr>
          <p:cNvPr id="12" name="Straight Arrow Connector 11"/>
          <p:cNvCxnSpPr>
            <a:stCxn id="9" idx="1"/>
          </p:cNvCxnSpPr>
          <p:nvPr/>
        </p:nvCxnSpPr>
        <p:spPr bwMode="auto">
          <a:xfrm flipH="1">
            <a:off x="1946348" y="4020792"/>
            <a:ext cx="896983" cy="80945"/>
          </a:xfrm>
          <a:prstGeom prst="straightConnector1">
            <a:avLst/>
          </a:prstGeom>
          <a:noFill/>
          <a:ln w="28575" cap="flat" cmpd="sng" algn="ctr">
            <a:solidFill>
              <a:srgbClr val="FF0000"/>
            </a:solidFill>
            <a:prstDash val="solid"/>
            <a:round/>
            <a:headEnd type="none" w="med" len="med"/>
            <a:tailEnd type="arrow"/>
          </a:ln>
          <a:effectLst/>
        </p:spPr>
      </p:cxnSp>
      <p:cxnSp>
        <p:nvCxnSpPr>
          <p:cNvPr id="14" name="Straight Arrow Connector 13"/>
          <p:cNvCxnSpPr>
            <a:stCxn id="8" idx="1"/>
          </p:cNvCxnSpPr>
          <p:nvPr/>
        </p:nvCxnSpPr>
        <p:spPr bwMode="auto">
          <a:xfrm flipH="1">
            <a:off x="1828782" y="3267500"/>
            <a:ext cx="470263" cy="141906"/>
          </a:xfrm>
          <a:prstGeom prst="straightConnector1">
            <a:avLst/>
          </a:prstGeom>
          <a:noFill/>
          <a:ln w="28575" cap="flat" cmpd="sng" algn="ctr">
            <a:solidFill>
              <a:srgbClr val="FF0000"/>
            </a:solidFill>
            <a:prstDash val="solid"/>
            <a:round/>
            <a:headEnd type="none" w="med" len="med"/>
            <a:tailEnd type="arrow"/>
          </a:ln>
          <a:effectLst/>
        </p:spPr>
      </p:cxnSp>
      <p:grpSp>
        <p:nvGrpSpPr>
          <p:cNvPr id="3" name="Group 14"/>
          <p:cNvGrpSpPr/>
          <p:nvPr/>
        </p:nvGrpSpPr>
        <p:grpSpPr>
          <a:xfrm>
            <a:off x="5522322" y="3332253"/>
            <a:ext cx="3543300" cy="1438275"/>
            <a:chOff x="1914525" y="3214687"/>
            <a:chExt cx="3543300" cy="1438275"/>
          </a:xfrm>
        </p:grpSpPr>
        <p:pic>
          <p:nvPicPr>
            <p:cNvPr id="16" name="Picture 15" descr="perspective_view.JPG"/>
            <p:cNvPicPr>
              <a:picLocks noChangeAspect="1"/>
            </p:cNvPicPr>
            <p:nvPr/>
          </p:nvPicPr>
          <p:blipFill>
            <a:blip r:embed="rId4" cstate="print"/>
            <a:stretch>
              <a:fillRect/>
            </a:stretch>
          </p:blipFill>
          <p:spPr>
            <a:xfrm>
              <a:off x="1914525" y="3214687"/>
              <a:ext cx="3543300" cy="1438275"/>
            </a:xfrm>
            <a:prstGeom prst="rect">
              <a:avLst/>
            </a:prstGeom>
          </p:spPr>
        </p:pic>
        <p:sp>
          <p:nvSpPr>
            <p:cNvPr id="17" name="Text Box 12"/>
            <p:cNvSpPr txBox="1">
              <a:spLocks noChangeArrowheads="1"/>
            </p:cNvSpPr>
            <p:nvPr/>
          </p:nvSpPr>
          <p:spPr bwMode="auto">
            <a:xfrm>
              <a:off x="2707728" y="3341961"/>
              <a:ext cx="2049517" cy="357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600" i="0" dirty="0" smtClean="0"/>
                <a:t>Perspective View</a:t>
              </a:r>
              <a:endParaRPr kumimoji="0" lang="en-US" sz="1600" b="0" i="0" u="none" strike="noStrike" cap="none" normalizeH="0" baseline="0" dirty="0" smtClean="0">
                <a:ln>
                  <a:noFill/>
                </a:ln>
                <a:solidFill>
                  <a:schemeClr val="tx1"/>
                </a:solidFill>
                <a:effectLst/>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Fitted Parameters</a:t>
            </a:r>
            <a:endParaRPr lang="en-US" dirty="0"/>
          </a:p>
        </p:txBody>
      </p:sp>
      <p:sp>
        <p:nvSpPr>
          <p:cNvPr id="4" name="Date Placeholder 3"/>
          <p:cNvSpPr>
            <a:spLocks noGrp="1"/>
          </p:cNvSpPr>
          <p:nvPr>
            <p:ph type="dt" sz="half" idx="10"/>
          </p:nvPr>
        </p:nvSpPr>
        <p:spPr/>
        <p:txBody>
          <a:bodyPr/>
          <a:lstStyle/>
          <a:p>
            <a:pPr>
              <a:defRPr/>
            </a:pPr>
            <a:r>
              <a:rPr lang="en-US" smtClean="0"/>
              <a:t>Dynamic Coronal Magnetic Fields</a:t>
            </a:r>
            <a:endParaRPr lang="en-US" dirty="0"/>
          </a:p>
        </p:txBody>
      </p:sp>
      <p:sp>
        <p:nvSpPr>
          <p:cNvPr id="5" name="Footer Placeholder 4"/>
          <p:cNvSpPr>
            <a:spLocks noGrp="1"/>
          </p:cNvSpPr>
          <p:nvPr>
            <p:ph type="ftr" sz="quarter" idx="11"/>
          </p:nvPr>
        </p:nvSpPr>
        <p:spPr/>
        <p:txBody>
          <a:bodyPr/>
          <a:lstStyle/>
          <a:p>
            <a:pPr>
              <a:defRPr/>
            </a:pPr>
            <a:r>
              <a:rPr lang="en-US" smtClean="0"/>
              <a:t>HAO, Boulder, CO   17 Sep 2012</a:t>
            </a:r>
            <a:endParaRPr lang="en-US" dirty="0"/>
          </a:p>
        </p:txBody>
      </p:sp>
      <p:sp>
        <p:nvSpPr>
          <p:cNvPr id="6" name="Slide Number Placeholder 5"/>
          <p:cNvSpPr>
            <a:spLocks noGrp="1"/>
          </p:cNvSpPr>
          <p:nvPr>
            <p:ph type="sldNum" sz="quarter" idx="12"/>
          </p:nvPr>
        </p:nvSpPr>
        <p:spPr/>
        <p:txBody>
          <a:bodyPr/>
          <a:lstStyle/>
          <a:p>
            <a:pPr>
              <a:defRPr/>
            </a:pPr>
            <a:fld id="{33327D3F-DA57-46DF-B5C0-B8000A420D92}" type="slidenum">
              <a:rPr lang="en-US" smtClean="0"/>
              <a:pPr>
                <a:defRPr/>
              </a:pPr>
              <a:t>11</a:t>
            </a:fld>
            <a:endParaRPr lang="en-US"/>
          </a:p>
        </p:txBody>
      </p:sp>
      <p:pic>
        <p:nvPicPr>
          <p:cNvPr id="115715" name="Picture 3"/>
          <p:cNvPicPr>
            <a:picLocks noChangeAspect="1" noChangeArrowheads="1"/>
          </p:cNvPicPr>
          <p:nvPr/>
        </p:nvPicPr>
        <p:blipFill>
          <a:blip r:embed="rId3" cstate="print"/>
          <a:srcRect l="7978" t="21831" r="20203" b="10563"/>
          <a:stretch>
            <a:fillRect/>
          </a:stretch>
        </p:blipFill>
        <p:spPr bwMode="auto">
          <a:xfrm>
            <a:off x="1267104" y="2847711"/>
            <a:ext cx="1841875" cy="2057411"/>
          </a:xfrm>
          <a:prstGeom prst="rect">
            <a:avLst/>
          </a:prstGeom>
          <a:noFill/>
          <a:ln w="9525">
            <a:noFill/>
            <a:miter lim="800000"/>
            <a:headEnd/>
            <a:tailEnd/>
          </a:ln>
        </p:spPr>
      </p:pic>
      <p:sp>
        <p:nvSpPr>
          <p:cNvPr id="9" name="TextBox 8"/>
          <p:cNvSpPr txBox="1"/>
          <p:nvPr/>
        </p:nvSpPr>
        <p:spPr>
          <a:xfrm>
            <a:off x="1319346" y="1881047"/>
            <a:ext cx="1744324" cy="954107"/>
          </a:xfrm>
          <a:prstGeom prst="rect">
            <a:avLst/>
          </a:prstGeom>
          <a:noFill/>
        </p:spPr>
        <p:txBody>
          <a:bodyPr wrap="none" rtlCol="0">
            <a:spAutoFit/>
          </a:bodyPr>
          <a:lstStyle/>
          <a:p>
            <a:pPr algn="ctr"/>
            <a:r>
              <a:rPr lang="en-US" sz="2800" dirty="0" smtClean="0"/>
              <a:t>LOS Angle</a:t>
            </a:r>
          </a:p>
          <a:p>
            <a:pPr algn="ctr"/>
            <a:r>
              <a:rPr lang="en-US" sz="2800" dirty="0" smtClean="0"/>
              <a:t>to B</a:t>
            </a:r>
            <a:endParaRPr lang="en-US" dirty="0"/>
          </a:p>
        </p:txBody>
      </p:sp>
      <p:pic>
        <p:nvPicPr>
          <p:cNvPr id="115716" name="Picture 4"/>
          <p:cNvPicPr>
            <a:picLocks noChangeAspect="1" noChangeArrowheads="1"/>
          </p:cNvPicPr>
          <p:nvPr/>
        </p:nvPicPr>
        <p:blipFill>
          <a:blip r:embed="rId4" cstate="print"/>
          <a:srcRect l="9194" t="21774" r="13401" b="11887"/>
          <a:stretch>
            <a:fillRect/>
          </a:stretch>
        </p:blipFill>
        <p:spPr bwMode="auto">
          <a:xfrm>
            <a:off x="3644537" y="2860773"/>
            <a:ext cx="1802656" cy="2037810"/>
          </a:xfrm>
          <a:prstGeom prst="rect">
            <a:avLst/>
          </a:prstGeom>
          <a:noFill/>
          <a:ln w="9525">
            <a:noFill/>
            <a:miter lim="800000"/>
            <a:headEnd/>
            <a:tailEnd/>
          </a:ln>
        </p:spPr>
      </p:pic>
      <p:sp>
        <p:nvSpPr>
          <p:cNvPr id="11" name="TextBox 10"/>
          <p:cNvSpPr txBox="1"/>
          <p:nvPr/>
        </p:nvSpPr>
        <p:spPr>
          <a:xfrm>
            <a:off x="3679371" y="1889758"/>
            <a:ext cx="1751633" cy="954107"/>
          </a:xfrm>
          <a:prstGeom prst="rect">
            <a:avLst/>
          </a:prstGeom>
          <a:noFill/>
        </p:spPr>
        <p:txBody>
          <a:bodyPr wrap="none" rtlCol="0">
            <a:spAutoFit/>
          </a:bodyPr>
          <a:lstStyle/>
          <a:p>
            <a:pPr algn="ctr"/>
            <a:r>
              <a:rPr lang="en-US" sz="2800" dirty="0" smtClean="0"/>
              <a:t>Power-law</a:t>
            </a:r>
          </a:p>
          <a:p>
            <a:pPr algn="ctr"/>
            <a:r>
              <a:rPr lang="en-US" sz="2800" dirty="0" smtClean="0"/>
              <a:t>Index</a:t>
            </a:r>
            <a:endParaRPr lang="en-US" dirty="0"/>
          </a:p>
        </p:txBody>
      </p:sp>
      <p:pic>
        <p:nvPicPr>
          <p:cNvPr id="115717" name="Picture 5"/>
          <p:cNvPicPr>
            <a:picLocks noChangeAspect="1" noChangeArrowheads="1"/>
          </p:cNvPicPr>
          <p:nvPr/>
        </p:nvPicPr>
        <p:blipFill>
          <a:blip r:embed="rId5" cstate="print"/>
          <a:srcRect l="11859" t="19428" r="14294" b="10446"/>
          <a:stretch>
            <a:fillRect/>
          </a:stretch>
        </p:blipFill>
        <p:spPr bwMode="auto">
          <a:xfrm>
            <a:off x="6048104" y="2860772"/>
            <a:ext cx="1783100" cy="1988822"/>
          </a:xfrm>
          <a:prstGeom prst="rect">
            <a:avLst/>
          </a:prstGeom>
          <a:noFill/>
          <a:ln w="9525">
            <a:noFill/>
            <a:miter lim="800000"/>
            <a:headEnd/>
            <a:tailEnd/>
          </a:ln>
        </p:spPr>
      </p:pic>
      <p:sp>
        <p:nvSpPr>
          <p:cNvPr id="15" name="TextBox 14"/>
          <p:cNvSpPr txBox="1"/>
          <p:nvPr/>
        </p:nvSpPr>
        <p:spPr>
          <a:xfrm>
            <a:off x="6018283" y="1898466"/>
            <a:ext cx="1819985" cy="954107"/>
          </a:xfrm>
          <a:prstGeom prst="rect">
            <a:avLst/>
          </a:prstGeom>
          <a:noFill/>
        </p:spPr>
        <p:txBody>
          <a:bodyPr wrap="none" rtlCol="0">
            <a:spAutoFit/>
          </a:bodyPr>
          <a:lstStyle/>
          <a:p>
            <a:pPr algn="ctr"/>
            <a:r>
              <a:rPr lang="en-US" sz="2800" dirty="0" smtClean="0"/>
              <a:t>Relativistic</a:t>
            </a:r>
          </a:p>
          <a:p>
            <a:pPr algn="ctr"/>
            <a:r>
              <a:rPr lang="en-US" sz="2800" dirty="0" smtClean="0"/>
              <a:t>Density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ull_disk_images.jpg"/>
          <p:cNvPicPr>
            <a:picLocks noGrp="1" noChangeAspect="1"/>
          </p:cNvPicPr>
          <p:nvPr>
            <p:ph idx="1"/>
          </p:nvPr>
        </p:nvPicPr>
        <p:blipFill>
          <a:blip r:embed="rId3" cstate="print"/>
          <a:srcRect r="50069" b="49498"/>
          <a:stretch>
            <a:fillRect/>
          </a:stretch>
        </p:blipFill>
        <p:spPr>
          <a:xfrm>
            <a:off x="94590" y="2007475"/>
            <a:ext cx="4395904" cy="4398553"/>
          </a:xfrm>
        </p:spPr>
      </p:pic>
      <p:sp>
        <p:nvSpPr>
          <p:cNvPr id="4" name="Date Placeholder 3"/>
          <p:cNvSpPr>
            <a:spLocks noGrp="1"/>
          </p:cNvSpPr>
          <p:nvPr>
            <p:ph type="dt" sz="half" idx="10"/>
          </p:nvPr>
        </p:nvSpPr>
        <p:spPr/>
        <p:txBody>
          <a:bodyPr/>
          <a:lstStyle/>
          <a:p>
            <a:pPr>
              <a:defRPr/>
            </a:pPr>
            <a:r>
              <a:rPr lang="en-US" smtClean="0"/>
              <a:t>09/24/2012</a:t>
            </a:r>
            <a:endParaRPr lang="en-US"/>
          </a:p>
        </p:txBody>
      </p:sp>
      <p:sp>
        <p:nvSpPr>
          <p:cNvPr id="5" name="Footer Placeholder 4"/>
          <p:cNvSpPr>
            <a:spLocks noGrp="1"/>
          </p:cNvSpPr>
          <p:nvPr>
            <p:ph type="ftr" sz="quarter" idx="11"/>
          </p:nvPr>
        </p:nvSpPr>
        <p:spPr/>
        <p:txBody>
          <a:bodyPr/>
          <a:lstStyle/>
          <a:p>
            <a:pPr>
              <a:defRPr/>
            </a:pPr>
            <a:r>
              <a:rPr lang="en-US" smtClean="0"/>
              <a:t>Prototype Review Meeting</a:t>
            </a:r>
            <a:endParaRPr lang="en-US"/>
          </a:p>
        </p:txBody>
      </p:sp>
      <p:sp>
        <p:nvSpPr>
          <p:cNvPr id="6" name="Slide Number Placeholder 5"/>
          <p:cNvSpPr>
            <a:spLocks noGrp="1"/>
          </p:cNvSpPr>
          <p:nvPr>
            <p:ph type="sldNum" sz="quarter" idx="12"/>
          </p:nvPr>
        </p:nvSpPr>
        <p:spPr/>
        <p:txBody>
          <a:bodyPr/>
          <a:lstStyle/>
          <a:p>
            <a:pPr>
              <a:defRPr/>
            </a:pPr>
            <a:fld id="{33327D3F-DA57-46DF-B5C0-B8000A420D92}" type="slidenum">
              <a:rPr lang="en-US" smtClean="0"/>
              <a:pPr>
                <a:defRPr/>
              </a:pPr>
              <a:t>12</a:t>
            </a:fld>
            <a:endParaRPr lang="en-US"/>
          </a:p>
        </p:txBody>
      </p:sp>
      <p:pic>
        <p:nvPicPr>
          <p:cNvPr id="8" name="Content Placeholder 6" descr="Full_disk_images.jpg"/>
          <p:cNvPicPr>
            <a:picLocks noChangeAspect="1"/>
          </p:cNvPicPr>
          <p:nvPr/>
        </p:nvPicPr>
        <p:blipFill>
          <a:blip r:embed="rId3" cstate="print"/>
          <a:srcRect l="50361" t="50773" r="430" b="570"/>
          <a:stretch>
            <a:fillRect/>
          </a:stretch>
        </p:blipFill>
        <p:spPr bwMode="auto">
          <a:xfrm>
            <a:off x="4582509" y="2031909"/>
            <a:ext cx="4393319" cy="429751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6944" t="4235" r="7143" b="54785"/>
          <a:stretch>
            <a:fillRect/>
          </a:stretch>
        </p:blipFill>
        <p:spPr bwMode="auto">
          <a:xfrm>
            <a:off x="4476109" y="2016015"/>
            <a:ext cx="4594322" cy="4382814"/>
          </a:xfrm>
          <a:prstGeom prst="rect">
            <a:avLst/>
          </a:prstGeom>
          <a:noFill/>
          <a:ln w="9525">
            <a:noFill/>
            <a:miter lim="800000"/>
            <a:headEnd/>
            <a:tailEnd/>
          </a:ln>
        </p:spPr>
      </p:pic>
      <p:sp>
        <p:nvSpPr>
          <p:cNvPr id="11" name="Title 1"/>
          <p:cNvSpPr txBox="1">
            <a:spLocks/>
          </p:cNvSpPr>
          <p:nvPr/>
        </p:nvSpPr>
        <p:spPr>
          <a:xfrm>
            <a:off x="304800" y="723900"/>
            <a:ext cx="8686800" cy="838200"/>
          </a:xfrm>
          <a:prstGeom prst="rect">
            <a:avLst/>
          </a:prstGeom>
        </p:spPr>
        <p:txBody>
          <a:bodyPr vert="horz"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magnetic and plasma structure of active regions</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region/sunspot Spectra</a:t>
            </a:r>
            <a:endParaRPr lang="en-US" dirty="0"/>
          </a:p>
        </p:txBody>
      </p:sp>
      <p:sp>
        <p:nvSpPr>
          <p:cNvPr id="3" name="Content Placeholder 2"/>
          <p:cNvSpPr>
            <a:spLocks noGrp="1"/>
          </p:cNvSpPr>
          <p:nvPr>
            <p:ph idx="1"/>
          </p:nvPr>
        </p:nvSpPr>
        <p:spPr>
          <a:xfrm>
            <a:off x="-21017" y="1741708"/>
            <a:ext cx="4035969" cy="4256314"/>
          </a:xfrm>
        </p:spPr>
        <p:txBody>
          <a:bodyPr>
            <a:normAutofit/>
          </a:bodyPr>
          <a:lstStyle/>
          <a:p>
            <a:r>
              <a:rPr lang="en-US" sz="2000" dirty="0" smtClean="0"/>
              <a:t>With really excellent imaging, and fine frequency resolution, modeling (confirmed by observation) predicts lots of interesting structure in the radio spectra.</a:t>
            </a:r>
          </a:p>
          <a:p>
            <a:r>
              <a:rPr lang="en-US" sz="2000" dirty="0" smtClean="0"/>
              <a:t>Resolving this structure will give magnetic field strength measurements in the corona, something ONLY radio can do.</a:t>
            </a:r>
          </a:p>
          <a:p>
            <a:r>
              <a:rPr lang="en-US" sz="2000" dirty="0" smtClean="0"/>
              <a:t>Other plasma parameters (temperature, density) are also derivable from these spectra.</a:t>
            </a:r>
          </a:p>
        </p:txBody>
      </p:sp>
      <p:sp>
        <p:nvSpPr>
          <p:cNvPr id="4" name="Date Placeholder 3"/>
          <p:cNvSpPr>
            <a:spLocks noGrp="1"/>
          </p:cNvSpPr>
          <p:nvPr>
            <p:ph type="dt" sz="half" idx="10"/>
          </p:nvPr>
        </p:nvSpPr>
        <p:spPr/>
        <p:txBody>
          <a:bodyPr/>
          <a:lstStyle/>
          <a:p>
            <a:pPr>
              <a:defRPr/>
            </a:pPr>
            <a:r>
              <a:rPr lang="en-US" smtClean="0"/>
              <a:t>09/24/2012</a:t>
            </a:r>
            <a:endParaRPr lang="en-US"/>
          </a:p>
        </p:txBody>
      </p:sp>
      <p:sp>
        <p:nvSpPr>
          <p:cNvPr id="5" name="Footer Placeholder 4"/>
          <p:cNvSpPr>
            <a:spLocks noGrp="1"/>
          </p:cNvSpPr>
          <p:nvPr>
            <p:ph type="ftr" sz="quarter" idx="11"/>
          </p:nvPr>
        </p:nvSpPr>
        <p:spPr/>
        <p:txBody>
          <a:bodyPr/>
          <a:lstStyle/>
          <a:p>
            <a:pPr>
              <a:defRPr/>
            </a:pPr>
            <a:r>
              <a:rPr lang="en-US" smtClean="0"/>
              <a:t>Prototype Review Meeting</a:t>
            </a:r>
            <a:endParaRPr lang="en-US"/>
          </a:p>
        </p:txBody>
      </p:sp>
      <p:sp>
        <p:nvSpPr>
          <p:cNvPr id="6" name="Slide Number Placeholder 5"/>
          <p:cNvSpPr>
            <a:spLocks noGrp="1"/>
          </p:cNvSpPr>
          <p:nvPr>
            <p:ph type="sldNum" sz="quarter" idx="12"/>
          </p:nvPr>
        </p:nvSpPr>
        <p:spPr/>
        <p:txBody>
          <a:bodyPr/>
          <a:lstStyle/>
          <a:p>
            <a:pPr>
              <a:defRPr/>
            </a:pPr>
            <a:fld id="{33327D3F-DA57-46DF-B5C0-B8000A420D92}" type="slidenum">
              <a:rPr lang="en-US" smtClean="0"/>
              <a:pPr>
                <a:defRPr/>
              </a:pPr>
              <a:t>13</a:t>
            </a:fld>
            <a:endParaRPr lang="en-US"/>
          </a:p>
        </p:txBody>
      </p:sp>
      <p:pic>
        <p:nvPicPr>
          <p:cNvPr id="81922" name="Picture 2"/>
          <p:cNvPicPr>
            <a:picLocks noChangeAspect="1" noChangeArrowheads="1"/>
          </p:cNvPicPr>
          <p:nvPr/>
        </p:nvPicPr>
        <p:blipFill>
          <a:blip r:embed="rId3" cstate="print"/>
          <a:srcRect/>
          <a:stretch>
            <a:fillRect/>
          </a:stretch>
        </p:blipFill>
        <p:spPr bwMode="auto">
          <a:xfrm>
            <a:off x="3895006" y="1871209"/>
            <a:ext cx="5234047" cy="4003620"/>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10.7_images.jpg"/>
          <p:cNvPicPr>
            <a:picLocks noGrp="1" noChangeAspect="1"/>
          </p:cNvPicPr>
          <p:nvPr>
            <p:ph idx="1"/>
          </p:nvPr>
        </p:nvPicPr>
        <p:blipFill>
          <a:blip r:embed="rId3" cstate="print"/>
          <a:srcRect t="7289"/>
          <a:stretch>
            <a:fillRect/>
          </a:stretch>
        </p:blipFill>
        <p:spPr>
          <a:xfrm>
            <a:off x="-14938" y="1885950"/>
            <a:ext cx="9197038" cy="4240214"/>
          </a:xfrm>
        </p:spPr>
      </p:pic>
      <p:sp>
        <p:nvSpPr>
          <p:cNvPr id="4" name="Date Placeholder 3"/>
          <p:cNvSpPr>
            <a:spLocks noGrp="1"/>
          </p:cNvSpPr>
          <p:nvPr>
            <p:ph type="dt" sz="half" idx="10"/>
          </p:nvPr>
        </p:nvSpPr>
        <p:spPr/>
        <p:txBody>
          <a:bodyPr/>
          <a:lstStyle/>
          <a:p>
            <a:pPr>
              <a:defRPr/>
            </a:pPr>
            <a:r>
              <a:rPr lang="en-US" smtClean="0"/>
              <a:t>Dynamic Coronal Magnetic Fields</a:t>
            </a:r>
            <a:endParaRPr lang="en-US"/>
          </a:p>
        </p:txBody>
      </p:sp>
      <p:sp>
        <p:nvSpPr>
          <p:cNvPr id="5" name="Footer Placeholder 4"/>
          <p:cNvSpPr>
            <a:spLocks noGrp="1"/>
          </p:cNvSpPr>
          <p:nvPr>
            <p:ph type="ftr" sz="quarter" idx="11"/>
          </p:nvPr>
        </p:nvSpPr>
        <p:spPr/>
        <p:txBody>
          <a:bodyPr/>
          <a:lstStyle/>
          <a:p>
            <a:pPr>
              <a:defRPr/>
            </a:pPr>
            <a:r>
              <a:rPr lang="en-US" smtClean="0"/>
              <a:t>HAO, Boulder, CO   17 Sep 2012</a:t>
            </a:r>
            <a:endParaRPr lang="en-US"/>
          </a:p>
        </p:txBody>
      </p:sp>
      <p:sp>
        <p:nvSpPr>
          <p:cNvPr id="2" name="Title 1"/>
          <p:cNvSpPr>
            <a:spLocks noGrp="1"/>
          </p:cNvSpPr>
          <p:nvPr>
            <p:ph type="title"/>
          </p:nvPr>
        </p:nvSpPr>
        <p:spPr/>
        <p:txBody>
          <a:bodyPr/>
          <a:lstStyle/>
          <a:p>
            <a:r>
              <a:rPr lang="en-US" dirty="0" smtClean="0"/>
              <a:t>F10.7 images (2.8 GHz)</a:t>
            </a:r>
            <a:endParaRPr lang="en-US" dirty="0"/>
          </a:p>
        </p:txBody>
      </p:sp>
      <p:sp>
        <p:nvSpPr>
          <p:cNvPr id="8" name="Slide Number Placeholder 7"/>
          <p:cNvSpPr>
            <a:spLocks noGrp="1"/>
          </p:cNvSpPr>
          <p:nvPr>
            <p:ph type="sldNum" sz="quarter" idx="12"/>
          </p:nvPr>
        </p:nvSpPr>
        <p:spPr/>
        <p:txBody>
          <a:bodyPr/>
          <a:lstStyle/>
          <a:p>
            <a:pPr>
              <a:defRPr/>
            </a:pPr>
            <a:fld id="{33327D3F-DA57-46DF-B5C0-B8000A420D9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F10.7 images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F10.7 solar activity index is a critical component of many models:</a:t>
            </a:r>
          </a:p>
          <a:p>
            <a:pPr lvl="1"/>
            <a:r>
              <a:rPr lang="en-US" dirty="0" smtClean="0"/>
              <a:t>As a proxy for the ionizing solar radiation that produces the ionosphere</a:t>
            </a:r>
          </a:p>
          <a:p>
            <a:pPr lvl="1"/>
            <a:r>
              <a:rPr lang="en-US" dirty="0" smtClean="0"/>
              <a:t>To gauge space weather effects on satellite orbits and on satellite and low-frequency communication</a:t>
            </a:r>
          </a:p>
          <a:p>
            <a:pPr lvl="1"/>
            <a:r>
              <a:rPr lang="en-US" dirty="0" smtClean="0"/>
              <a:t>As input to </a:t>
            </a:r>
            <a:r>
              <a:rPr lang="en-US" dirty="0" err="1" smtClean="0"/>
              <a:t>ionospheric</a:t>
            </a:r>
            <a:r>
              <a:rPr lang="en-US" dirty="0" smtClean="0"/>
              <a:t> effects on GPS navigation</a:t>
            </a:r>
          </a:p>
          <a:p>
            <a:r>
              <a:rPr lang="en-US" dirty="0" smtClean="0"/>
              <a:t>After a tight correlation of F10.7 on sunspot number and other indicators of solar cycle variability over several cycles, F10.7 seems to have deviated from them at the beginning of cycle 24.</a:t>
            </a:r>
          </a:p>
          <a:p>
            <a:r>
              <a:rPr lang="en-US" dirty="0" smtClean="0"/>
              <a:t>The index is useful because it combines both thermal and magnetic activity.  Images permit the separation of these two effects of solar activity, for a more thorough understanding of underlying causes of solar activity variation.</a:t>
            </a:r>
            <a:endParaRPr lang="en-US" dirty="0"/>
          </a:p>
        </p:txBody>
      </p:sp>
      <p:sp>
        <p:nvSpPr>
          <p:cNvPr id="4" name="Date Placeholder 3"/>
          <p:cNvSpPr>
            <a:spLocks noGrp="1"/>
          </p:cNvSpPr>
          <p:nvPr>
            <p:ph type="dt" sz="half" idx="10"/>
          </p:nvPr>
        </p:nvSpPr>
        <p:spPr/>
        <p:txBody>
          <a:bodyPr/>
          <a:lstStyle/>
          <a:p>
            <a:r>
              <a:rPr lang="en-US" smtClean="0"/>
              <a:t>09/24/2012</a:t>
            </a:r>
            <a:endParaRPr lang="en-US"/>
          </a:p>
        </p:txBody>
      </p:sp>
      <p:sp>
        <p:nvSpPr>
          <p:cNvPr id="5" name="Footer Placeholder 4"/>
          <p:cNvSpPr>
            <a:spLocks noGrp="1"/>
          </p:cNvSpPr>
          <p:nvPr>
            <p:ph type="ftr" sz="quarter" idx="11"/>
          </p:nvPr>
        </p:nvSpPr>
        <p:spPr/>
        <p:txBody>
          <a:bodyPr/>
          <a:lstStyle/>
          <a:p>
            <a:r>
              <a:rPr lang="en-US" smtClean="0"/>
              <a:t>Prototype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8/14/2012</a:t>
            </a:r>
            <a:endParaRPr lang="en-US"/>
          </a:p>
        </p:txBody>
      </p:sp>
      <p:sp>
        <p:nvSpPr>
          <p:cNvPr id="5" name="Footer Placeholder 4"/>
          <p:cNvSpPr>
            <a:spLocks noGrp="1"/>
          </p:cNvSpPr>
          <p:nvPr>
            <p:ph type="ftr" sz="quarter" idx="11"/>
          </p:nvPr>
        </p:nvSpPr>
        <p:spPr/>
        <p:txBody>
          <a:bodyPr/>
          <a:lstStyle/>
          <a:p>
            <a:r>
              <a:rPr lang="en-US" smtClean="0"/>
              <a:t>CASPER 2012 Workshop</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457216"/>
            <a:ext cx="9144000" cy="6391275"/>
          </a:xfrm>
          <a:prstGeom prst="rect">
            <a:avLst/>
          </a:prstGeom>
          <a:noFill/>
          <a:ln w="9525">
            <a:noFill/>
            <a:miter lim="800000"/>
            <a:headEnd/>
            <a:tailEnd/>
          </a:ln>
        </p:spPr>
      </p:pic>
      <p:pic>
        <p:nvPicPr>
          <p:cNvPr id="8" name="Picture 7" descr="C:\Users\APC\Documents\LabVIEW Data\EST20120303_185202.png"/>
          <p:cNvPicPr/>
          <p:nvPr/>
        </p:nvPicPr>
        <p:blipFill>
          <a:blip r:embed="rId3" cstate="print"/>
          <a:srcRect t="-119" b="3977"/>
          <a:stretch>
            <a:fillRect/>
          </a:stretch>
        </p:blipFill>
        <p:spPr bwMode="auto">
          <a:xfrm>
            <a:off x="116731" y="206829"/>
            <a:ext cx="9863847" cy="3411762"/>
          </a:xfrm>
          <a:prstGeom prst="rect">
            <a:avLst/>
          </a:prstGeom>
          <a:noFill/>
          <a:ln w="9525">
            <a:noFill/>
            <a:miter lim="800000"/>
            <a:headEnd/>
            <a:tailEnd/>
          </a:ln>
        </p:spPr>
      </p:pic>
      <p:sp>
        <p:nvSpPr>
          <p:cNvPr id="9" name="TextBox 8"/>
          <p:cNvSpPr txBox="1"/>
          <p:nvPr/>
        </p:nvSpPr>
        <p:spPr>
          <a:xfrm>
            <a:off x="7587343" y="947057"/>
            <a:ext cx="1478290" cy="3416320"/>
          </a:xfrm>
          <a:prstGeom prst="rect">
            <a:avLst/>
          </a:prstGeom>
          <a:noFill/>
        </p:spPr>
        <p:txBody>
          <a:bodyPr wrap="none" rtlCol="0">
            <a:spAutoFit/>
          </a:bodyPr>
          <a:lstStyle/>
          <a:p>
            <a:r>
              <a:rPr lang="en-US" sz="2400" dirty="0" smtClean="0"/>
              <a:t>EST Data</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JVLA Data</a:t>
            </a:r>
            <a:endParaRPr lang="en-US" sz="2400" dirty="0"/>
          </a:p>
        </p:txBody>
      </p:sp>
      <p:sp>
        <p:nvSpPr>
          <p:cNvPr id="12" name="Freeform 11"/>
          <p:cNvSpPr/>
          <p:nvPr/>
        </p:nvSpPr>
        <p:spPr>
          <a:xfrm>
            <a:off x="163286" y="1284514"/>
            <a:ext cx="1524000" cy="4071257"/>
          </a:xfrm>
          <a:custGeom>
            <a:avLst/>
            <a:gdLst>
              <a:gd name="connsiteX0" fmla="*/ 0 w 1524000"/>
              <a:gd name="connsiteY0" fmla="*/ 0 h 4071257"/>
              <a:gd name="connsiteX1" fmla="*/ 511628 w 1524000"/>
              <a:gd name="connsiteY1" fmla="*/ 1491343 h 4071257"/>
              <a:gd name="connsiteX2" fmla="*/ 914400 w 1524000"/>
              <a:gd name="connsiteY2" fmla="*/ 2764972 h 4071257"/>
              <a:gd name="connsiteX3" fmla="*/ 1175657 w 1524000"/>
              <a:gd name="connsiteY3" fmla="*/ 3407229 h 4071257"/>
              <a:gd name="connsiteX4" fmla="*/ 1524000 w 1524000"/>
              <a:gd name="connsiteY4" fmla="*/ 4071257 h 4071257"/>
              <a:gd name="connsiteX5" fmla="*/ 1524000 w 1524000"/>
              <a:gd name="connsiteY5" fmla="*/ 4071257 h 4071257"/>
              <a:gd name="connsiteX0" fmla="*/ 0 w 1524000"/>
              <a:gd name="connsiteY0" fmla="*/ 0 h 4071257"/>
              <a:gd name="connsiteX1" fmla="*/ 478970 w 1524000"/>
              <a:gd name="connsiteY1" fmla="*/ 1513114 h 4071257"/>
              <a:gd name="connsiteX2" fmla="*/ 914400 w 1524000"/>
              <a:gd name="connsiteY2" fmla="*/ 2764972 h 4071257"/>
              <a:gd name="connsiteX3" fmla="*/ 1175657 w 1524000"/>
              <a:gd name="connsiteY3" fmla="*/ 3407229 h 4071257"/>
              <a:gd name="connsiteX4" fmla="*/ 1524000 w 1524000"/>
              <a:gd name="connsiteY4" fmla="*/ 4071257 h 4071257"/>
              <a:gd name="connsiteX5" fmla="*/ 1524000 w 1524000"/>
              <a:gd name="connsiteY5" fmla="*/ 4071257 h 4071257"/>
              <a:gd name="connsiteX0" fmla="*/ 0 w 1524000"/>
              <a:gd name="connsiteY0" fmla="*/ 0 h 4071257"/>
              <a:gd name="connsiteX1" fmla="*/ 478970 w 1524000"/>
              <a:gd name="connsiteY1" fmla="*/ 1513114 h 4071257"/>
              <a:gd name="connsiteX2" fmla="*/ 936171 w 1524000"/>
              <a:gd name="connsiteY2" fmla="*/ 2764972 h 4071257"/>
              <a:gd name="connsiteX3" fmla="*/ 1175657 w 1524000"/>
              <a:gd name="connsiteY3" fmla="*/ 3407229 h 4071257"/>
              <a:gd name="connsiteX4" fmla="*/ 1524000 w 1524000"/>
              <a:gd name="connsiteY4" fmla="*/ 4071257 h 4071257"/>
              <a:gd name="connsiteX5" fmla="*/ 1524000 w 1524000"/>
              <a:gd name="connsiteY5" fmla="*/ 4071257 h 4071257"/>
              <a:gd name="connsiteX0" fmla="*/ 0 w 1524000"/>
              <a:gd name="connsiteY0" fmla="*/ 0 h 4071257"/>
              <a:gd name="connsiteX1" fmla="*/ 478970 w 1524000"/>
              <a:gd name="connsiteY1" fmla="*/ 1513114 h 4071257"/>
              <a:gd name="connsiteX2" fmla="*/ 936171 w 1524000"/>
              <a:gd name="connsiteY2" fmla="*/ 2764972 h 4071257"/>
              <a:gd name="connsiteX3" fmla="*/ 1186543 w 1524000"/>
              <a:gd name="connsiteY3" fmla="*/ 3396343 h 4071257"/>
              <a:gd name="connsiteX4" fmla="*/ 1524000 w 1524000"/>
              <a:gd name="connsiteY4" fmla="*/ 4071257 h 4071257"/>
              <a:gd name="connsiteX5" fmla="*/ 1524000 w 1524000"/>
              <a:gd name="connsiteY5" fmla="*/ 4071257 h 407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0" h="4071257">
                <a:moveTo>
                  <a:pt x="0" y="0"/>
                </a:moveTo>
                <a:cubicBezTo>
                  <a:pt x="179614" y="515257"/>
                  <a:pt x="322942" y="1052285"/>
                  <a:pt x="478970" y="1513114"/>
                </a:cubicBezTo>
                <a:cubicBezTo>
                  <a:pt x="634999" y="1973943"/>
                  <a:pt x="818242" y="2451100"/>
                  <a:pt x="936171" y="2764972"/>
                </a:cubicBezTo>
                <a:cubicBezTo>
                  <a:pt x="1054100" y="3078844"/>
                  <a:pt x="1088572" y="3178629"/>
                  <a:pt x="1186543" y="3396343"/>
                </a:cubicBezTo>
                <a:cubicBezTo>
                  <a:pt x="1284514" y="3614057"/>
                  <a:pt x="1467757" y="3958771"/>
                  <a:pt x="1524000" y="4071257"/>
                </a:cubicBezTo>
                <a:lnTo>
                  <a:pt x="1524000" y="4071257"/>
                </a:lnTo>
              </a:path>
            </a:pathLst>
          </a:custGeom>
          <a:ln w="19050">
            <a:solidFill>
              <a:schemeClr val="tx1"/>
            </a:solidFill>
            <a:tailEnd type="arrow"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080657" y="5148943"/>
            <a:ext cx="5459893" cy="1569660"/>
          </a:xfrm>
          <a:prstGeom prst="rect">
            <a:avLst/>
          </a:prstGeom>
          <a:noFill/>
        </p:spPr>
        <p:txBody>
          <a:bodyPr wrap="none" rtlCol="0">
            <a:spAutoFit/>
          </a:bodyPr>
          <a:lstStyle/>
          <a:p>
            <a:r>
              <a:rPr lang="en-US" sz="2400" dirty="0" smtClean="0"/>
              <a:t>Finally, can image these enigmatic</a:t>
            </a:r>
          </a:p>
          <a:p>
            <a:r>
              <a:rPr lang="en-US" sz="2400" dirty="0" smtClean="0"/>
              <a:t>bursts for the first time.  JVLA can</a:t>
            </a:r>
          </a:p>
          <a:p>
            <a:r>
              <a:rPr lang="en-US" sz="2400" dirty="0" smtClean="0"/>
              <a:t>make an image for every time-frequency </a:t>
            </a:r>
          </a:p>
          <a:p>
            <a:r>
              <a:rPr lang="en-US" sz="2400" dirty="0" smtClean="0"/>
              <a:t>bin on this dynamic spectrum</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Instrument/Facility requirements</a:t>
            </a:r>
            <a:endParaRPr lang="en-US" dirty="0"/>
          </a:p>
        </p:txBody>
      </p:sp>
      <p:sp>
        <p:nvSpPr>
          <p:cNvPr id="3" name="Content Placeholder 2"/>
          <p:cNvSpPr>
            <a:spLocks noGrp="1"/>
          </p:cNvSpPr>
          <p:nvPr>
            <p:ph idx="1"/>
          </p:nvPr>
        </p:nvSpPr>
        <p:spPr>
          <a:xfrm>
            <a:off x="304800" y="1554162"/>
            <a:ext cx="8686800" cy="4846638"/>
          </a:xfrm>
        </p:spPr>
        <p:txBody>
          <a:bodyPr>
            <a:normAutofit fontScale="55000" lnSpcReduction="20000"/>
          </a:bodyPr>
          <a:lstStyle/>
          <a:p>
            <a:r>
              <a:rPr lang="en-US" dirty="0" smtClean="0"/>
              <a:t>Rapid measurement of 1-18 GHz spectrum (20 ms sample time, &lt;1 s cycle time [0.2 s for 1-3 GHz], ~1 ms dead time)</a:t>
            </a:r>
          </a:p>
          <a:p>
            <a:r>
              <a:rPr lang="en-US" dirty="0" smtClean="0"/>
              <a:t>Excellent amplitude and phase stability (1% amplitude stability—0.04 dB; 1º phase stability, each IF)</a:t>
            </a:r>
          </a:p>
          <a:p>
            <a:r>
              <a:rPr lang="en-US" dirty="0" smtClean="0"/>
              <a:t>Excellent polarization accuracy (15 dB isolation, 20 dB after calibration, 2% overall accuracy)</a:t>
            </a:r>
          </a:p>
          <a:p>
            <a:r>
              <a:rPr lang="en-US" dirty="0" smtClean="0"/>
              <a:t>Excellent calibration (system temperature goals 400 K for 2.1 m antennas, 50 K for 27-m, or equivalent,                            all bands).</a:t>
            </a:r>
          </a:p>
          <a:p>
            <a:pPr>
              <a:buNone/>
            </a:pPr>
            <a:r>
              <a:rPr lang="en-US" dirty="0" smtClean="0"/>
              <a:t>	Note: warm receiver is coming in at 570 K, which means cool receiver must be no higher than 35 K.  Current design is showing about 15 K, but coupler has to be tested.</a:t>
            </a:r>
          </a:p>
          <a:p>
            <a:r>
              <a:rPr lang="en-US" dirty="0" smtClean="0"/>
              <a:t>Excellent 27-m sensitivity (15 K system temperature in core bands)—note 27-m surface accuracy is an issue.</a:t>
            </a:r>
          </a:p>
          <a:p>
            <a:r>
              <a:rPr lang="en-US" dirty="0" smtClean="0"/>
              <a:t>High up-time fraction=&gt;ease of maintenance, 2 subarrays, real-time diagnostics, spares</a:t>
            </a:r>
          </a:p>
          <a:p>
            <a:r>
              <a:rPr lang="en-US" dirty="0" smtClean="0"/>
              <a:t>Real-time data products=&gt;pipeline processing (images, burst spectra, time profiles, web-based data serving)</a:t>
            </a:r>
          </a:p>
          <a:p>
            <a:r>
              <a:rPr lang="en-US" dirty="0" smtClean="0"/>
              <a:t>Community access=&gt;offline analysis package, science center</a:t>
            </a:r>
            <a:endParaRPr lang="en-US" dirty="0"/>
          </a:p>
        </p:txBody>
      </p:sp>
      <p:sp>
        <p:nvSpPr>
          <p:cNvPr id="4" name="Date Placeholder 3"/>
          <p:cNvSpPr>
            <a:spLocks noGrp="1"/>
          </p:cNvSpPr>
          <p:nvPr>
            <p:ph type="dt" sz="half" idx="10"/>
          </p:nvPr>
        </p:nvSpPr>
        <p:spPr/>
        <p:txBody>
          <a:bodyPr/>
          <a:lstStyle/>
          <a:p>
            <a:r>
              <a:rPr lang="en-US" smtClean="0"/>
              <a:t>09/24/2012</a:t>
            </a:r>
            <a:endParaRPr lang="en-US"/>
          </a:p>
        </p:txBody>
      </p:sp>
      <p:sp>
        <p:nvSpPr>
          <p:cNvPr id="5" name="Footer Placeholder 4"/>
          <p:cNvSpPr>
            <a:spLocks noGrp="1"/>
          </p:cNvSpPr>
          <p:nvPr>
            <p:ph type="ftr" sz="quarter" idx="11"/>
          </p:nvPr>
        </p:nvSpPr>
        <p:spPr/>
        <p:txBody>
          <a:bodyPr/>
          <a:lstStyle/>
          <a:p>
            <a:r>
              <a:rPr lang="en-US" smtClean="0"/>
              <a:t>Prototype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dirty="0"/>
          </a:p>
        </p:txBody>
      </p:sp>
      <p:graphicFrame>
        <p:nvGraphicFramePr>
          <p:cNvPr id="7" name="Object 6"/>
          <p:cNvGraphicFramePr>
            <a:graphicFrameLocks noChangeAspect="1"/>
          </p:cNvGraphicFramePr>
          <p:nvPr/>
        </p:nvGraphicFramePr>
        <p:xfrm>
          <a:off x="2642506" y="3216954"/>
          <a:ext cx="1581150" cy="366712"/>
        </p:xfrm>
        <a:graphic>
          <a:graphicData uri="http://schemas.openxmlformats.org/presentationml/2006/ole">
            <p:oleObj spid="_x0000_s6148" name="Equation" r:id="rId4" imgW="1040948" imgH="241195"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block diagram</a:t>
            </a:r>
            <a:endParaRPr lang="en-US" dirty="0"/>
          </a:p>
        </p:txBody>
      </p:sp>
      <p:sp>
        <p:nvSpPr>
          <p:cNvPr id="4" name="Date Placeholder 3"/>
          <p:cNvSpPr>
            <a:spLocks noGrp="1"/>
          </p:cNvSpPr>
          <p:nvPr>
            <p:ph type="dt" sz="half" idx="10"/>
          </p:nvPr>
        </p:nvSpPr>
        <p:spPr/>
        <p:txBody>
          <a:bodyPr/>
          <a:lstStyle/>
          <a:p>
            <a:r>
              <a:rPr lang="en-US" smtClean="0"/>
              <a:t>09/24/2012</a:t>
            </a:r>
            <a:endParaRPr lang="en-US"/>
          </a:p>
        </p:txBody>
      </p:sp>
      <p:sp>
        <p:nvSpPr>
          <p:cNvPr id="5" name="Footer Placeholder 4"/>
          <p:cNvSpPr>
            <a:spLocks noGrp="1"/>
          </p:cNvSpPr>
          <p:nvPr>
            <p:ph type="ftr" sz="quarter" idx="11"/>
          </p:nvPr>
        </p:nvSpPr>
        <p:spPr/>
        <p:txBody>
          <a:bodyPr/>
          <a:lstStyle/>
          <a:p>
            <a:r>
              <a:rPr lang="en-US" smtClean="0"/>
              <a:t>Prototype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54277" name="Picture 5"/>
          <p:cNvPicPr>
            <a:picLocks noChangeAspect="1" noChangeArrowheads="1"/>
          </p:cNvPicPr>
          <p:nvPr/>
        </p:nvPicPr>
        <p:blipFill>
          <a:blip r:embed="rId2" cstate="print"/>
          <a:srcRect/>
          <a:stretch>
            <a:fillRect/>
          </a:stretch>
        </p:blipFill>
        <p:spPr bwMode="auto">
          <a:xfrm>
            <a:off x="38100" y="1538288"/>
            <a:ext cx="9067800" cy="3781425"/>
          </a:xfrm>
          <a:prstGeom prst="rect">
            <a:avLst/>
          </a:prstGeom>
          <a:noFill/>
          <a:ln w="9525">
            <a:noFill/>
            <a:miter lim="800000"/>
            <a:headEnd/>
            <a:tailEnd/>
          </a:ln>
        </p:spPr>
      </p:pic>
      <p:pic>
        <p:nvPicPr>
          <p:cNvPr id="97282" name="Picture 2"/>
          <p:cNvPicPr>
            <a:picLocks noChangeAspect="1" noChangeArrowheads="1"/>
          </p:cNvPicPr>
          <p:nvPr/>
        </p:nvPicPr>
        <p:blipFill>
          <a:blip r:embed="rId3" cstate="print"/>
          <a:srcRect/>
          <a:stretch>
            <a:fillRect/>
          </a:stretch>
        </p:blipFill>
        <p:spPr bwMode="auto">
          <a:xfrm>
            <a:off x="38100" y="1538288"/>
            <a:ext cx="9067800" cy="378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Site infrastructure </a:t>
            </a:r>
            <a:r>
              <a:rPr lang="en-US" dirty="0" err="1" smtClean="0"/>
              <a:t>statuS</a:t>
            </a:r>
            <a:endParaRPr lang="en-US" dirty="0"/>
          </a:p>
        </p:txBody>
      </p:sp>
      <p:sp>
        <p:nvSpPr>
          <p:cNvPr id="3" name="Content Placeholder 2"/>
          <p:cNvSpPr>
            <a:spLocks noGrp="1"/>
          </p:cNvSpPr>
          <p:nvPr>
            <p:ph idx="1"/>
          </p:nvPr>
        </p:nvSpPr>
        <p:spPr>
          <a:xfrm>
            <a:off x="304800" y="1289458"/>
            <a:ext cx="8686800" cy="5039143"/>
          </a:xfrm>
        </p:spPr>
        <p:txBody>
          <a:bodyPr>
            <a:noAutofit/>
          </a:bodyPr>
          <a:lstStyle/>
          <a:p>
            <a:r>
              <a:rPr lang="en-US" sz="1600" dirty="0" smtClean="0"/>
              <a:t>2.1 m antennas </a:t>
            </a:r>
          </a:p>
          <a:p>
            <a:pPr lvl="1"/>
            <a:r>
              <a:rPr lang="en-US" sz="1400" dirty="0" smtClean="0"/>
              <a:t>All have arrived on site.  Four are installed, with the three needed for the prototype now available by TCP/IP over fiber.</a:t>
            </a:r>
          </a:p>
          <a:p>
            <a:r>
              <a:rPr lang="en-US" sz="1600" dirty="0" smtClean="0"/>
              <a:t>27-m infrastructure work</a:t>
            </a:r>
          </a:p>
          <a:p>
            <a:pPr lvl="1"/>
            <a:r>
              <a:rPr lang="en-US" sz="1400" dirty="0" smtClean="0"/>
              <a:t>Rip-out of old wiring and installation of new wiring is done.</a:t>
            </a:r>
          </a:p>
          <a:p>
            <a:pPr lvl="1"/>
            <a:r>
              <a:rPr lang="en-US" sz="1400" dirty="0" smtClean="0"/>
              <a:t>Installation of new control systems is done, but tweaking of controller is still to go (November 2012).</a:t>
            </a:r>
          </a:p>
          <a:p>
            <a:pPr lvl="1"/>
            <a:r>
              <a:rPr lang="en-US" sz="1400" dirty="0" smtClean="0"/>
              <a:t>Surface analysis is done—no significant problems reported.  The few spots on the backing structure that need repair have had new welding patches.</a:t>
            </a:r>
          </a:p>
          <a:p>
            <a:pPr lvl="1"/>
            <a:r>
              <a:rPr lang="en-US" sz="1400" dirty="0" smtClean="0"/>
              <a:t>Final power to antennas yet to be done.</a:t>
            </a:r>
          </a:p>
          <a:p>
            <a:pPr lvl="1"/>
            <a:r>
              <a:rPr lang="en-US" sz="1400" dirty="0" smtClean="0"/>
              <a:t>Fiber to antenna B yet to be done.</a:t>
            </a:r>
          </a:p>
          <a:p>
            <a:r>
              <a:rPr lang="en-US" sz="1600" dirty="0" smtClean="0"/>
              <a:t>27-m </a:t>
            </a:r>
            <a:r>
              <a:rPr lang="en-US" sz="1600" dirty="0" err="1" smtClean="0"/>
              <a:t>cryo</a:t>
            </a:r>
            <a:r>
              <a:rPr lang="en-US" sz="1600" dirty="0" smtClean="0"/>
              <a:t> work</a:t>
            </a:r>
          </a:p>
          <a:p>
            <a:pPr lvl="1"/>
            <a:r>
              <a:rPr lang="en-US" sz="1400" dirty="0" smtClean="0"/>
              <a:t>Feed drive mechanism designed, with tweaks pending final feed design.</a:t>
            </a:r>
          </a:p>
          <a:p>
            <a:pPr lvl="1"/>
            <a:r>
              <a:rPr lang="en-US" sz="1400" dirty="0" smtClean="0"/>
              <a:t>Final feed design expected soon, but brackets to accommodate range.</a:t>
            </a:r>
          </a:p>
          <a:p>
            <a:pPr lvl="1"/>
            <a:r>
              <a:rPr lang="en-US" sz="1400" dirty="0" smtClean="0"/>
              <a:t>Receiver component choices expected this week.</a:t>
            </a:r>
          </a:p>
          <a:p>
            <a:r>
              <a:rPr lang="en-US" sz="1600" dirty="0" smtClean="0"/>
              <a:t>Building is done!  </a:t>
            </a:r>
          </a:p>
          <a:p>
            <a:pPr lvl="1"/>
            <a:r>
              <a:rPr lang="en-US" sz="1400" dirty="0" smtClean="0"/>
              <a:t>Network rack is fully installed.</a:t>
            </a:r>
          </a:p>
          <a:p>
            <a:pPr lvl="1"/>
            <a:r>
              <a:rPr lang="en-US" sz="1400" dirty="0" smtClean="0"/>
              <a:t>Optical fiber from central array to rack is installed.  </a:t>
            </a:r>
          </a:p>
          <a:p>
            <a:pPr lvl="1"/>
            <a:r>
              <a:rPr lang="en-US" sz="1400" dirty="0" smtClean="0"/>
              <a:t>Equipment racks to be delivered in October.</a:t>
            </a:r>
          </a:p>
          <a:p>
            <a:r>
              <a:rPr lang="en-US" sz="1600" dirty="0" smtClean="0"/>
              <a:t>Refurbishment of existing 2 m antennas—no action yet (DURIP proposal submitted)</a:t>
            </a:r>
            <a:endParaRPr lang="en-US" sz="1600" dirty="0"/>
          </a:p>
        </p:txBody>
      </p:sp>
      <p:sp>
        <p:nvSpPr>
          <p:cNvPr id="4" name="Date Placeholder 3"/>
          <p:cNvSpPr>
            <a:spLocks noGrp="1"/>
          </p:cNvSpPr>
          <p:nvPr>
            <p:ph type="dt" sz="half" idx="10"/>
          </p:nvPr>
        </p:nvSpPr>
        <p:spPr/>
        <p:txBody>
          <a:bodyPr/>
          <a:lstStyle/>
          <a:p>
            <a:r>
              <a:rPr lang="en-US" smtClean="0"/>
              <a:t>09/24/2012</a:t>
            </a:r>
            <a:endParaRPr lang="en-US"/>
          </a:p>
        </p:txBody>
      </p:sp>
      <p:sp>
        <p:nvSpPr>
          <p:cNvPr id="5" name="Footer Placeholder 4"/>
          <p:cNvSpPr>
            <a:spLocks noGrp="1"/>
          </p:cNvSpPr>
          <p:nvPr>
            <p:ph type="ftr" sz="quarter" idx="11"/>
          </p:nvPr>
        </p:nvSpPr>
        <p:spPr/>
        <p:txBody>
          <a:bodyPr/>
          <a:lstStyle/>
          <a:p>
            <a:r>
              <a:rPr lang="en-US" smtClean="0"/>
              <a:t>Prototype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00050" y="1554162"/>
            <a:ext cx="8382000" cy="4525963"/>
          </a:xfrm>
        </p:spPr>
        <p:txBody>
          <a:bodyPr>
            <a:normAutofit/>
          </a:bodyPr>
          <a:lstStyle/>
          <a:p>
            <a:r>
              <a:rPr lang="en-US" dirty="0" smtClean="0"/>
              <a:t>Goals of the Meeting</a:t>
            </a:r>
          </a:p>
          <a:p>
            <a:r>
              <a:rPr lang="en-US" dirty="0" smtClean="0"/>
              <a:t>Science Overview and Challenges</a:t>
            </a:r>
          </a:p>
          <a:p>
            <a:r>
              <a:rPr lang="en-US" dirty="0" smtClean="0"/>
              <a:t>System Overview</a:t>
            </a:r>
          </a:p>
          <a:p>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sp>
        <p:nvSpPr>
          <p:cNvPr id="6" name="Date Placeholder 5"/>
          <p:cNvSpPr>
            <a:spLocks noGrp="1"/>
          </p:cNvSpPr>
          <p:nvPr>
            <p:ph type="dt" sz="half" idx="10"/>
          </p:nvPr>
        </p:nvSpPr>
        <p:spPr/>
        <p:txBody>
          <a:bodyPr/>
          <a:lstStyle/>
          <a:p>
            <a:r>
              <a:rPr lang="en-US" smtClean="0"/>
              <a:t>09/24/2012</a:t>
            </a:r>
            <a:endParaRPr lang="en-US"/>
          </a:p>
        </p:txBody>
      </p:sp>
      <p:sp>
        <p:nvSpPr>
          <p:cNvPr id="7" name="Footer Placeholder 6"/>
          <p:cNvSpPr>
            <a:spLocks noGrp="1"/>
          </p:cNvSpPr>
          <p:nvPr>
            <p:ph type="ftr" sz="quarter" idx="11"/>
          </p:nvPr>
        </p:nvSpPr>
        <p:spPr/>
        <p:txBody>
          <a:bodyPr/>
          <a:lstStyle/>
          <a:p>
            <a:r>
              <a:rPr lang="en-US" smtClean="0"/>
              <a:t>Prototype Review Meeting</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analog system </a:t>
            </a:r>
            <a:r>
              <a:rPr lang="en-US" dirty="0" err="1" smtClean="0"/>
              <a:t>statuS</a:t>
            </a:r>
            <a:endParaRPr lang="en-US" dirty="0"/>
          </a:p>
        </p:txBody>
      </p:sp>
      <p:sp>
        <p:nvSpPr>
          <p:cNvPr id="3" name="Content Placeholder 2"/>
          <p:cNvSpPr>
            <a:spLocks noGrp="1"/>
          </p:cNvSpPr>
          <p:nvPr>
            <p:ph idx="1"/>
          </p:nvPr>
        </p:nvSpPr>
        <p:spPr>
          <a:xfrm>
            <a:off x="304800" y="1289458"/>
            <a:ext cx="8686800" cy="5039143"/>
          </a:xfrm>
        </p:spPr>
        <p:txBody>
          <a:bodyPr>
            <a:noAutofit/>
          </a:bodyPr>
          <a:lstStyle/>
          <a:p>
            <a:r>
              <a:rPr lang="en-US" sz="2000" dirty="0" smtClean="0"/>
              <a:t>I will let Wes describe the status, but essentially all parts for the prototype are ordered, most already delivered, boxes, brackets, etc., are being made, and assembly will begin soon.  </a:t>
            </a:r>
          </a:p>
          <a:p>
            <a:r>
              <a:rPr lang="en-US" sz="2000" dirty="0" smtClean="0"/>
              <a:t>The electronics room components (LO distribution module, Timing distribution module, correlator clock module, and the three </a:t>
            </a:r>
            <a:r>
              <a:rPr lang="en-US" sz="2000" dirty="0" err="1" smtClean="0"/>
              <a:t>downconverters</a:t>
            </a:r>
            <a:r>
              <a:rPr lang="en-US" sz="2000" dirty="0" smtClean="0"/>
              <a:t>) will be done first.  </a:t>
            </a:r>
          </a:p>
          <a:p>
            <a:r>
              <a:rPr lang="en-US" sz="2000" dirty="0" smtClean="0"/>
              <a:t>The front-end module will lag somewhat, but attention will be turned to that shortly.</a:t>
            </a:r>
            <a:endParaRPr lang="en-US" sz="2000" dirty="0"/>
          </a:p>
        </p:txBody>
      </p:sp>
      <p:sp>
        <p:nvSpPr>
          <p:cNvPr id="4" name="Date Placeholder 3"/>
          <p:cNvSpPr>
            <a:spLocks noGrp="1"/>
          </p:cNvSpPr>
          <p:nvPr>
            <p:ph type="dt" sz="half" idx="10"/>
          </p:nvPr>
        </p:nvSpPr>
        <p:spPr/>
        <p:txBody>
          <a:bodyPr/>
          <a:lstStyle/>
          <a:p>
            <a:r>
              <a:rPr lang="en-US" smtClean="0"/>
              <a:t>09/24/2012</a:t>
            </a:r>
            <a:endParaRPr lang="en-US"/>
          </a:p>
        </p:txBody>
      </p:sp>
      <p:sp>
        <p:nvSpPr>
          <p:cNvPr id="5" name="Footer Placeholder 4"/>
          <p:cNvSpPr>
            <a:spLocks noGrp="1"/>
          </p:cNvSpPr>
          <p:nvPr>
            <p:ph type="ftr" sz="quarter" idx="11"/>
          </p:nvPr>
        </p:nvSpPr>
        <p:spPr/>
        <p:txBody>
          <a:bodyPr/>
          <a:lstStyle/>
          <a:p>
            <a:r>
              <a:rPr lang="en-US" smtClean="0"/>
              <a:t>Prototype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 xmlns:p14="http://schemas.microsoft.com/office/powerpoint/2010/main" val="1559760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digital system status</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Nimish</a:t>
            </a:r>
            <a:r>
              <a:rPr lang="en-US" dirty="0" smtClean="0"/>
              <a:t> will describe this in more detail.</a:t>
            </a:r>
          </a:p>
          <a:p>
            <a:r>
              <a:rPr lang="en-US" dirty="0" smtClean="0"/>
              <a:t>ROACH-2 boards on order (should receive within 2 weeks!)  Includes:</a:t>
            </a:r>
          </a:p>
          <a:p>
            <a:pPr lvl="1"/>
            <a:r>
              <a:rPr lang="en-US" dirty="0" smtClean="0"/>
              <a:t>Enclosures (2) with fans, power supply</a:t>
            </a:r>
          </a:p>
          <a:p>
            <a:pPr lvl="1"/>
            <a:r>
              <a:rPr lang="en-US" dirty="0" smtClean="0"/>
              <a:t>KATADC digitizers (2)</a:t>
            </a:r>
          </a:p>
          <a:p>
            <a:pPr lvl="1"/>
            <a:r>
              <a:rPr lang="en-US" dirty="0" smtClean="0"/>
              <a:t>CX-4 mezzanine cards (4) </a:t>
            </a:r>
          </a:p>
          <a:p>
            <a:r>
              <a:rPr lang="en-US" dirty="0" smtClean="0"/>
              <a:t>F-Engine design completed at 150 MHz, not tested.</a:t>
            </a:r>
          </a:p>
          <a:p>
            <a:r>
              <a:rPr lang="en-US" dirty="0" smtClean="0"/>
              <a:t>X-Engine design partially completed, not tested.</a:t>
            </a:r>
          </a:p>
          <a:p>
            <a:r>
              <a:rPr lang="en-US" dirty="0" smtClean="0"/>
              <a:t>NFS boot procedure needs to be tested—will happen next week (during Oct. 1-11).</a:t>
            </a:r>
          </a:p>
          <a:p>
            <a:r>
              <a:rPr lang="en-US" dirty="0" smtClean="0"/>
              <a:t>Additional control via KATCP needs to be developed and tested.</a:t>
            </a:r>
          </a:p>
          <a:p>
            <a:endParaRPr lang="en-US" dirty="0"/>
          </a:p>
        </p:txBody>
      </p:sp>
      <p:sp>
        <p:nvSpPr>
          <p:cNvPr id="4" name="Date Placeholder 3"/>
          <p:cNvSpPr>
            <a:spLocks noGrp="1"/>
          </p:cNvSpPr>
          <p:nvPr>
            <p:ph type="dt" sz="half" idx="10"/>
          </p:nvPr>
        </p:nvSpPr>
        <p:spPr/>
        <p:txBody>
          <a:bodyPr/>
          <a:lstStyle/>
          <a:p>
            <a:r>
              <a:rPr lang="en-US" smtClean="0"/>
              <a:t>09/24/2012</a:t>
            </a:r>
            <a:endParaRPr lang="en-US"/>
          </a:p>
        </p:txBody>
      </p:sp>
      <p:sp>
        <p:nvSpPr>
          <p:cNvPr id="5" name="Footer Placeholder 4"/>
          <p:cNvSpPr>
            <a:spLocks noGrp="1"/>
          </p:cNvSpPr>
          <p:nvPr>
            <p:ph type="ftr" sz="quarter" idx="11"/>
          </p:nvPr>
        </p:nvSpPr>
        <p:spPr/>
        <p:txBody>
          <a:bodyPr/>
          <a:lstStyle/>
          <a:p>
            <a:r>
              <a:rPr lang="en-US" smtClean="0"/>
              <a:t>Prototype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 xmlns:p14="http://schemas.microsoft.com/office/powerpoint/2010/main" val="3093135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monitor/control status</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Gelu</a:t>
            </a:r>
            <a:r>
              <a:rPr lang="en-US" dirty="0" smtClean="0"/>
              <a:t> will describe this in more detail.</a:t>
            </a:r>
          </a:p>
          <a:p>
            <a:r>
              <a:rPr lang="en-US" dirty="0" smtClean="0"/>
              <a:t>Basic plan has been established, and general approach using xml to describe </a:t>
            </a:r>
            <a:r>
              <a:rPr lang="en-US" dirty="0" err="1" smtClean="0"/>
              <a:t>stateframe</a:t>
            </a:r>
            <a:r>
              <a:rPr lang="en-US" dirty="0" smtClean="0"/>
              <a:t> has been tested.</a:t>
            </a:r>
          </a:p>
          <a:p>
            <a:r>
              <a:rPr lang="en-US" dirty="0" smtClean="0"/>
              <a:t>Communication between </a:t>
            </a:r>
            <a:r>
              <a:rPr lang="en-US" dirty="0" err="1" smtClean="0"/>
              <a:t>cRIO</a:t>
            </a:r>
            <a:r>
              <a:rPr lang="en-US" dirty="0" smtClean="0"/>
              <a:t> and ACC has been tested.</a:t>
            </a:r>
          </a:p>
          <a:p>
            <a:r>
              <a:rPr lang="en-US" dirty="0" smtClean="0"/>
              <a:t>Actual control of antennas will be developed next week (during Oct. 1-11).  Goal is to be able to track the Sun under Schedule control with the three prototype antennas by then.</a:t>
            </a:r>
          </a:p>
          <a:p>
            <a:r>
              <a:rPr lang="en-US" dirty="0" smtClean="0"/>
              <a:t>Schedule infrastructure has been designed and some parts tested, more to be done Oct. 1-11.</a:t>
            </a:r>
          </a:p>
          <a:p>
            <a:r>
              <a:rPr lang="en-US" dirty="0" smtClean="0"/>
              <a:t>Coordinate calculation will use </a:t>
            </a:r>
            <a:r>
              <a:rPr lang="en-US" dirty="0" err="1" smtClean="0"/>
              <a:t>Aipy</a:t>
            </a:r>
            <a:r>
              <a:rPr lang="en-US" dirty="0" smtClean="0"/>
              <a:t> Python software, to generate delays and </a:t>
            </a:r>
            <a:r>
              <a:rPr lang="en-US" dirty="0" err="1" smtClean="0"/>
              <a:t>u,v,w</a:t>
            </a:r>
            <a:r>
              <a:rPr lang="en-US" dirty="0" smtClean="0"/>
              <a:t> coordinates.  </a:t>
            </a:r>
            <a:r>
              <a:rPr lang="en-US" dirty="0" err="1" smtClean="0"/>
              <a:t>Aipy</a:t>
            </a:r>
            <a:r>
              <a:rPr lang="en-US" dirty="0" smtClean="0"/>
              <a:t> also includes some </a:t>
            </a:r>
            <a:r>
              <a:rPr lang="en-US" dirty="0" err="1" smtClean="0"/>
              <a:t>Miriad</a:t>
            </a:r>
            <a:r>
              <a:rPr lang="en-US" dirty="0" smtClean="0"/>
              <a:t> data handling and may be useful for pipeline </a:t>
            </a:r>
            <a:r>
              <a:rPr lang="en-US" dirty="0" err="1" smtClean="0"/>
              <a:t>scription</a:t>
            </a:r>
            <a:r>
              <a:rPr lang="en-US" dirty="0" smtClean="0"/>
              <a:t>.</a:t>
            </a:r>
            <a:endParaRPr lang="en-US" dirty="0"/>
          </a:p>
        </p:txBody>
      </p:sp>
      <p:sp>
        <p:nvSpPr>
          <p:cNvPr id="4" name="Date Placeholder 3"/>
          <p:cNvSpPr>
            <a:spLocks noGrp="1"/>
          </p:cNvSpPr>
          <p:nvPr>
            <p:ph type="dt" sz="half" idx="10"/>
          </p:nvPr>
        </p:nvSpPr>
        <p:spPr/>
        <p:txBody>
          <a:bodyPr/>
          <a:lstStyle/>
          <a:p>
            <a:r>
              <a:rPr lang="en-US" smtClean="0"/>
              <a:t>09/24/2012</a:t>
            </a:r>
            <a:endParaRPr lang="en-US"/>
          </a:p>
        </p:txBody>
      </p:sp>
      <p:sp>
        <p:nvSpPr>
          <p:cNvPr id="5" name="Footer Placeholder 4"/>
          <p:cNvSpPr>
            <a:spLocks noGrp="1"/>
          </p:cNvSpPr>
          <p:nvPr>
            <p:ph type="ftr" sz="quarter" idx="11"/>
          </p:nvPr>
        </p:nvSpPr>
        <p:spPr/>
        <p:txBody>
          <a:bodyPr/>
          <a:lstStyle/>
          <a:p>
            <a:r>
              <a:rPr lang="en-US" smtClean="0"/>
              <a:t>Prototype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 xmlns:p14="http://schemas.microsoft.com/office/powerpoint/2010/main" val="2329107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packaging processor</a:t>
            </a:r>
            <a:endParaRPr lang="en-US" dirty="0"/>
          </a:p>
        </p:txBody>
      </p:sp>
      <p:sp>
        <p:nvSpPr>
          <p:cNvPr id="3" name="Content Placeholder 2"/>
          <p:cNvSpPr>
            <a:spLocks noGrp="1"/>
          </p:cNvSpPr>
          <p:nvPr>
            <p:ph idx="1"/>
          </p:nvPr>
        </p:nvSpPr>
        <p:spPr/>
        <p:txBody>
          <a:bodyPr>
            <a:noAutofit/>
          </a:bodyPr>
          <a:lstStyle/>
          <a:p>
            <a:r>
              <a:rPr lang="en-US" sz="2400" dirty="0" smtClean="0"/>
              <a:t>Gordon and Jim will describe this in more detail.  I may not have the details right, but the following is my understanding:</a:t>
            </a:r>
          </a:p>
          <a:p>
            <a:r>
              <a:rPr lang="en-US" sz="2400" dirty="0" smtClean="0"/>
              <a:t>Software can receive data from two sources (two files, but simulates two UDP ports) and assemble them correctly, and present them to the packaging processor.</a:t>
            </a:r>
          </a:p>
          <a:p>
            <a:r>
              <a:rPr lang="en-US" sz="2400" dirty="0" smtClean="0"/>
              <a:t>The packaging processor averages frequency channels and has hooks for phase and amplitude corrections, and writes out valid Miriad data files.</a:t>
            </a:r>
          </a:p>
          <a:p>
            <a:r>
              <a:rPr lang="en-US" sz="2400" dirty="0" smtClean="0"/>
              <a:t>Also can form SK and create/apply RFI flags.</a:t>
            </a:r>
          </a:p>
          <a:p>
            <a:r>
              <a:rPr lang="en-US" sz="2400" dirty="0" smtClean="0"/>
              <a:t>How will DPP receive and use 1 </a:t>
            </a:r>
            <a:r>
              <a:rPr lang="en-US" sz="2400" dirty="0" err="1" smtClean="0"/>
              <a:t>pps</a:t>
            </a:r>
            <a:r>
              <a:rPr lang="en-US" sz="2400" dirty="0" smtClean="0"/>
              <a:t> and 50 Hz hardware signals?  Has a suitable digital i/o board been identified?</a:t>
            </a:r>
            <a:endParaRPr lang="en-US" sz="2400" dirty="0"/>
          </a:p>
        </p:txBody>
      </p:sp>
      <p:sp>
        <p:nvSpPr>
          <p:cNvPr id="4" name="Date Placeholder 3"/>
          <p:cNvSpPr>
            <a:spLocks noGrp="1"/>
          </p:cNvSpPr>
          <p:nvPr>
            <p:ph type="dt" sz="half" idx="10"/>
          </p:nvPr>
        </p:nvSpPr>
        <p:spPr/>
        <p:txBody>
          <a:bodyPr/>
          <a:lstStyle/>
          <a:p>
            <a:r>
              <a:rPr lang="en-US" smtClean="0"/>
              <a:t>09/24/2012</a:t>
            </a:r>
            <a:endParaRPr lang="en-US"/>
          </a:p>
        </p:txBody>
      </p:sp>
      <p:sp>
        <p:nvSpPr>
          <p:cNvPr id="5" name="Footer Placeholder 4"/>
          <p:cNvSpPr>
            <a:spLocks noGrp="1"/>
          </p:cNvSpPr>
          <p:nvPr>
            <p:ph type="ftr" sz="quarter" idx="11"/>
          </p:nvPr>
        </p:nvSpPr>
        <p:spPr/>
        <p:txBody>
          <a:bodyPr/>
          <a:lstStyle/>
          <a:p>
            <a:r>
              <a:rPr lang="en-US" smtClean="0"/>
              <a:t>Prototype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Status</a:t>
            </a:r>
            <a:endParaRPr lang="en-US" dirty="0"/>
          </a:p>
        </p:txBody>
      </p:sp>
      <p:graphicFrame>
        <p:nvGraphicFramePr>
          <p:cNvPr id="7" name="Content Placeholder 6"/>
          <p:cNvGraphicFramePr>
            <a:graphicFrameLocks noGrp="1"/>
          </p:cNvGraphicFramePr>
          <p:nvPr>
            <p:ph idx="1"/>
          </p:nvPr>
        </p:nvGraphicFramePr>
        <p:xfrm>
          <a:off x="1114425" y="1273969"/>
          <a:ext cx="6972300" cy="2266950"/>
        </p:xfrm>
        <a:graphic>
          <a:graphicData uri="http://schemas.openxmlformats.org/drawingml/2006/table">
            <a:tbl>
              <a:tblPr/>
              <a:tblGrid>
                <a:gridCol w="1282700"/>
                <a:gridCol w="952500"/>
                <a:gridCol w="990600"/>
                <a:gridCol w="939800"/>
                <a:gridCol w="952500"/>
                <a:gridCol w="952500"/>
                <a:gridCol w="901700"/>
              </a:tblGrid>
              <a:tr h="323850">
                <a:tc>
                  <a:txBody>
                    <a:bodyPr/>
                    <a:lstStyle/>
                    <a:p>
                      <a:pPr algn="ctr" fontAlgn="b"/>
                      <a:r>
                        <a:rPr lang="en-US" sz="1000" b="1" i="0" u="none" strike="noStrike" dirty="0">
                          <a:latin typeface="Arial"/>
                        </a:rPr>
                        <a:t>CATEGORY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latin typeface="Arial"/>
                        </a:rPr>
                        <a:t>AMOUNT BUDGETED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latin typeface="Arial"/>
                        </a:rPr>
                        <a:t>TOTAL EXPENDED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latin typeface="Arial"/>
                        </a:rPr>
                        <a:t>ENCUMBERED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latin typeface="Arial"/>
                        </a:rPr>
                        <a:t>PROJECTED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latin typeface="Arial"/>
                        </a:rPr>
                        <a:t>REMAINING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latin typeface="Arial"/>
                        </a:rPr>
                        <a:t>PERCENTAGE REMAINING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latin typeface="Arial"/>
                        </a:rPr>
                        <a:t>Salaries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906,293.00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401,403.50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127,962.24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142,443.46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234,483.80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25.87%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latin typeface="Arial"/>
                        </a:rPr>
                        <a:t>Fringe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221,660.00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109,354.77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41,065.15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34,837.40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36,402.68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16.42%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latin typeface="Arial"/>
                        </a:rPr>
                        <a:t>Equipment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2,299,786.00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1,176,466.61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196,359.69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926,959.70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40.31%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latin typeface="Arial"/>
                        </a:rPr>
                        <a:t>Supplies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23,000.00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15,640.33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4,365.62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2,994.05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13.02%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latin typeface="Arial"/>
                        </a:rPr>
                        <a:t>Travel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66,500.00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39,514.82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latin typeface="Arial"/>
                        </a:rPr>
                        <a:t>        26,985.18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40.58%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latin typeface="Arial"/>
                        </a:rPr>
                        <a:t>Other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12,500.00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11,502.40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1,782.00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(784.40)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-6.28%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latin typeface="Arial"/>
                        </a:rPr>
                        <a:t>Consultants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200,585.00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77,316.94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70,628.06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52,640.00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latin typeface="Arial"/>
                        </a:rPr>
                        <a:t>Subcontracts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476,338.00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111,548.08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230,282.92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134,507.00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latin typeface="Arial"/>
                        </a:rPr>
                        <a:t>Capital Improvements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79,758.00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74,129.62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5,628.38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7.06%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latin typeface="Arial"/>
                        </a:rPr>
                        <a:t>Tuition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119,465.00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latin typeface="Arial"/>
                        </a:rPr>
                        <a:t>         38,278.00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11,574.00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latin typeface="Arial"/>
                        </a:rPr>
                        <a:t>        69,613.00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58.27%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latin typeface="Arial"/>
                        </a:rPr>
                        <a:t>Indirect Costs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715,699.00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325,693.98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133,869.18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        94,078.61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latin typeface="Arial"/>
                        </a:rPr>
                        <a:t>      162,057.23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1" i="0" u="none" strike="noStrike">
                          <a:latin typeface="Arial"/>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latin typeface="Arial"/>
                        </a:rPr>
                        <a:t>    5,121,584.00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latin typeface="Arial"/>
                        </a:rPr>
                        <a:t>     2,380,849.05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latin typeface="Arial"/>
                        </a:rPr>
                        <a:t>      806,314.86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latin typeface="Arial"/>
                        </a:rPr>
                        <a:t>      470,080.47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latin typeface="Arial"/>
                        </a:rPr>
                        <a:t>    1,464,339.62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latin typeface="Arial"/>
                        </a:rPr>
                        <a:t>28.59%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Date Placeholder 3"/>
          <p:cNvSpPr>
            <a:spLocks noGrp="1"/>
          </p:cNvSpPr>
          <p:nvPr>
            <p:ph type="dt" sz="half" idx="10"/>
          </p:nvPr>
        </p:nvSpPr>
        <p:spPr/>
        <p:txBody>
          <a:bodyPr/>
          <a:lstStyle/>
          <a:p>
            <a:r>
              <a:rPr lang="en-US" smtClean="0"/>
              <a:t>09/24/2012</a:t>
            </a:r>
            <a:endParaRPr lang="en-US"/>
          </a:p>
        </p:txBody>
      </p:sp>
      <p:sp>
        <p:nvSpPr>
          <p:cNvPr id="5" name="Footer Placeholder 4"/>
          <p:cNvSpPr>
            <a:spLocks noGrp="1"/>
          </p:cNvSpPr>
          <p:nvPr>
            <p:ph type="ftr" sz="quarter" idx="11"/>
          </p:nvPr>
        </p:nvSpPr>
        <p:spPr/>
        <p:txBody>
          <a:bodyPr/>
          <a:lstStyle/>
          <a:p>
            <a:r>
              <a:rPr lang="en-US" smtClean="0"/>
              <a:t>Prototype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dirty="0"/>
          </a:p>
        </p:txBody>
      </p:sp>
      <p:sp>
        <p:nvSpPr>
          <p:cNvPr id="8" name="Rectangle 7"/>
          <p:cNvSpPr/>
          <p:nvPr/>
        </p:nvSpPr>
        <p:spPr>
          <a:xfrm>
            <a:off x="47625" y="3594944"/>
            <a:ext cx="5286376" cy="3262432"/>
          </a:xfrm>
          <a:prstGeom prst="rect">
            <a:avLst/>
          </a:prstGeom>
        </p:spPr>
        <p:txBody>
          <a:bodyPr wrap="square">
            <a:spAutoFit/>
          </a:bodyPr>
          <a:lstStyle/>
          <a:p>
            <a:pPr lvl="1"/>
            <a:r>
              <a:rPr lang="en-US" sz="1400" b="1" u="sng" dirty="0" smtClean="0"/>
              <a:t>EQUIPMENT ($927 k remaining)</a:t>
            </a:r>
          </a:p>
          <a:p>
            <a:pPr lvl="1"/>
            <a:r>
              <a:rPr lang="en-US" sz="1200" dirty="0" smtClean="0"/>
              <a:t>10 more front-ends and components		300.0</a:t>
            </a:r>
          </a:p>
          <a:p>
            <a:pPr lvl="1"/>
            <a:r>
              <a:rPr lang="en-US" sz="1200" dirty="0" smtClean="0"/>
              <a:t>10 more auxiliary boxes and components		  25.8</a:t>
            </a:r>
          </a:p>
          <a:p>
            <a:pPr lvl="1"/>
            <a:r>
              <a:rPr lang="en-US" sz="1200" dirty="0" smtClean="0"/>
              <a:t>12 </a:t>
            </a:r>
            <a:r>
              <a:rPr lang="en-US" sz="1200" dirty="0" smtClean="0"/>
              <a:t>more </a:t>
            </a:r>
            <a:r>
              <a:rPr lang="en-US" sz="1200" dirty="0" err="1" smtClean="0"/>
              <a:t>cRIOs</a:t>
            </a:r>
            <a:r>
              <a:rPr lang="en-US" sz="1200" dirty="0" smtClean="0"/>
              <a:t>				  </a:t>
            </a:r>
            <a:r>
              <a:rPr lang="en-US" sz="1200" dirty="0" smtClean="0"/>
              <a:t>12.0</a:t>
            </a:r>
            <a:endParaRPr lang="en-US" sz="1200" dirty="0" smtClean="0"/>
          </a:p>
          <a:p>
            <a:pPr lvl="1"/>
            <a:r>
              <a:rPr lang="en-US" sz="1200" dirty="0" smtClean="0"/>
              <a:t>12 </a:t>
            </a:r>
            <a:r>
              <a:rPr lang="en-US" sz="1200" dirty="0" smtClean="0"/>
              <a:t>more </a:t>
            </a:r>
            <a:r>
              <a:rPr lang="en-US" sz="1200" dirty="0" err="1" smtClean="0"/>
              <a:t>downconverter</a:t>
            </a:r>
            <a:r>
              <a:rPr lang="en-US" sz="1200" dirty="0" smtClean="0"/>
              <a:t> modules and components	</a:t>
            </a:r>
            <a:r>
              <a:rPr lang="en-US" sz="1200" dirty="0" smtClean="0"/>
              <a:t>256.7</a:t>
            </a:r>
            <a:endParaRPr lang="en-US" sz="1200" dirty="0" smtClean="0"/>
          </a:p>
          <a:p>
            <a:pPr lvl="1"/>
            <a:r>
              <a:rPr lang="en-US" sz="1200" dirty="0" smtClean="0"/>
              <a:t>Misc. </a:t>
            </a:r>
            <a:r>
              <a:rPr lang="en-US" sz="1200" dirty="0" smtClean="0"/>
              <a:t>Racks, Cables</a:t>
            </a:r>
            <a:r>
              <a:rPr lang="en-US" sz="1200" dirty="0" smtClean="0"/>
              <a:t>				    8.7</a:t>
            </a:r>
          </a:p>
          <a:p>
            <a:pPr lvl="1"/>
            <a:r>
              <a:rPr lang="en-US" sz="1200" dirty="0" smtClean="0"/>
              <a:t>1 additional Hittite synthesizer			  19.5</a:t>
            </a:r>
          </a:p>
          <a:p>
            <a:pPr lvl="1"/>
            <a:r>
              <a:rPr lang="en-US" sz="1200" dirty="0" smtClean="0"/>
              <a:t>6 more ROACH-2s and </a:t>
            </a:r>
            <a:r>
              <a:rPr lang="en-US" sz="1200" dirty="0" smtClean="0"/>
              <a:t>enclosures, cables </a:t>
            </a:r>
            <a:r>
              <a:rPr lang="en-US" sz="1200" dirty="0" err="1" smtClean="0"/>
              <a:t>Arista</a:t>
            </a:r>
            <a:r>
              <a:rPr lang="en-US" sz="1200" dirty="0" smtClean="0"/>
              <a:t> switch</a:t>
            </a:r>
            <a:r>
              <a:rPr lang="en-US" sz="1200" dirty="0" smtClean="0"/>
              <a:t>	  </a:t>
            </a:r>
            <a:r>
              <a:rPr lang="en-US" sz="1200" dirty="0" smtClean="0"/>
              <a:t>61.8</a:t>
            </a:r>
            <a:endParaRPr lang="en-US" sz="1200" dirty="0" smtClean="0"/>
          </a:p>
          <a:p>
            <a:pPr lvl="1"/>
            <a:r>
              <a:rPr lang="en-US" sz="1200" dirty="0" smtClean="0"/>
              <a:t>Computers				  23.0</a:t>
            </a:r>
          </a:p>
          <a:p>
            <a:pPr lvl="1"/>
            <a:r>
              <a:rPr lang="en-US" sz="1200" dirty="0" smtClean="0"/>
              <a:t>2-m reflectors				  50.0</a:t>
            </a:r>
          </a:p>
          <a:p>
            <a:pPr lvl="1"/>
            <a:r>
              <a:rPr lang="en-US" sz="1200" dirty="0" smtClean="0"/>
              <a:t>2 </a:t>
            </a:r>
            <a:r>
              <a:rPr lang="en-US" sz="1200" dirty="0" err="1" smtClean="0"/>
              <a:t>cryo</a:t>
            </a:r>
            <a:r>
              <a:rPr lang="en-US" sz="1200" dirty="0" smtClean="0"/>
              <a:t>-receivers and feed horns for 27-m		  80.0?</a:t>
            </a:r>
          </a:p>
          <a:p>
            <a:pPr lvl="1"/>
            <a:r>
              <a:rPr lang="en-US" sz="1200" dirty="0" smtClean="0"/>
              <a:t>2 compressors, coolers. cryostats, for 27-m		  33.0</a:t>
            </a:r>
          </a:p>
          <a:p>
            <a:pPr lvl="1"/>
            <a:r>
              <a:rPr lang="en-US" sz="1200" dirty="0" smtClean="0"/>
              <a:t>2 feed-positioning apparatuses (</a:t>
            </a:r>
            <a:r>
              <a:rPr lang="en-US" sz="1200" dirty="0" err="1" smtClean="0"/>
              <a:t>apparati</a:t>
            </a:r>
            <a:r>
              <a:rPr lang="en-US" sz="1200" dirty="0" smtClean="0"/>
              <a:t>?)		  </a:t>
            </a:r>
            <a:r>
              <a:rPr lang="en-US" sz="1200" dirty="0" smtClean="0"/>
              <a:t>25.0?</a:t>
            </a:r>
            <a:endParaRPr lang="en-US" sz="1200" dirty="0" smtClean="0"/>
          </a:p>
          <a:p>
            <a:pPr lvl="1"/>
            <a:r>
              <a:rPr lang="en-US" sz="1200" dirty="0" smtClean="0"/>
              <a:t>Fiber and splicing				  30.0</a:t>
            </a:r>
          </a:p>
          <a:p>
            <a:pPr lvl="1"/>
            <a:r>
              <a:rPr lang="en-US" sz="1200" dirty="0" smtClean="0"/>
              <a:t>27-m power trenching			  25.0</a:t>
            </a:r>
          </a:p>
          <a:p>
            <a:pPr lvl="1"/>
            <a:r>
              <a:rPr lang="en-US" sz="1200" u="sng" dirty="0" smtClean="0"/>
              <a:t>2 solar power stations</a:t>
            </a:r>
            <a:r>
              <a:rPr lang="en-US" sz="1200" dirty="0" smtClean="0"/>
              <a:t>			</a:t>
            </a:r>
            <a:r>
              <a:rPr lang="en-US" sz="1200" u="sng" dirty="0" smtClean="0"/>
              <a:t>  40.0</a:t>
            </a:r>
          </a:p>
          <a:p>
            <a:pPr lvl="1"/>
            <a:r>
              <a:rPr lang="en-US" sz="1200" dirty="0" smtClean="0">
                <a:solidFill>
                  <a:srgbClr val="0070C0"/>
                </a:solidFill>
              </a:rPr>
              <a:t>TOTAL					</a:t>
            </a:r>
            <a:r>
              <a:rPr lang="en-US" sz="1200" dirty="0" smtClean="0">
                <a:solidFill>
                  <a:srgbClr val="0070C0"/>
                </a:solidFill>
              </a:rPr>
              <a:t>990</a:t>
            </a:r>
            <a:r>
              <a:rPr lang="en-US" sz="1200" dirty="0" smtClean="0">
                <a:solidFill>
                  <a:srgbClr val="0070C0"/>
                </a:solidFill>
              </a:rPr>
              <a:t>.5</a:t>
            </a:r>
            <a:endParaRPr lang="en-US" sz="1200" dirty="0" smtClean="0">
              <a:solidFill>
                <a:srgbClr val="0070C0"/>
              </a:solidFill>
            </a:endParaRPr>
          </a:p>
        </p:txBody>
      </p:sp>
      <p:sp>
        <p:nvSpPr>
          <p:cNvPr id="9" name="Rectangle 8"/>
          <p:cNvSpPr/>
          <p:nvPr/>
        </p:nvSpPr>
        <p:spPr>
          <a:xfrm>
            <a:off x="5153025" y="3623519"/>
            <a:ext cx="3457575" cy="1384995"/>
          </a:xfrm>
          <a:prstGeom prst="rect">
            <a:avLst/>
          </a:prstGeom>
        </p:spPr>
        <p:txBody>
          <a:bodyPr wrap="square">
            <a:spAutoFit/>
          </a:bodyPr>
          <a:lstStyle/>
          <a:p>
            <a:pPr lvl="1"/>
            <a:r>
              <a:rPr lang="en-US" sz="1400" b="1" u="sng" dirty="0" smtClean="0"/>
              <a:t>SALARIES ($234.5 k remaining)</a:t>
            </a:r>
          </a:p>
          <a:p>
            <a:pPr lvl="1"/>
            <a:r>
              <a:rPr lang="en-US" sz="1400" dirty="0" smtClean="0"/>
              <a:t>Considering hiring a </a:t>
            </a:r>
            <a:r>
              <a:rPr lang="en-US" sz="1400" dirty="0" err="1" smtClean="0"/>
              <a:t>postdoc</a:t>
            </a:r>
            <a:r>
              <a:rPr lang="en-US" sz="1400" dirty="0" smtClean="0"/>
              <a:t>, but must be soon.  Any ideas?</a:t>
            </a:r>
          </a:p>
          <a:p>
            <a:pPr lvl="1"/>
            <a:r>
              <a:rPr lang="en-US" sz="1400" dirty="0" smtClean="0"/>
              <a:t>Should also seek at least one additional grad student, perhaps from EE.</a:t>
            </a:r>
          </a:p>
        </p:txBody>
      </p:sp>
      <p:sp>
        <p:nvSpPr>
          <p:cNvPr id="10" name="Rectangle 9"/>
          <p:cNvSpPr/>
          <p:nvPr/>
        </p:nvSpPr>
        <p:spPr>
          <a:xfrm>
            <a:off x="5162550" y="5004644"/>
            <a:ext cx="3457575" cy="738664"/>
          </a:xfrm>
          <a:prstGeom prst="rect">
            <a:avLst/>
          </a:prstGeom>
        </p:spPr>
        <p:txBody>
          <a:bodyPr wrap="square">
            <a:spAutoFit/>
          </a:bodyPr>
          <a:lstStyle/>
          <a:p>
            <a:pPr lvl="1"/>
            <a:r>
              <a:rPr lang="en-US" sz="1400" b="1" u="sng" dirty="0" smtClean="0"/>
              <a:t>TUITION ($69.6 k remaining)</a:t>
            </a:r>
          </a:p>
          <a:p>
            <a:pPr lvl="1"/>
            <a:r>
              <a:rPr lang="en-US" sz="1400" dirty="0" smtClean="0"/>
              <a:t>Most of this will remain unspent, and can be moved to another category.</a:t>
            </a:r>
          </a:p>
        </p:txBody>
      </p:sp>
      <p:sp>
        <p:nvSpPr>
          <p:cNvPr id="11" name="Rectangle 10"/>
          <p:cNvSpPr/>
          <p:nvPr/>
        </p:nvSpPr>
        <p:spPr>
          <a:xfrm>
            <a:off x="5172075" y="5738069"/>
            <a:ext cx="3457575" cy="954107"/>
          </a:xfrm>
          <a:prstGeom prst="rect">
            <a:avLst/>
          </a:prstGeom>
        </p:spPr>
        <p:txBody>
          <a:bodyPr wrap="square">
            <a:spAutoFit/>
          </a:bodyPr>
          <a:lstStyle/>
          <a:p>
            <a:pPr lvl="1"/>
            <a:r>
              <a:rPr lang="en-US" sz="1400" b="1" u="sng" dirty="0" smtClean="0"/>
              <a:t>CONSULTANTS</a:t>
            </a:r>
          </a:p>
          <a:p>
            <a:pPr lvl="1"/>
            <a:r>
              <a:rPr lang="en-US" sz="1400" dirty="0" smtClean="0"/>
              <a:t>At least $15 k of consultant </a:t>
            </a:r>
            <a:r>
              <a:rPr lang="en-US" sz="1400" dirty="0" err="1" smtClean="0"/>
              <a:t>encum-brance</a:t>
            </a:r>
            <a:r>
              <a:rPr lang="en-US" sz="1400" dirty="0" smtClean="0"/>
              <a:t> </a:t>
            </a:r>
            <a:r>
              <a:rPr lang="en-US" sz="1400" dirty="0" smtClean="0"/>
              <a:t>will return to </a:t>
            </a:r>
            <a:r>
              <a:rPr lang="en-US" sz="1400" dirty="0" smtClean="0"/>
              <a:t>us, but more   will be spent.</a:t>
            </a:r>
            <a:endParaRPr lang="en-US" sz="14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notes</a:t>
            </a:r>
            <a:endParaRPr lang="en-US" dirty="0"/>
          </a:p>
        </p:txBody>
      </p:sp>
      <p:sp>
        <p:nvSpPr>
          <p:cNvPr id="3" name="Content Placeholder 2"/>
          <p:cNvSpPr>
            <a:spLocks noGrp="1"/>
          </p:cNvSpPr>
          <p:nvPr>
            <p:ph idx="1"/>
          </p:nvPr>
        </p:nvSpPr>
        <p:spPr/>
        <p:txBody>
          <a:bodyPr>
            <a:noAutofit/>
          </a:bodyPr>
          <a:lstStyle/>
          <a:p>
            <a:r>
              <a:rPr lang="en-US" sz="2000" dirty="0" smtClean="0"/>
              <a:t>We have one more year to spend remaining dollars (no extensions!).</a:t>
            </a:r>
          </a:p>
          <a:p>
            <a:r>
              <a:rPr lang="en-US" sz="2000" dirty="0" smtClean="0"/>
              <a:t>The budget is tight, but it should be, given that we want to have zero dollars at the end of the project.</a:t>
            </a:r>
          </a:p>
          <a:p>
            <a:r>
              <a:rPr lang="en-US" sz="2000" dirty="0" smtClean="0"/>
              <a:t>Overall, the spend-out looks about right, with a slight surplus showing, but many costs not exactly known.  Also, undoubtedly travel costs will exceed remaining budget (this meeting, CDR, travel and stays at OVRO). We should remain in a mode where we minimize costs (without jeopardizing quality).</a:t>
            </a:r>
          </a:p>
          <a:p>
            <a:r>
              <a:rPr lang="en-US" sz="2000" dirty="0" smtClean="0"/>
              <a:t>I will explore adding a </a:t>
            </a:r>
            <a:r>
              <a:rPr lang="en-US" sz="2000" dirty="0" err="1" smtClean="0"/>
              <a:t>postdoc</a:t>
            </a:r>
            <a:r>
              <a:rPr lang="en-US" sz="2000" dirty="0" smtClean="0"/>
              <a:t> and a grad student (EE) to the project in the final year, and possibly also support for a CS student.</a:t>
            </a:r>
          </a:p>
          <a:p>
            <a:r>
              <a:rPr lang="en-US" sz="2000" dirty="0" smtClean="0"/>
              <a:t>If we have funds remaining near the end of the project, we might consider using them to support a community tutorial meeting.</a:t>
            </a:r>
            <a:endParaRPr lang="en-US" sz="2000" dirty="0"/>
          </a:p>
        </p:txBody>
      </p:sp>
      <p:sp>
        <p:nvSpPr>
          <p:cNvPr id="4" name="Date Placeholder 3"/>
          <p:cNvSpPr>
            <a:spLocks noGrp="1"/>
          </p:cNvSpPr>
          <p:nvPr>
            <p:ph type="dt" sz="half" idx="10"/>
          </p:nvPr>
        </p:nvSpPr>
        <p:spPr/>
        <p:txBody>
          <a:bodyPr/>
          <a:lstStyle/>
          <a:p>
            <a:r>
              <a:rPr lang="en-US" smtClean="0"/>
              <a:t>09/24/2012</a:t>
            </a:r>
            <a:endParaRPr lang="en-US"/>
          </a:p>
        </p:txBody>
      </p:sp>
      <p:sp>
        <p:nvSpPr>
          <p:cNvPr id="5" name="Footer Placeholder 4"/>
          <p:cNvSpPr>
            <a:spLocks noGrp="1"/>
          </p:cNvSpPr>
          <p:nvPr>
            <p:ph type="ftr" sz="quarter" idx="11"/>
          </p:nvPr>
        </p:nvSpPr>
        <p:spPr/>
        <p:txBody>
          <a:bodyPr/>
          <a:lstStyle/>
          <a:p>
            <a:r>
              <a:rPr lang="en-US" smtClean="0"/>
              <a:t>Prototype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ewlocations-Distantshot.jpg"/>
          <p:cNvPicPr>
            <a:picLocks noChangeAspect="1"/>
          </p:cNvPicPr>
          <p:nvPr/>
        </p:nvPicPr>
        <p:blipFill>
          <a:blip r:embed="rId3" cstate="print"/>
          <a:srcRect l="28867" r="2271" b="34556"/>
          <a:stretch>
            <a:fillRect/>
          </a:stretch>
        </p:blipFill>
        <p:spPr>
          <a:xfrm>
            <a:off x="0" y="340431"/>
            <a:ext cx="9144000" cy="6517569"/>
          </a:xfrm>
          <a:prstGeom prst="rect">
            <a:avLst/>
          </a:prstGeom>
          <a:effectLst>
            <a:outerShdw blurRad="50800" dist="38100" dir="8100000" algn="tr" rotWithShape="0">
              <a:prstClr val="black">
                <a:alpha val="40000"/>
              </a:prstClr>
            </a:outerShdw>
          </a:effectLst>
        </p:spPr>
      </p:pic>
      <p:sp>
        <p:nvSpPr>
          <p:cNvPr id="2" name="Title 1"/>
          <p:cNvSpPr>
            <a:spLocks noGrp="1"/>
          </p:cNvSpPr>
          <p:nvPr>
            <p:ph type="title"/>
          </p:nvPr>
        </p:nvSpPr>
        <p:spPr/>
        <p:txBody>
          <a:bodyPr/>
          <a:lstStyle/>
          <a:p>
            <a:r>
              <a:rPr lang="en-US" dirty="0" smtClean="0"/>
              <a:t>final array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
        <p:nvSpPr>
          <p:cNvPr id="5" name="Date Placeholder 4"/>
          <p:cNvSpPr>
            <a:spLocks noGrp="1"/>
          </p:cNvSpPr>
          <p:nvPr>
            <p:ph type="dt" sz="half" idx="10"/>
          </p:nvPr>
        </p:nvSpPr>
        <p:spPr/>
        <p:txBody>
          <a:bodyPr/>
          <a:lstStyle/>
          <a:p>
            <a:r>
              <a:rPr lang="en-US" smtClean="0"/>
              <a:t>09/24/2012</a:t>
            </a:r>
            <a:endParaRPr lang="en-US"/>
          </a:p>
        </p:txBody>
      </p:sp>
      <p:sp>
        <p:nvSpPr>
          <p:cNvPr id="6" name="Footer Placeholder 5"/>
          <p:cNvSpPr>
            <a:spLocks noGrp="1"/>
          </p:cNvSpPr>
          <p:nvPr>
            <p:ph type="ftr" sz="quarter" idx="11"/>
          </p:nvPr>
        </p:nvSpPr>
        <p:spPr/>
        <p:txBody>
          <a:bodyPr/>
          <a:lstStyle/>
          <a:p>
            <a:r>
              <a:rPr lang="en-US" smtClean="0"/>
              <a:t>Prototype Review Meeting</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meeting</a:t>
            </a:r>
            <a:endParaRPr lang="en-US" dirty="0"/>
          </a:p>
        </p:txBody>
      </p:sp>
      <p:sp>
        <p:nvSpPr>
          <p:cNvPr id="3" name="Content Placeholder 2"/>
          <p:cNvSpPr>
            <a:spLocks noGrp="1"/>
          </p:cNvSpPr>
          <p:nvPr>
            <p:ph idx="1"/>
          </p:nvPr>
        </p:nvSpPr>
        <p:spPr>
          <a:xfrm>
            <a:off x="314325" y="1257300"/>
            <a:ext cx="8686800" cy="4772025"/>
          </a:xfrm>
        </p:spPr>
        <p:txBody>
          <a:bodyPr>
            <a:normAutofit lnSpcReduction="10000"/>
          </a:bodyPr>
          <a:lstStyle/>
          <a:p>
            <a:r>
              <a:rPr lang="en-US" sz="2400" dirty="0" smtClean="0"/>
              <a:t>This marks the beginning of the final year of the project.</a:t>
            </a:r>
          </a:p>
          <a:p>
            <a:r>
              <a:rPr lang="en-US" sz="2400" dirty="0" smtClean="0"/>
              <a:t>The primary goal of this meeting is to review construction of the three-element prototype, software status, and discuss plans and schedule for evaluation and test leading to a CDR and final build-out of the array.</a:t>
            </a:r>
          </a:p>
          <a:p>
            <a:r>
              <a:rPr lang="en-US" sz="2400" dirty="0" smtClean="0"/>
              <a:t>Additional goals of the meeting:</a:t>
            </a:r>
          </a:p>
          <a:p>
            <a:pPr lvl="1"/>
            <a:r>
              <a:rPr lang="en-US" sz="2000" dirty="0" smtClean="0"/>
              <a:t>Examine the budget to ensure that we both spend out the funds by 2013 Sept. 30, and do not fall short in any area. </a:t>
            </a:r>
          </a:p>
          <a:p>
            <a:pPr lvl="1"/>
            <a:r>
              <a:rPr lang="en-US" sz="2000" dirty="0" smtClean="0"/>
              <a:t>Revisit all aspects of the design and the interfaces between subsystems to ensure completeness and compatibility. </a:t>
            </a:r>
          </a:p>
          <a:p>
            <a:pPr lvl="1"/>
            <a:r>
              <a:rPr lang="en-US" sz="2000" dirty="0" smtClean="0"/>
              <a:t>Thoroughly review the software elements of the system, and identify remaining challenges to prototype operation.</a:t>
            </a:r>
          </a:p>
          <a:p>
            <a:pPr lvl="1"/>
            <a:r>
              <a:rPr lang="en-US" sz="2000" dirty="0" smtClean="0"/>
              <a:t>Begin to formulate the database details for the final project.</a:t>
            </a:r>
          </a:p>
          <a:p>
            <a:pPr lvl="1"/>
            <a:r>
              <a:rPr lang="en-US" sz="2000" dirty="0" smtClean="0"/>
              <a:t>Revisit the scope of the calibration and data analysis challenge</a:t>
            </a:r>
          </a:p>
        </p:txBody>
      </p:sp>
      <p:sp>
        <p:nvSpPr>
          <p:cNvPr id="4" name="Date Placeholder 3"/>
          <p:cNvSpPr>
            <a:spLocks noGrp="1"/>
          </p:cNvSpPr>
          <p:nvPr>
            <p:ph type="dt" sz="half" idx="10"/>
          </p:nvPr>
        </p:nvSpPr>
        <p:spPr/>
        <p:txBody>
          <a:bodyPr/>
          <a:lstStyle/>
          <a:p>
            <a:r>
              <a:rPr lang="en-US" smtClean="0"/>
              <a:t>09/24/2012</a:t>
            </a:r>
            <a:endParaRPr lang="en-US"/>
          </a:p>
        </p:txBody>
      </p:sp>
      <p:sp>
        <p:nvSpPr>
          <p:cNvPr id="5" name="Footer Placeholder 4"/>
          <p:cNvSpPr>
            <a:spLocks noGrp="1"/>
          </p:cNvSpPr>
          <p:nvPr>
            <p:ph type="ftr" sz="quarter" idx="11"/>
          </p:nvPr>
        </p:nvSpPr>
        <p:spPr/>
        <p:txBody>
          <a:bodyPr/>
          <a:lstStyle/>
          <a:p>
            <a:r>
              <a:rPr lang="en-US" smtClean="0"/>
              <a:t>Prototype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Four science goals:</a:t>
            </a:r>
          </a:p>
          <a:p>
            <a:pPr lvl="1"/>
            <a:r>
              <a:rPr lang="en-US" sz="2000" dirty="0" smtClean="0"/>
              <a:t>Flaring loops and particle acceleration in solar flares</a:t>
            </a:r>
          </a:p>
          <a:p>
            <a:pPr lvl="1"/>
            <a:r>
              <a:rPr lang="en-US" sz="2000" dirty="0" smtClean="0"/>
              <a:t>Magnetic and plasma structure of active regions</a:t>
            </a:r>
          </a:p>
          <a:p>
            <a:pPr lvl="1"/>
            <a:r>
              <a:rPr lang="en-US" sz="2000" dirty="0" smtClean="0"/>
              <a:t>Drivers of space weather</a:t>
            </a:r>
          </a:p>
          <a:p>
            <a:pPr lvl="1"/>
            <a:r>
              <a:rPr lang="en-US" sz="2000" dirty="0" smtClean="0"/>
              <a:t>Nighttime observation of variable and transient sources</a:t>
            </a:r>
          </a:p>
          <a:p>
            <a:r>
              <a:rPr lang="en-US" sz="2400" dirty="0" smtClean="0"/>
              <a:t>Flaring loops:</a:t>
            </a:r>
          </a:p>
          <a:p>
            <a:pPr lvl="1"/>
            <a:r>
              <a:rPr lang="en-US" sz="2000" dirty="0" smtClean="0"/>
              <a:t>High temporal and spatially-resolved-spectral resolution (EOVSA is the first and only instrument capable of doing this routinely)</a:t>
            </a:r>
          </a:p>
          <a:p>
            <a:pPr lvl="1"/>
            <a:r>
              <a:rPr lang="en-US" sz="2000" dirty="0" smtClean="0"/>
              <a:t>Spatially-resolved spectra provide physical measurements of magnetic field strength and direction, electron energy and pitch-angle distribution, ambient plasma parameters</a:t>
            </a:r>
          </a:p>
          <a:p>
            <a:pPr lvl="1"/>
            <a:r>
              <a:rPr lang="en-US" sz="2000" dirty="0" smtClean="0"/>
              <a:t>Science targets are acceleration site, acceleration mechanism, initiation mechanism, transport processes, plasma processes</a:t>
            </a:r>
          </a:p>
          <a:p>
            <a:endParaRPr lang="en-US" sz="2400" dirty="0"/>
          </a:p>
        </p:txBody>
      </p:sp>
      <p:sp>
        <p:nvSpPr>
          <p:cNvPr id="4" name="Date Placeholder 3"/>
          <p:cNvSpPr>
            <a:spLocks noGrp="1"/>
          </p:cNvSpPr>
          <p:nvPr>
            <p:ph type="dt" sz="half" idx="10"/>
          </p:nvPr>
        </p:nvSpPr>
        <p:spPr/>
        <p:txBody>
          <a:bodyPr/>
          <a:lstStyle/>
          <a:p>
            <a:r>
              <a:rPr lang="en-US" smtClean="0"/>
              <a:t>09/24/2012</a:t>
            </a:r>
            <a:endParaRPr lang="en-US"/>
          </a:p>
        </p:txBody>
      </p:sp>
      <p:sp>
        <p:nvSpPr>
          <p:cNvPr id="5" name="Footer Placeholder 4"/>
          <p:cNvSpPr>
            <a:spLocks noGrp="1"/>
          </p:cNvSpPr>
          <p:nvPr>
            <p:ph type="ftr" sz="quarter" idx="11"/>
          </p:nvPr>
        </p:nvSpPr>
        <p:spPr/>
        <p:txBody>
          <a:bodyPr/>
          <a:lstStyle/>
          <a:p>
            <a:r>
              <a:rPr lang="en-US" smtClean="0"/>
              <a:t>Prototype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are_loop.JPG"/>
          <p:cNvPicPr>
            <a:picLocks noChangeAspect="1"/>
          </p:cNvPicPr>
          <p:nvPr/>
        </p:nvPicPr>
        <p:blipFill>
          <a:blip r:embed="rId3" cstate="print"/>
          <a:stretch>
            <a:fillRect/>
          </a:stretch>
        </p:blipFill>
        <p:spPr>
          <a:xfrm>
            <a:off x="0" y="1000124"/>
            <a:ext cx="5969667" cy="5857875"/>
          </a:xfrm>
          <a:prstGeom prst="rect">
            <a:avLst/>
          </a:prstGeom>
        </p:spPr>
      </p:pic>
      <p:sp>
        <p:nvSpPr>
          <p:cNvPr id="4" name="Date Placeholder 3"/>
          <p:cNvSpPr>
            <a:spLocks noGrp="1"/>
          </p:cNvSpPr>
          <p:nvPr>
            <p:ph type="dt" sz="half" idx="10"/>
          </p:nvPr>
        </p:nvSpPr>
        <p:spPr/>
        <p:txBody>
          <a:bodyPr/>
          <a:lstStyle/>
          <a:p>
            <a:pPr>
              <a:defRPr/>
            </a:pPr>
            <a:r>
              <a:rPr lang="en-US" smtClean="0"/>
              <a:t>09/24/2012</a:t>
            </a:r>
            <a:endParaRPr lang="en-US"/>
          </a:p>
        </p:txBody>
      </p:sp>
      <p:sp>
        <p:nvSpPr>
          <p:cNvPr id="5" name="Footer Placeholder 4"/>
          <p:cNvSpPr>
            <a:spLocks noGrp="1"/>
          </p:cNvSpPr>
          <p:nvPr>
            <p:ph type="ftr" sz="quarter" idx="11"/>
          </p:nvPr>
        </p:nvSpPr>
        <p:spPr/>
        <p:txBody>
          <a:bodyPr/>
          <a:lstStyle/>
          <a:p>
            <a:pPr>
              <a:defRPr/>
            </a:pPr>
            <a:r>
              <a:rPr lang="en-US" smtClean="0"/>
              <a:t>Prototype Review Meeting</a:t>
            </a:r>
            <a:endParaRPr lang="en-US"/>
          </a:p>
        </p:txBody>
      </p:sp>
      <p:sp>
        <p:nvSpPr>
          <p:cNvPr id="6" name="Slide Number Placeholder 5"/>
          <p:cNvSpPr>
            <a:spLocks noGrp="1"/>
          </p:cNvSpPr>
          <p:nvPr>
            <p:ph type="sldNum" sz="quarter" idx="12"/>
          </p:nvPr>
        </p:nvSpPr>
        <p:spPr/>
        <p:txBody>
          <a:bodyPr/>
          <a:lstStyle/>
          <a:p>
            <a:pPr>
              <a:defRPr/>
            </a:pPr>
            <a:fld id="{33327D3F-DA57-46DF-B5C0-B8000A420D92}" type="slidenum">
              <a:rPr lang="en-US" smtClean="0"/>
              <a:pPr>
                <a:defRPr/>
              </a:pPr>
              <a:t>5</a:t>
            </a:fld>
            <a:endParaRPr lang="en-US"/>
          </a:p>
        </p:txBody>
      </p:sp>
      <p:pic>
        <p:nvPicPr>
          <p:cNvPr id="15" name="Picture 14" descr="n_b.JPG"/>
          <p:cNvPicPr>
            <a:picLocks noChangeAspect="1"/>
          </p:cNvPicPr>
          <p:nvPr/>
        </p:nvPicPr>
        <p:blipFill>
          <a:blip r:embed="rId4" cstate="print"/>
          <a:srcRect l="1587" t="29587" r="24868" b="904"/>
          <a:stretch>
            <a:fillRect/>
          </a:stretch>
        </p:blipFill>
        <p:spPr>
          <a:xfrm>
            <a:off x="5953125" y="3810000"/>
            <a:ext cx="2647950" cy="2562225"/>
          </a:xfrm>
          <a:prstGeom prst="rect">
            <a:avLst/>
          </a:prstGeom>
        </p:spPr>
      </p:pic>
      <p:pic>
        <p:nvPicPr>
          <p:cNvPr id="16" name="Picture 15" descr="n_0.JPG"/>
          <p:cNvPicPr>
            <a:picLocks noChangeAspect="1"/>
          </p:cNvPicPr>
          <p:nvPr/>
        </p:nvPicPr>
        <p:blipFill>
          <a:blip r:embed="rId5" cstate="print"/>
          <a:srcRect l="1958" t="32821" r="25457" b="1538"/>
          <a:stretch>
            <a:fillRect/>
          </a:stretch>
        </p:blipFill>
        <p:spPr>
          <a:xfrm>
            <a:off x="5953125" y="1352550"/>
            <a:ext cx="2647950" cy="2438400"/>
          </a:xfrm>
          <a:prstGeom prst="rect">
            <a:avLst/>
          </a:prstGeom>
        </p:spPr>
      </p:pic>
      <p:sp>
        <p:nvSpPr>
          <p:cNvPr id="8" name="Title 1"/>
          <p:cNvSpPr>
            <a:spLocks noGrp="1"/>
          </p:cNvSpPr>
          <p:nvPr>
            <p:ph type="title"/>
          </p:nvPr>
        </p:nvSpPr>
        <p:spPr>
          <a:xfrm>
            <a:off x="304800" y="398127"/>
            <a:ext cx="8686800" cy="838200"/>
          </a:xfrm>
        </p:spPr>
        <p:txBody>
          <a:bodyPr>
            <a:normAutofit/>
          </a:bodyPr>
          <a:lstStyle/>
          <a:p>
            <a:r>
              <a:rPr lang="en-US" dirty="0" smtClean="0"/>
              <a:t>Flaring loop modeling/simulation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75" y="316836"/>
            <a:ext cx="8765627" cy="1143000"/>
          </a:xfrm>
        </p:spPr>
        <p:txBody>
          <a:bodyPr/>
          <a:lstStyle/>
          <a:p>
            <a:r>
              <a:rPr lang="en-US" dirty="0" smtClean="0"/>
              <a:t>Measuring Flare Magnetic Fields</a:t>
            </a:r>
            <a:endParaRPr lang="en-US" dirty="0"/>
          </a:p>
        </p:txBody>
      </p:sp>
      <p:sp>
        <p:nvSpPr>
          <p:cNvPr id="4" name="Date Placeholder 3"/>
          <p:cNvSpPr>
            <a:spLocks noGrp="1"/>
          </p:cNvSpPr>
          <p:nvPr>
            <p:ph type="dt" sz="half" idx="10"/>
          </p:nvPr>
        </p:nvSpPr>
        <p:spPr/>
        <p:txBody>
          <a:bodyPr/>
          <a:lstStyle/>
          <a:p>
            <a:pPr>
              <a:defRPr/>
            </a:pPr>
            <a:r>
              <a:rPr lang="en-US" smtClean="0"/>
              <a:t>09/24/2012</a:t>
            </a:r>
            <a:endParaRPr lang="en-US"/>
          </a:p>
        </p:txBody>
      </p:sp>
      <p:sp>
        <p:nvSpPr>
          <p:cNvPr id="5" name="Footer Placeholder 4"/>
          <p:cNvSpPr>
            <a:spLocks noGrp="1"/>
          </p:cNvSpPr>
          <p:nvPr>
            <p:ph type="ftr" sz="quarter" idx="11"/>
          </p:nvPr>
        </p:nvSpPr>
        <p:spPr/>
        <p:txBody>
          <a:bodyPr/>
          <a:lstStyle/>
          <a:p>
            <a:pPr>
              <a:defRPr/>
            </a:pPr>
            <a:r>
              <a:rPr lang="en-US" smtClean="0"/>
              <a:t>Prototype Review Meeting</a:t>
            </a:r>
            <a:endParaRPr lang="en-US"/>
          </a:p>
        </p:txBody>
      </p:sp>
      <p:sp>
        <p:nvSpPr>
          <p:cNvPr id="6" name="Slide Number Placeholder 5"/>
          <p:cNvSpPr>
            <a:spLocks noGrp="1"/>
          </p:cNvSpPr>
          <p:nvPr>
            <p:ph type="sldNum" sz="quarter" idx="12"/>
          </p:nvPr>
        </p:nvSpPr>
        <p:spPr/>
        <p:txBody>
          <a:bodyPr/>
          <a:lstStyle/>
          <a:p>
            <a:pPr>
              <a:defRPr/>
            </a:pPr>
            <a:fld id="{33327D3F-DA57-46DF-B5C0-B8000A420D92}" type="slidenum">
              <a:rPr lang="en-US" smtClean="0"/>
              <a:pPr>
                <a:defRPr/>
              </a:pPr>
              <a:t>6</a:t>
            </a:fld>
            <a:endParaRPr lang="en-US"/>
          </a:p>
        </p:txBody>
      </p:sp>
      <p:pic>
        <p:nvPicPr>
          <p:cNvPr id="23" name="Picture 22" descr="LoopImage.JPG"/>
          <p:cNvPicPr>
            <a:picLocks noChangeAspect="1"/>
          </p:cNvPicPr>
          <p:nvPr/>
        </p:nvPicPr>
        <p:blipFill>
          <a:blip r:embed="rId3" cstate="print"/>
          <a:srcRect l="5429" t="51186" r="42211"/>
          <a:stretch>
            <a:fillRect/>
          </a:stretch>
        </p:blipFill>
        <p:spPr>
          <a:xfrm>
            <a:off x="5559971" y="2658618"/>
            <a:ext cx="3069021" cy="2872452"/>
          </a:xfrm>
          <a:prstGeom prst="rect">
            <a:avLst/>
          </a:prstGeom>
        </p:spPr>
      </p:pic>
      <p:pic>
        <p:nvPicPr>
          <p:cNvPr id="24" name="Picture 23" descr="LowerLoop.JPG"/>
          <p:cNvPicPr>
            <a:picLocks noChangeAspect="1"/>
          </p:cNvPicPr>
          <p:nvPr/>
        </p:nvPicPr>
        <p:blipFill>
          <a:blip r:embed="rId4" cstate="print"/>
          <a:stretch>
            <a:fillRect/>
          </a:stretch>
        </p:blipFill>
        <p:spPr>
          <a:xfrm>
            <a:off x="1008993" y="1876712"/>
            <a:ext cx="4121041" cy="4507993"/>
          </a:xfrm>
          <a:prstGeom prst="rect">
            <a:avLst/>
          </a:prstGeom>
        </p:spPr>
      </p:pic>
      <p:sp>
        <p:nvSpPr>
          <p:cNvPr id="27" name="TextBox 26"/>
          <p:cNvSpPr txBox="1"/>
          <p:nvPr/>
        </p:nvSpPr>
        <p:spPr>
          <a:xfrm>
            <a:off x="6894786" y="4288225"/>
            <a:ext cx="418704"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rPr>
              <a:t>+</a:t>
            </a:r>
            <a:endParaRPr lang="en-US" sz="3200" b="1" dirty="0">
              <a:solidFill>
                <a:schemeClr val="bg1"/>
              </a:solidFill>
              <a:effectLst>
                <a:outerShdw blurRad="38100" dist="38100" dir="2700000" algn="tl">
                  <a:srgbClr val="000000">
                    <a:alpha val="43137"/>
                  </a:srgbClr>
                </a:outerShdw>
              </a:effectLst>
            </a:endParaRPr>
          </a:p>
        </p:txBody>
      </p:sp>
      <p:cxnSp>
        <p:nvCxnSpPr>
          <p:cNvPr id="26" name="Straight Arrow Connector 25"/>
          <p:cNvCxnSpPr/>
          <p:nvPr/>
        </p:nvCxnSpPr>
        <p:spPr bwMode="auto">
          <a:xfrm flipH="1" flipV="1">
            <a:off x="4782207" y="3510455"/>
            <a:ext cx="2322786" cy="1072055"/>
          </a:xfrm>
          <a:prstGeom prst="straightConnector1">
            <a:avLst/>
          </a:prstGeom>
          <a:noFill/>
          <a:ln w="28575" cap="flat" cmpd="sng" algn="ctr">
            <a:solidFill>
              <a:srgbClr val="FF0000"/>
            </a:solidFill>
            <a:prstDash val="solid"/>
            <a:round/>
            <a:headEnd type="none" w="med" len="med"/>
            <a:tailEnd type="arrow"/>
          </a:ln>
          <a:effectLst>
            <a:outerShdw blurRad="50800" dist="38100" dir="5400000" algn="t" rotWithShape="0">
              <a:prstClr val="black">
                <a:alpha val="40000"/>
              </a:prstClr>
            </a:outerShdw>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75" y="316836"/>
            <a:ext cx="8765627" cy="1143000"/>
          </a:xfrm>
        </p:spPr>
        <p:txBody>
          <a:bodyPr/>
          <a:lstStyle/>
          <a:p>
            <a:r>
              <a:rPr lang="en-US" dirty="0" smtClean="0"/>
              <a:t>Measuring Flare Magnetic Fields</a:t>
            </a:r>
            <a:endParaRPr lang="en-US" dirty="0"/>
          </a:p>
        </p:txBody>
      </p:sp>
      <p:sp>
        <p:nvSpPr>
          <p:cNvPr id="4" name="Date Placeholder 3"/>
          <p:cNvSpPr>
            <a:spLocks noGrp="1"/>
          </p:cNvSpPr>
          <p:nvPr>
            <p:ph type="dt" sz="half" idx="10"/>
          </p:nvPr>
        </p:nvSpPr>
        <p:spPr/>
        <p:txBody>
          <a:bodyPr/>
          <a:lstStyle/>
          <a:p>
            <a:pPr>
              <a:defRPr/>
            </a:pPr>
            <a:r>
              <a:rPr lang="en-US" smtClean="0"/>
              <a:t>09/24/2012</a:t>
            </a:r>
            <a:endParaRPr lang="en-US"/>
          </a:p>
        </p:txBody>
      </p:sp>
      <p:sp>
        <p:nvSpPr>
          <p:cNvPr id="5" name="Footer Placeholder 4"/>
          <p:cNvSpPr>
            <a:spLocks noGrp="1"/>
          </p:cNvSpPr>
          <p:nvPr>
            <p:ph type="ftr" sz="quarter" idx="11"/>
          </p:nvPr>
        </p:nvSpPr>
        <p:spPr/>
        <p:txBody>
          <a:bodyPr/>
          <a:lstStyle/>
          <a:p>
            <a:pPr>
              <a:defRPr/>
            </a:pPr>
            <a:r>
              <a:rPr lang="en-US" smtClean="0"/>
              <a:t>Prototype Review Meeting</a:t>
            </a:r>
            <a:endParaRPr lang="en-US"/>
          </a:p>
        </p:txBody>
      </p:sp>
      <p:sp>
        <p:nvSpPr>
          <p:cNvPr id="6" name="Slide Number Placeholder 5"/>
          <p:cNvSpPr>
            <a:spLocks noGrp="1"/>
          </p:cNvSpPr>
          <p:nvPr>
            <p:ph type="sldNum" sz="quarter" idx="12"/>
          </p:nvPr>
        </p:nvSpPr>
        <p:spPr/>
        <p:txBody>
          <a:bodyPr/>
          <a:lstStyle/>
          <a:p>
            <a:pPr>
              <a:defRPr/>
            </a:pPr>
            <a:fld id="{33327D3F-DA57-46DF-B5C0-B8000A420D92}" type="slidenum">
              <a:rPr lang="en-US" smtClean="0"/>
              <a:pPr>
                <a:defRPr/>
              </a:pPr>
              <a:t>7</a:t>
            </a:fld>
            <a:endParaRPr lang="en-US"/>
          </a:p>
        </p:txBody>
      </p:sp>
      <p:pic>
        <p:nvPicPr>
          <p:cNvPr id="23" name="Picture 22" descr="LoopImage.JPG"/>
          <p:cNvPicPr>
            <a:picLocks noChangeAspect="1"/>
          </p:cNvPicPr>
          <p:nvPr/>
        </p:nvPicPr>
        <p:blipFill>
          <a:blip r:embed="rId3" cstate="print"/>
          <a:srcRect l="5429" t="51186" r="42211"/>
          <a:stretch>
            <a:fillRect/>
          </a:stretch>
        </p:blipFill>
        <p:spPr>
          <a:xfrm>
            <a:off x="5559971" y="2658618"/>
            <a:ext cx="3069021" cy="2872452"/>
          </a:xfrm>
          <a:prstGeom prst="rect">
            <a:avLst/>
          </a:prstGeom>
        </p:spPr>
      </p:pic>
      <p:pic>
        <p:nvPicPr>
          <p:cNvPr id="24" name="Picture 23" descr="LowerLoop.JPG"/>
          <p:cNvPicPr>
            <a:picLocks noChangeAspect="1"/>
          </p:cNvPicPr>
          <p:nvPr/>
        </p:nvPicPr>
        <p:blipFill>
          <a:blip r:embed="rId4" cstate="print"/>
          <a:stretch>
            <a:fillRect/>
          </a:stretch>
        </p:blipFill>
        <p:spPr>
          <a:xfrm>
            <a:off x="1008993" y="1880234"/>
            <a:ext cx="4121041" cy="4500949"/>
          </a:xfrm>
          <a:prstGeom prst="rect">
            <a:avLst/>
          </a:prstGeom>
        </p:spPr>
      </p:pic>
      <p:sp>
        <p:nvSpPr>
          <p:cNvPr id="11" name="TextBox 10"/>
          <p:cNvSpPr txBox="1"/>
          <p:nvPr/>
        </p:nvSpPr>
        <p:spPr>
          <a:xfrm>
            <a:off x="6600496" y="3993935"/>
            <a:ext cx="418704"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rPr>
              <a:t>+</a:t>
            </a:r>
            <a:endParaRPr lang="en-US" sz="3200" b="1" dirty="0">
              <a:solidFill>
                <a:schemeClr val="bg1"/>
              </a:solidFill>
              <a:effectLst>
                <a:outerShdw blurRad="38100" dist="38100" dir="2700000" algn="tl">
                  <a:srgbClr val="000000">
                    <a:alpha val="43137"/>
                  </a:srgbClr>
                </a:outerShdw>
              </a:effectLst>
            </a:endParaRPr>
          </a:p>
        </p:txBody>
      </p:sp>
      <p:cxnSp>
        <p:nvCxnSpPr>
          <p:cNvPr id="8" name="Straight Arrow Connector 7"/>
          <p:cNvCxnSpPr/>
          <p:nvPr/>
        </p:nvCxnSpPr>
        <p:spPr bwMode="auto">
          <a:xfrm flipH="1" flipV="1">
            <a:off x="4782207" y="3510456"/>
            <a:ext cx="2039007" cy="767254"/>
          </a:xfrm>
          <a:prstGeom prst="straightConnector1">
            <a:avLst/>
          </a:prstGeom>
          <a:noFill/>
          <a:ln w="28575" cap="flat" cmpd="sng" algn="ctr">
            <a:solidFill>
              <a:srgbClr val="FF0000"/>
            </a:solidFill>
            <a:prstDash val="solid"/>
            <a:round/>
            <a:headEnd type="none" w="med" len="med"/>
            <a:tailEnd type="arrow"/>
          </a:ln>
          <a:effectLst>
            <a:outerShdw blurRad="50800" dist="38100" dir="5400000" algn="t" rotWithShape="0">
              <a:prstClr val="black">
                <a:alpha val="40000"/>
              </a:prstClr>
            </a:outerShdw>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75" y="316836"/>
            <a:ext cx="8765627" cy="1143000"/>
          </a:xfrm>
        </p:spPr>
        <p:txBody>
          <a:bodyPr/>
          <a:lstStyle/>
          <a:p>
            <a:r>
              <a:rPr lang="en-US" dirty="0" smtClean="0"/>
              <a:t>Measuring Flare Magnetic Fields</a:t>
            </a:r>
            <a:endParaRPr lang="en-US" dirty="0"/>
          </a:p>
        </p:txBody>
      </p:sp>
      <p:sp>
        <p:nvSpPr>
          <p:cNvPr id="4" name="Date Placeholder 3"/>
          <p:cNvSpPr>
            <a:spLocks noGrp="1"/>
          </p:cNvSpPr>
          <p:nvPr>
            <p:ph type="dt" sz="half" idx="10"/>
          </p:nvPr>
        </p:nvSpPr>
        <p:spPr/>
        <p:txBody>
          <a:bodyPr/>
          <a:lstStyle/>
          <a:p>
            <a:pPr>
              <a:defRPr/>
            </a:pPr>
            <a:r>
              <a:rPr lang="en-US" smtClean="0"/>
              <a:t>09/24/2012</a:t>
            </a:r>
            <a:endParaRPr lang="en-US"/>
          </a:p>
        </p:txBody>
      </p:sp>
      <p:sp>
        <p:nvSpPr>
          <p:cNvPr id="5" name="Footer Placeholder 4"/>
          <p:cNvSpPr>
            <a:spLocks noGrp="1"/>
          </p:cNvSpPr>
          <p:nvPr>
            <p:ph type="ftr" sz="quarter" idx="11"/>
          </p:nvPr>
        </p:nvSpPr>
        <p:spPr/>
        <p:txBody>
          <a:bodyPr/>
          <a:lstStyle/>
          <a:p>
            <a:pPr>
              <a:defRPr/>
            </a:pPr>
            <a:r>
              <a:rPr lang="en-US" smtClean="0"/>
              <a:t>Prototype Review Meeting</a:t>
            </a:r>
            <a:endParaRPr lang="en-US"/>
          </a:p>
        </p:txBody>
      </p:sp>
      <p:sp>
        <p:nvSpPr>
          <p:cNvPr id="6" name="Slide Number Placeholder 5"/>
          <p:cNvSpPr>
            <a:spLocks noGrp="1"/>
          </p:cNvSpPr>
          <p:nvPr>
            <p:ph type="sldNum" sz="quarter" idx="12"/>
          </p:nvPr>
        </p:nvSpPr>
        <p:spPr/>
        <p:txBody>
          <a:bodyPr/>
          <a:lstStyle/>
          <a:p>
            <a:pPr>
              <a:defRPr/>
            </a:pPr>
            <a:fld id="{33327D3F-DA57-46DF-B5C0-B8000A420D92}" type="slidenum">
              <a:rPr lang="en-US" smtClean="0"/>
              <a:pPr>
                <a:defRPr/>
              </a:pPr>
              <a:t>8</a:t>
            </a:fld>
            <a:endParaRPr lang="en-US"/>
          </a:p>
        </p:txBody>
      </p:sp>
      <p:pic>
        <p:nvPicPr>
          <p:cNvPr id="23" name="Picture 22" descr="LoopImage.JPG"/>
          <p:cNvPicPr>
            <a:picLocks noChangeAspect="1"/>
          </p:cNvPicPr>
          <p:nvPr/>
        </p:nvPicPr>
        <p:blipFill>
          <a:blip r:embed="rId3" cstate="print"/>
          <a:srcRect l="5429" t="51186" r="42211"/>
          <a:stretch>
            <a:fillRect/>
          </a:stretch>
        </p:blipFill>
        <p:spPr>
          <a:xfrm>
            <a:off x="5559971" y="2658618"/>
            <a:ext cx="3069021" cy="2872452"/>
          </a:xfrm>
          <a:prstGeom prst="rect">
            <a:avLst/>
          </a:prstGeom>
        </p:spPr>
      </p:pic>
      <p:pic>
        <p:nvPicPr>
          <p:cNvPr id="24" name="Picture 23" descr="LowerLoop.JPG"/>
          <p:cNvPicPr>
            <a:picLocks noChangeAspect="1"/>
          </p:cNvPicPr>
          <p:nvPr/>
        </p:nvPicPr>
        <p:blipFill>
          <a:blip r:embed="rId4" cstate="print"/>
          <a:stretch>
            <a:fillRect/>
          </a:stretch>
        </p:blipFill>
        <p:spPr>
          <a:xfrm>
            <a:off x="1008993" y="1880234"/>
            <a:ext cx="4121041" cy="4500949"/>
          </a:xfrm>
          <a:prstGeom prst="rect">
            <a:avLst/>
          </a:prstGeom>
        </p:spPr>
      </p:pic>
      <p:sp>
        <p:nvSpPr>
          <p:cNvPr id="11" name="TextBox 10"/>
          <p:cNvSpPr txBox="1"/>
          <p:nvPr/>
        </p:nvSpPr>
        <p:spPr>
          <a:xfrm>
            <a:off x="6779173" y="3352804"/>
            <a:ext cx="418704"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rPr>
              <a:t>+</a:t>
            </a:r>
            <a:endParaRPr lang="en-US" sz="3200" b="1" dirty="0">
              <a:solidFill>
                <a:schemeClr val="bg1"/>
              </a:solidFill>
              <a:effectLst>
                <a:outerShdw blurRad="38100" dist="38100" dir="2700000" algn="tl">
                  <a:srgbClr val="000000">
                    <a:alpha val="43137"/>
                  </a:srgbClr>
                </a:outerShdw>
              </a:effectLst>
            </a:endParaRPr>
          </a:p>
        </p:txBody>
      </p:sp>
      <p:cxnSp>
        <p:nvCxnSpPr>
          <p:cNvPr id="8" name="Straight Arrow Connector 7"/>
          <p:cNvCxnSpPr/>
          <p:nvPr/>
        </p:nvCxnSpPr>
        <p:spPr bwMode="auto">
          <a:xfrm flipH="1" flipV="1">
            <a:off x="4687614" y="3384331"/>
            <a:ext cx="2280745" cy="241739"/>
          </a:xfrm>
          <a:prstGeom prst="straightConnector1">
            <a:avLst/>
          </a:prstGeom>
          <a:noFill/>
          <a:ln w="28575" cap="flat" cmpd="sng" algn="ctr">
            <a:solidFill>
              <a:srgbClr val="FF0000"/>
            </a:solidFill>
            <a:prstDash val="solid"/>
            <a:round/>
            <a:headEnd type="none" w="med" len="med"/>
            <a:tailEnd type="arrow"/>
          </a:ln>
          <a:effectLst>
            <a:outerShdw blurRad="50800" dist="38100" dir="5400000" algn="t" rotWithShape="0">
              <a:prstClr val="black">
                <a:alpha val="40000"/>
              </a:prstClr>
            </a:outerShdw>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691" y="990600"/>
            <a:ext cx="3971108" cy="1143000"/>
          </a:xfrm>
        </p:spPr>
        <p:txBody>
          <a:bodyPr/>
          <a:lstStyle/>
          <a:p>
            <a:pPr algn="r"/>
            <a:r>
              <a:rPr lang="en-US" dirty="0" smtClean="0"/>
              <a:t>Magnetic Field</a:t>
            </a:r>
            <a:endParaRPr lang="en-US" dirty="0"/>
          </a:p>
        </p:txBody>
      </p:sp>
      <p:sp>
        <p:nvSpPr>
          <p:cNvPr id="4" name="Date Placeholder 3"/>
          <p:cNvSpPr>
            <a:spLocks noGrp="1"/>
          </p:cNvSpPr>
          <p:nvPr>
            <p:ph type="dt" sz="half" idx="10"/>
          </p:nvPr>
        </p:nvSpPr>
        <p:spPr/>
        <p:txBody>
          <a:bodyPr/>
          <a:lstStyle/>
          <a:p>
            <a:pPr>
              <a:defRPr/>
            </a:pPr>
            <a:r>
              <a:rPr lang="en-US" smtClean="0"/>
              <a:t>Dynamic Coronal Magnetic Fields</a:t>
            </a:r>
            <a:endParaRPr lang="en-US" dirty="0"/>
          </a:p>
        </p:txBody>
      </p:sp>
      <p:sp>
        <p:nvSpPr>
          <p:cNvPr id="5" name="Footer Placeholder 4"/>
          <p:cNvSpPr>
            <a:spLocks noGrp="1"/>
          </p:cNvSpPr>
          <p:nvPr>
            <p:ph type="ftr" sz="quarter" idx="11"/>
          </p:nvPr>
        </p:nvSpPr>
        <p:spPr/>
        <p:txBody>
          <a:bodyPr/>
          <a:lstStyle/>
          <a:p>
            <a:pPr>
              <a:defRPr/>
            </a:pPr>
            <a:r>
              <a:rPr lang="en-US" smtClean="0"/>
              <a:t>HAO, Boulder, CO   17 Sep 2012</a:t>
            </a:r>
            <a:endParaRPr lang="en-US" dirty="0"/>
          </a:p>
        </p:txBody>
      </p:sp>
      <p:sp>
        <p:nvSpPr>
          <p:cNvPr id="6" name="Slide Number Placeholder 5"/>
          <p:cNvSpPr>
            <a:spLocks noGrp="1"/>
          </p:cNvSpPr>
          <p:nvPr>
            <p:ph type="sldNum" sz="quarter" idx="12"/>
          </p:nvPr>
        </p:nvSpPr>
        <p:spPr/>
        <p:txBody>
          <a:bodyPr/>
          <a:lstStyle/>
          <a:p>
            <a:pPr>
              <a:defRPr/>
            </a:pPr>
            <a:fld id="{33327D3F-DA57-46DF-B5C0-B8000A420D92}" type="slidenum">
              <a:rPr lang="en-US" smtClean="0"/>
              <a:pPr>
                <a:defRPr/>
              </a:pPr>
              <a:t>9</a:t>
            </a:fld>
            <a:endParaRPr lang="en-US"/>
          </a:p>
        </p:txBody>
      </p:sp>
      <p:grpSp>
        <p:nvGrpSpPr>
          <p:cNvPr id="3" name="Group 7"/>
          <p:cNvGrpSpPr/>
          <p:nvPr/>
        </p:nvGrpSpPr>
        <p:grpSpPr>
          <a:xfrm>
            <a:off x="892004" y="1034345"/>
            <a:ext cx="6978369" cy="5330641"/>
            <a:chOff x="892004" y="1034345"/>
            <a:chExt cx="6978369" cy="5330641"/>
          </a:xfrm>
        </p:grpSpPr>
        <p:pic>
          <p:nvPicPr>
            <p:cNvPr id="9" name="Picture 1" descr="C:\Users\Dale\Dropbox\Proposals\DURIP\B_image.png"/>
            <p:cNvPicPr>
              <a:picLocks noChangeAspect="1" noChangeArrowheads="1"/>
            </p:cNvPicPr>
            <p:nvPr/>
          </p:nvPicPr>
          <p:blipFill>
            <a:blip r:embed="rId3" cstate="print"/>
            <a:srcRect l="27361" t="44076" r="38222" b="12260"/>
            <a:stretch>
              <a:fillRect/>
            </a:stretch>
          </p:blipFill>
          <p:spPr bwMode="auto">
            <a:xfrm>
              <a:off x="5246916" y="2257534"/>
              <a:ext cx="2623457" cy="2662809"/>
            </a:xfrm>
            <a:prstGeom prst="rect">
              <a:avLst/>
            </a:prstGeom>
            <a:noFill/>
          </p:spPr>
        </p:pic>
        <p:pic>
          <p:nvPicPr>
            <p:cNvPr id="10" name="Picture 2" descr="C:\Users\Dale\Dropbox\Proposals\DURIP\spec_images.png"/>
            <p:cNvPicPr>
              <a:picLocks noChangeAspect="1" noChangeArrowheads="1"/>
            </p:cNvPicPr>
            <p:nvPr/>
          </p:nvPicPr>
          <p:blipFill>
            <a:blip r:embed="rId4" cstate="print"/>
            <a:stretch>
              <a:fillRect/>
            </a:stretch>
          </p:blipFill>
          <p:spPr bwMode="auto">
            <a:xfrm>
              <a:off x="892004" y="1034345"/>
              <a:ext cx="3032976" cy="5330641"/>
            </a:xfrm>
            <a:prstGeom prst="rect">
              <a:avLst/>
            </a:prstGeom>
            <a:noFill/>
          </p:spPr>
        </p:pic>
        <p:cxnSp>
          <p:nvCxnSpPr>
            <p:cNvPr id="11" name="Straight Arrow Connector 10"/>
            <p:cNvCxnSpPr/>
            <p:nvPr/>
          </p:nvCxnSpPr>
          <p:spPr bwMode="auto">
            <a:xfrm flipH="1" flipV="1">
              <a:off x="2710543" y="1317172"/>
              <a:ext cx="4038600" cy="1469571"/>
            </a:xfrm>
            <a:prstGeom prst="straightConnector1">
              <a:avLst/>
            </a:prstGeom>
            <a:noFill/>
            <a:ln w="38100" cap="flat" cmpd="sng" algn="ctr">
              <a:solidFill>
                <a:srgbClr val="FFFF00"/>
              </a:solidFill>
              <a:prstDash val="solid"/>
              <a:round/>
              <a:headEnd type="stealth" w="med" len="med"/>
              <a:tailEnd type="none" w="med" len="med"/>
            </a:ln>
            <a:effectLst>
              <a:outerShdw blurRad="50800" dist="38100" dir="2700000" algn="tl" rotWithShape="0">
                <a:prstClr val="black">
                  <a:alpha val="40000"/>
                </a:prstClr>
              </a:outerShdw>
            </a:effectLst>
          </p:spPr>
        </p:cxnSp>
        <p:cxnSp>
          <p:nvCxnSpPr>
            <p:cNvPr id="12" name="Straight Arrow Connector 11"/>
            <p:cNvCxnSpPr/>
            <p:nvPr/>
          </p:nvCxnSpPr>
          <p:spPr bwMode="auto">
            <a:xfrm flipH="1" flipV="1">
              <a:off x="2634343" y="2656114"/>
              <a:ext cx="3537857" cy="544286"/>
            </a:xfrm>
            <a:prstGeom prst="straightConnector1">
              <a:avLst/>
            </a:prstGeom>
            <a:noFill/>
            <a:ln w="38100" cap="flat" cmpd="sng" algn="ctr">
              <a:solidFill>
                <a:srgbClr val="FFFF00"/>
              </a:solidFill>
              <a:prstDash val="solid"/>
              <a:round/>
              <a:headEnd type="stealth" w="med" len="med"/>
              <a:tailEnd type="none" w="med" len="med"/>
            </a:ln>
            <a:effectLst>
              <a:outerShdw blurRad="50800" dist="38100" dir="2700000" algn="tl" rotWithShape="0">
                <a:prstClr val="black">
                  <a:alpha val="40000"/>
                </a:prstClr>
              </a:outerShdw>
            </a:effectLst>
          </p:spPr>
        </p:cxnSp>
        <p:cxnSp>
          <p:nvCxnSpPr>
            <p:cNvPr id="13" name="Straight Arrow Connector 12"/>
            <p:cNvCxnSpPr/>
            <p:nvPr/>
          </p:nvCxnSpPr>
          <p:spPr bwMode="auto">
            <a:xfrm flipH="1">
              <a:off x="2710543" y="3940629"/>
              <a:ext cx="3385457" cy="21771"/>
            </a:xfrm>
            <a:prstGeom prst="straightConnector1">
              <a:avLst/>
            </a:prstGeom>
            <a:noFill/>
            <a:ln w="38100" cap="flat" cmpd="sng" algn="ctr">
              <a:solidFill>
                <a:srgbClr val="FFFF00"/>
              </a:solidFill>
              <a:prstDash val="solid"/>
              <a:round/>
              <a:headEnd type="stealth" w="med" len="med"/>
              <a:tailEnd type="none" w="med" len="med"/>
            </a:ln>
            <a:effectLst>
              <a:outerShdw blurRad="50800" dist="38100" dir="2700000" algn="tl" rotWithShape="0">
                <a:prstClr val="black">
                  <a:alpha val="40000"/>
                </a:prstClr>
              </a:outerShdw>
            </a:effectLst>
          </p:spPr>
        </p:cxnSp>
        <p:cxnSp>
          <p:nvCxnSpPr>
            <p:cNvPr id="14" name="Straight Arrow Connector 13"/>
            <p:cNvCxnSpPr/>
            <p:nvPr/>
          </p:nvCxnSpPr>
          <p:spPr bwMode="auto">
            <a:xfrm flipH="1">
              <a:off x="2732314" y="4386943"/>
              <a:ext cx="3679372" cy="881743"/>
            </a:xfrm>
            <a:prstGeom prst="straightConnector1">
              <a:avLst/>
            </a:prstGeom>
            <a:noFill/>
            <a:ln w="38100" cap="flat" cmpd="sng" algn="ctr">
              <a:solidFill>
                <a:srgbClr val="FFFF00"/>
              </a:solidFill>
              <a:prstDash val="solid"/>
              <a:round/>
              <a:headEnd type="stealth" w="med" len="med"/>
              <a:tailEnd type="none" w="med" len="med"/>
            </a:ln>
            <a:effectLst>
              <a:outerShdw blurRad="50800" dist="38100" dir="2700000" algn="tl" rotWithShape="0">
                <a:prstClr val="black">
                  <a:alpha val="40000"/>
                </a:prstClr>
              </a:outerShdw>
            </a:effectLst>
          </p:spPr>
        </p:cxn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w="19050">
          <a:solidFill>
            <a:schemeClr val="tx1"/>
          </a:solidFill>
          <a:tailEnd type="arrow" w="med"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3597</TotalTime>
  <Words>1811</Words>
  <Application>Microsoft Office PowerPoint</Application>
  <PresentationFormat>On-screen Show (4:3)</PresentationFormat>
  <Paragraphs>348</Paragraphs>
  <Slides>26</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Trek</vt:lpstr>
      <vt:lpstr>Equation</vt:lpstr>
      <vt:lpstr>EOVSA system-level review</vt:lpstr>
      <vt:lpstr>outline</vt:lpstr>
      <vt:lpstr>Goals of the meeting</vt:lpstr>
      <vt:lpstr>Science</vt:lpstr>
      <vt:lpstr>Flaring loop modeling/simulation</vt:lpstr>
      <vt:lpstr>Measuring Flare Magnetic Fields</vt:lpstr>
      <vt:lpstr>Measuring Flare Magnetic Fields</vt:lpstr>
      <vt:lpstr>Measuring Flare Magnetic Fields</vt:lpstr>
      <vt:lpstr>Magnetic Field</vt:lpstr>
      <vt:lpstr>Quantitative Comparison</vt:lpstr>
      <vt:lpstr>Other Fitted Parameters</vt:lpstr>
      <vt:lpstr>Slide 12</vt:lpstr>
      <vt:lpstr>Active region/sunspot Spectra</vt:lpstr>
      <vt:lpstr>F10.7 images (2.8 GHz)</vt:lpstr>
      <vt:lpstr>F10.7 images</vt:lpstr>
      <vt:lpstr>Slide 16</vt:lpstr>
      <vt:lpstr>Instrument/Facility requirements</vt:lpstr>
      <vt:lpstr>System block diagram</vt:lpstr>
      <vt:lpstr>Current Site infrastructure statuS</vt:lpstr>
      <vt:lpstr>Current analog system statuS</vt:lpstr>
      <vt:lpstr>Current digital system status</vt:lpstr>
      <vt:lpstr>Current monitor/control status</vt:lpstr>
      <vt:lpstr>Digital packaging processor</vt:lpstr>
      <vt:lpstr>Budget Status</vt:lpstr>
      <vt:lpstr>Budget notes</vt:lpstr>
      <vt:lpstr>final array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Dale</dc:creator>
  <cp:lastModifiedBy>Dale</cp:lastModifiedBy>
  <cp:revision>207</cp:revision>
  <dcterms:created xsi:type="dcterms:W3CDTF">2006-08-16T00:00:00Z</dcterms:created>
  <dcterms:modified xsi:type="dcterms:W3CDTF">2012-09-24T11:08:53Z</dcterms:modified>
</cp:coreProperties>
</file>