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89" r:id="rId3"/>
    <p:sldId id="298" r:id="rId4"/>
    <p:sldId id="299" r:id="rId5"/>
    <p:sldId id="259" r:id="rId6"/>
    <p:sldId id="263" r:id="rId7"/>
    <p:sldId id="292" r:id="rId8"/>
    <p:sldId id="291" r:id="rId9"/>
    <p:sldId id="293" r:id="rId10"/>
    <p:sldId id="311" r:id="rId11"/>
    <p:sldId id="305" r:id="rId12"/>
    <p:sldId id="306" r:id="rId13"/>
    <p:sldId id="307" r:id="rId14"/>
    <p:sldId id="308" r:id="rId15"/>
    <p:sldId id="309" r:id="rId16"/>
    <p:sldId id="310" r:id="rId17"/>
    <p:sldId id="261" r:id="rId18"/>
    <p:sldId id="264" r:id="rId19"/>
    <p:sldId id="294" r:id="rId20"/>
    <p:sldId id="295" r:id="rId21"/>
    <p:sldId id="296" r:id="rId22"/>
    <p:sldId id="301" r:id="rId23"/>
    <p:sldId id="300" r:id="rId24"/>
    <p:sldId id="302" r:id="rId25"/>
    <p:sldId id="303" r:id="rId26"/>
    <p:sldId id="304" r:id="rId27"/>
    <p:sldId id="290" r:id="rId28"/>
    <p:sldId id="314" r:id="rId29"/>
    <p:sldId id="31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7530" autoAdjust="0"/>
  </p:normalViewPr>
  <p:slideViewPr>
    <p:cSldViewPr>
      <p:cViewPr varScale="1">
        <p:scale>
          <a:sx n="45" d="100"/>
          <a:sy n="45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1A1FE-B021-4F5E-B12D-0F29A54554E0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D88FB-5BB1-4817-8A79-AAC3AAB30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D88FB-5BB1-4817-8A79-AAC3AAB3065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87591-5545-492E-8E5C-E2EA5C44B9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8100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2514600"/>
            <a:ext cx="8458200" cy="1222375"/>
          </a:xfrm>
        </p:spPr>
        <p:txBody>
          <a:bodyPr anchor="t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DE7-1707-43DF-BE1D-5921B6B98865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4FEF-9C62-4BA6-8B78-EBAD98BAE439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iuteSun_new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2516" y="5914406"/>
            <a:ext cx="995553" cy="938594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47355" y="6234254"/>
            <a:ext cx="758952" cy="24688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0724-E706-471D-981C-3860019AABBF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A737-FE6D-4D56-9C5B-14046ECE58B1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0117-44D4-457B-B2EE-765AF0BA7DF4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48D4-68B6-4DAA-A8DE-CF13AB6B80BE}" type="datetime1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Co-DR Meeting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Front End and Back End analog</a:t>
            </a:r>
            <a:br>
              <a:rPr lang="en-US" dirty="0" smtClean="0"/>
            </a:br>
            <a:r>
              <a:rPr lang="en-US" dirty="0" smtClean="0"/>
              <a:t>subsystems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EOVSA Technical Meeting, 6-9 November 2011</a:t>
            </a:r>
          </a:p>
          <a:p>
            <a:r>
              <a:rPr lang="en-US" dirty="0" smtClean="0"/>
              <a:t>W. </a:t>
            </a:r>
            <a:r>
              <a:rPr lang="en-US" dirty="0" err="1" smtClean="0"/>
              <a:t>Grammer</a:t>
            </a:r>
            <a:r>
              <a:rPr lang="en-US" dirty="0" smtClean="0"/>
              <a:t>, NRAO/NJIT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module - mechanical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Envelope is a 12” dia. cylinder (or ~ 8.5” x 8.5” rectangular box), TBD length</a:t>
            </a:r>
          </a:p>
          <a:p>
            <a:r>
              <a:rPr lang="en-US" dirty="0" smtClean="0"/>
              <a:t>Weight limit is 20 lbs., pref. center of mass close to mounting plate</a:t>
            </a:r>
          </a:p>
          <a:p>
            <a:r>
              <a:rPr lang="en-US" dirty="0" smtClean="0"/>
              <a:t>Component layout and packaging a challenge:</a:t>
            </a:r>
          </a:p>
          <a:p>
            <a:pPr lvl="1"/>
            <a:r>
              <a:rPr lang="en-US" dirty="0" smtClean="0"/>
              <a:t>Some components (e.g., couplers) are quite long</a:t>
            </a:r>
          </a:p>
          <a:p>
            <a:pPr lvl="1"/>
            <a:r>
              <a:rPr lang="en-US" dirty="0" smtClean="0"/>
              <a:t>Heat-generating components within a sealed outdoor box make thermal management difficult</a:t>
            </a:r>
          </a:p>
          <a:p>
            <a:pPr lvl="1"/>
            <a:r>
              <a:rPr lang="en-US" dirty="0" smtClean="0"/>
              <a:t>Recommend thermal modeling – NRAO has software (?)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Problematic In-band </a:t>
            </a:r>
            <a:r>
              <a:rPr lang="en-US" dirty="0" err="1" smtClean="0"/>
              <a:t>rfi</a:t>
            </a:r>
            <a:r>
              <a:rPr lang="en-US" dirty="0" smtClean="0"/>
              <a:t> at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Known strong fixed source at ~1.95 GHz</a:t>
            </a:r>
          </a:p>
          <a:p>
            <a:pPr lvl="1"/>
            <a:r>
              <a:rPr lang="en-US" dirty="0" smtClean="0"/>
              <a:t>May require a notch filter after LNA or 2</a:t>
            </a:r>
            <a:r>
              <a:rPr lang="en-US" baseline="30000" dirty="0" smtClean="0"/>
              <a:t>nd</a:t>
            </a:r>
            <a:r>
              <a:rPr lang="en-US" dirty="0" smtClean="0"/>
              <a:t> stage amplifier, with &gt;20 dB rejection</a:t>
            </a:r>
          </a:p>
          <a:p>
            <a:pPr lvl="1"/>
            <a:r>
              <a:rPr lang="en-US" dirty="0" smtClean="0"/>
              <a:t>Passive notch filter properties</a:t>
            </a:r>
          </a:p>
          <a:p>
            <a:pPr lvl="2"/>
            <a:r>
              <a:rPr lang="en-US" dirty="0" smtClean="0"/>
              <a:t>Need very high Q for a sharp, narrow-band response, combined with flat </a:t>
            </a:r>
            <a:r>
              <a:rPr lang="en-US" dirty="0" err="1" smtClean="0"/>
              <a:t>passband</a:t>
            </a:r>
            <a:r>
              <a:rPr lang="en-US" dirty="0" smtClean="0"/>
              <a:t> to 18 GHz. </a:t>
            </a:r>
          </a:p>
          <a:p>
            <a:pPr lvl="2"/>
            <a:r>
              <a:rPr lang="en-US" dirty="0" smtClean="0"/>
              <a:t>May be difficult to design, as it also has to be compact</a:t>
            </a:r>
          </a:p>
          <a:p>
            <a:pPr lvl="1"/>
            <a:r>
              <a:rPr lang="en-US" dirty="0" smtClean="0"/>
              <a:t>Interference cancellation could be an elegant alternative, but may add complexity and cost </a:t>
            </a:r>
          </a:p>
          <a:p>
            <a:pPr lvl="1"/>
            <a:r>
              <a:rPr lang="en-US" dirty="0" smtClean="0"/>
              <a:t>Need to research both, determine which is viable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control cabinet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Primarily for vendor-equipped motor controllers, power distribution for 2-m antenna</a:t>
            </a:r>
          </a:p>
          <a:p>
            <a:r>
              <a:rPr lang="en-US" dirty="0" smtClean="0"/>
              <a:t>Space was provided for </a:t>
            </a:r>
            <a:r>
              <a:rPr lang="en-US" dirty="0" err="1" smtClean="0"/>
              <a:t>cRIO</a:t>
            </a:r>
            <a:r>
              <a:rPr lang="en-US" dirty="0" smtClean="0"/>
              <a:t> M&amp;C unit, not much else</a:t>
            </a:r>
          </a:p>
          <a:p>
            <a:r>
              <a:rPr lang="en-US" dirty="0" smtClean="0"/>
              <a:t>Addition items for installation at each antenna:</a:t>
            </a:r>
          </a:p>
          <a:p>
            <a:pPr lvl="1"/>
            <a:r>
              <a:rPr lang="en-US" dirty="0" smtClean="0"/>
              <a:t>Fiber breakout box, 6 </a:t>
            </a:r>
            <a:r>
              <a:rPr lang="en-US" dirty="0" err="1" smtClean="0"/>
              <a:t>conn</a:t>
            </a:r>
            <a:r>
              <a:rPr lang="en-US" dirty="0" smtClean="0"/>
              <a:t>. ports + 1 duplex cable</a:t>
            </a:r>
          </a:p>
          <a:p>
            <a:pPr lvl="1"/>
            <a:r>
              <a:rPr lang="en-US" dirty="0" smtClean="0"/>
              <a:t>Ethernet switch (1 x optical, ~4 x RJ-45)</a:t>
            </a:r>
          </a:p>
          <a:p>
            <a:pPr lvl="1"/>
            <a:r>
              <a:rPr lang="en-US" dirty="0" smtClean="0"/>
              <a:t>Optical demodulator for 1PPS </a:t>
            </a:r>
            <a:r>
              <a:rPr lang="en-US" dirty="0" smtClean="0"/>
              <a:t>timing signal</a:t>
            </a:r>
            <a:endParaRPr lang="en-US" dirty="0" smtClean="0"/>
          </a:p>
          <a:p>
            <a:pPr lvl="1"/>
            <a:r>
              <a:rPr lang="en-US" dirty="0" smtClean="0"/>
              <a:t>Front End temperature control electronics</a:t>
            </a:r>
          </a:p>
          <a:p>
            <a:pPr lvl="1"/>
            <a:r>
              <a:rPr lang="en-US" dirty="0" smtClean="0"/>
              <a:t>Power </a:t>
            </a:r>
            <a:r>
              <a:rPr lang="en-US" dirty="0" smtClean="0"/>
              <a:t>supplies for Front End and all the above</a:t>
            </a:r>
          </a:p>
          <a:p>
            <a:r>
              <a:rPr lang="en-US" dirty="0" smtClean="0"/>
              <a:t>May </a:t>
            </a:r>
            <a:r>
              <a:rPr lang="en-US" dirty="0" smtClean="0"/>
              <a:t>want</a:t>
            </a:r>
            <a:r>
              <a:rPr lang="en-US" dirty="0" smtClean="0"/>
              <a:t> </a:t>
            </a:r>
            <a:r>
              <a:rPr lang="en-US" dirty="0" smtClean="0"/>
              <a:t>a 2</a:t>
            </a:r>
            <a:r>
              <a:rPr lang="en-US" baseline="30000" dirty="0" smtClean="0"/>
              <a:t>nd</a:t>
            </a:r>
            <a:r>
              <a:rPr lang="en-US" dirty="0" smtClean="0"/>
              <a:t> cabinet for above </a:t>
            </a:r>
            <a:r>
              <a:rPr lang="en-US" dirty="0" smtClean="0"/>
              <a:t>items.</a:t>
            </a:r>
          </a:p>
          <a:p>
            <a:pPr lvl="1"/>
            <a:r>
              <a:rPr lang="en-US" dirty="0" smtClean="0"/>
              <a:t>Can easily be located on same stand as existing box, or back-to-back.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of antenna cabinet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IMG_0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947863" y="414337"/>
            <a:ext cx="5283200" cy="70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Ant. Cabinet 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Fiber breakout box</a:t>
            </a:r>
          </a:p>
          <a:p>
            <a:pPr lvl="1"/>
            <a:r>
              <a:rPr lang="en-US" dirty="0" smtClean="0"/>
              <a:t>Details TBD</a:t>
            </a:r>
          </a:p>
          <a:p>
            <a:r>
              <a:rPr lang="en-US" dirty="0" smtClean="0"/>
              <a:t>Ethernet switch</a:t>
            </a:r>
          </a:p>
          <a:p>
            <a:pPr lvl="1"/>
            <a:r>
              <a:rPr lang="en-US" dirty="0" smtClean="0"/>
              <a:t>Min. (4) Cat5 + full duplex SM opt., 10/100 Mbps</a:t>
            </a:r>
          </a:p>
          <a:p>
            <a:pPr lvl="1"/>
            <a:r>
              <a:rPr lang="en-US" dirty="0" smtClean="0"/>
              <a:t>1310 nm </a:t>
            </a:r>
            <a:r>
              <a:rPr lang="en-US" dirty="0" smtClean="0"/>
              <a:t>wavelength chosen; use same at other end</a:t>
            </a:r>
            <a:endParaRPr lang="en-US" dirty="0" smtClean="0"/>
          </a:p>
          <a:p>
            <a:pPr lvl="1"/>
            <a:r>
              <a:rPr lang="en-US" dirty="0" smtClean="0"/>
              <a:t>Extended temp. range (-20 to 70°C); high MTBF</a:t>
            </a:r>
          </a:p>
          <a:p>
            <a:pPr lvl="1"/>
            <a:r>
              <a:rPr lang="en-US" dirty="0" smtClean="0"/>
              <a:t>Possible </a:t>
            </a:r>
            <a:r>
              <a:rPr lang="en-US" dirty="0" smtClean="0"/>
              <a:t>sources: </a:t>
            </a:r>
            <a:r>
              <a:rPr lang="en-US" dirty="0" err="1" smtClean="0"/>
              <a:t>Moxa</a:t>
            </a:r>
            <a:r>
              <a:rPr lang="en-US" dirty="0" smtClean="0"/>
              <a:t>, Phoenix Contact, Black Box, TC Communications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Moxa</a:t>
            </a:r>
            <a:r>
              <a:rPr lang="en-US" dirty="0" smtClean="0"/>
              <a:t> unit is very competitively priced (~$400), rugged, and has EMI and other certifications.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Ant. Cabinet 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Optical RX/Demodulator for 1PPS, timing</a:t>
            </a:r>
          </a:p>
          <a:p>
            <a:pPr lvl="1"/>
            <a:r>
              <a:rPr lang="en-US" dirty="0" smtClean="0"/>
              <a:t>How are they generated optically? BPSK or AM-modulated RF subcarriers over fiber?</a:t>
            </a:r>
          </a:p>
          <a:p>
            <a:pPr lvl="1"/>
            <a:r>
              <a:rPr lang="en-US" dirty="0" smtClean="0"/>
              <a:t>COTS product or custom design, depending on </a:t>
            </a:r>
            <a:r>
              <a:rPr lang="en-US" dirty="0" err="1" smtClean="0"/>
              <a:t>reqs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Should be fairly compact, low-power, robust </a:t>
            </a:r>
          </a:p>
          <a:p>
            <a:pPr lvl="1"/>
            <a:r>
              <a:rPr lang="en-US" dirty="0" smtClean="0"/>
              <a:t>Other requirements?</a:t>
            </a:r>
          </a:p>
          <a:p>
            <a:r>
              <a:rPr lang="en-US" dirty="0" smtClean="0"/>
              <a:t>Front End temperature control</a:t>
            </a:r>
          </a:p>
          <a:p>
            <a:pPr lvl="1"/>
            <a:r>
              <a:rPr lang="en-US" dirty="0" smtClean="0"/>
              <a:t>Heat-only is simpler, more reliable, </a:t>
            </a:r>
            <a:r>
              <a:rPr lang="en-US" dirty="0" smtClean="0"/>
              <a:t>BUT only i</a:t>
            </a:r>
            <a:r>
              <a:rPr lang="en-US" dirty="0" smtClean="0"/>
              <a:t>f </a:t>
            </a:r>
            <a:r>
              <a:rPr lang="en-US" dirty="0" smtClean="0"/>
              <a:t>OK to run at elev. temps </a:t>
            </a:r>
            <a:r>
              <a:rPr lang="en-US" dirty="0" smtClean="0"/>
              <a:t>(~</a:t>
            </a:r>
            <a:r>
              <a:rPr lang="en-US" dirty="0" smtClean="0"/>
              <a:t>50-55</a:t>
            </a:r>
            <a:r>
              <a:rPr lang="en-US" dirty="0" smtClean="0"/>
              <a:t>°C).. </a:t>
            </a:r>
            <a:r>
              <a:rPr lang="en-US" dirty="0" smtClean="0"/>
              <a:t>Can use PWM AC – no DC supply.</a:t>
            </a:r>
          </a:p>
          <a:p>
            <a:pPr lvl="1"/>
            <a:r>
              <a:rPr lang="en-US" dirty="0" smtClean="0"/>
              <a:t>TEC requires hefty low-voltage DC supply, external </a:t>
            </a:r>
            <a:r>
              <a:rPr lang="en-US" dirty="0" err="1" smtClean="0"/>
              <a:t>heatsink</a:t>
            </a:r>
            <a:r>
              <a:rPr lang="en-US" dirty="0" smtClean="0"/>
              <a:t>, fans. Reliability a concern.</a:t>
            </a:r>
          </a:p>
          <a:p>
            <a:pPr lvl="1"/>
            <a:r>
              <a:rPr lang="en-US" dirty="0" err="1" smtClean="0"/>
              <a:t>cRIO</a:t>
            </a:r>
            <a:r>
              <a:rPr lang="en-US" dirty="0" smtClean="0"/>
              <a:t> can be used for M&amp;C, or separate COTS controller (</a:t>
            </a:r>
            <a:r>
              <a:rPr lang="en-US" dirty="0" err="1" smtClean="0"/>
              <a:t>remoted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Mechanical thermal cutoff switch on heaters (</a:t>
            </a:r>
            <a:r>
              <a:rPr lang="en-US" dirty="0" err="1" smtClean="0"/>
              <a:t>Klixon</a:t>
            </a:r>
            <a:r>
              <a:rPr lang="en-US" dirty="0" smtClean="0"/>
              <a:t>), for safety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Ant. Cabinet 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Pointing telescope </a:t>
            </a:r>
            <a:r>
              <a:rPr lang="en-US" dirty="0" smtClean="0"/>
              <a:t>controller?</a:t>
            </a:r>
            <a:endParaRPr lang="en-US" dirty="0" smtClean="0"/>
          </a:p>
          <a:p>
            <a:pPr lvl="1"/>
            <a:r>
              <a:rPr lang="en-US" dirty="0" smtClean="0"/>
              <a:t>Is a temporary installation for a one-off measurement – do not need to support this</a:t>
            </a:r>
            <a:endParaRPr lang="en-US" dirty="0" smtClean="0"/>
          </a:p>
          <a:p>
            <a:r>
              <a:rPr lang="en-US" dirty="0" smtClean="0"/>
              <a:t>Power supplies</a:t>
            </a:r>
          </a:p>
          <a:p>
            <a:pPr lvl="1"/>
            <a:r>
              <a:rPr lang="en-US" dirty="0" smtClean="0"/>
              <a:t>Recommend linear supplies for Front End module electronics, to avoid risk of spurious switching noise modulation on output signals</a:t>
            </a:r>
          </a:p>
          <a:p>
            <a:pPr lvl="1"/>
            <a:r>
              <a:rPr lang="en-US" dirty="0" smtClean="0"/>
              <a:t>Switching supplies can be used for everything else</a:t>
            </a:r>
          </a:p>
          <a:p>
            <a:pPr lvl="1"/>
            <a:r>
              <a:rPr lang="en-US" dirty="0" smtClean="0"/>
              <a:t>Recommend adding diagnostic M&amp;C points for all supply outputs (voltage and currents)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</a:t>
            </a:r>
            <a:r>
              <a:rPr lang="en-US" dirty="0" err="1" smtClean="0"/>
              <a:t>downconversion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6" y="1483178"/>
            <a:ext cx="8286750" cy="432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budget in back end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18333"/>
          <a:stretch>
            <a:fillRect/>
          </a:stretch>
        </p:blipFill>
        <p:spPr bwMode="auto">
          <a:xfrm>
            <a:off x="428626" y="2495550"/>
            <a:ext cx="8286750" cy="353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00125" y="1647825"/>
            <a:ext cx="688009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35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35dBm</a:t>
            </a:r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35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35 </a:t>
            </a:r>
            <a:r>
              <a:rPr lang="en-US" sz="1000" dirty="0" err="1" smtClean="0"/>
              <a:t>dBm</a:t>
            </a:r>
            <a:endParaRPr lang="en-US" sz="1000" dirty="0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 rot="16200000" flipH="1">
            <a:off x="1106971" y="2592870"/>
            <a:ext cx="482739" cy="8420"/>
          </a:xfrm>
          <a:prstGeom prst="line">
            <a:avLst/>
          </a:prstGeom>
          <a:ln w="190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81175" y="1647825"/>
            <a:ext cx="612668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5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5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5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5 </a:t>
            </a:r>
            <a:r>
              <a:rPr lang="en-US" sz="1000" dirty="0" err="1" smtClean="0"/>
              <a:t>dBm</a:t>
            </a:r>
            <a:endParaRPr lang="en-US" sz="1000" dirty="0"/>
          </a:p>
        </p:txBody>
      </p:sp>
      <p:cxnSp>
        <p:nvCxnSpPr>
          <p:cNvPr id="14" name="Straight Connector 13"/>
          <p:cNvCxnSpPr>
            <a:stCxn id="12" idx="2"/>
          </p:cNvCxnSpPr>
          <p:nvPr/>
        </p:nvCxnSpPr>
        <p:spPr>
          <a:xfrm rot="5400000">
            <a:off x="1840610" y="2601076"/>
            <a:ext cx="492264" cy="1534"/>
          </a:xfrm>
          <a:prstGeom prst="line">
            <a:avLst/>
          </a:prstGeom>
          <a:ln w="190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66850" y="2895600"/>
            <a:ext cx="513282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/>
              <a:t>30 dB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3924300" y="1819275"/>
            <a:ext cx="688009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15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30 </a:t>
            </a:r>
            <a:r>
              <a:rPr lang="en-US" sz="1000" dirty="0" err="1" smtClean="0"/>
              <a:t>dBm</a:t>
            </a:r>
            <a:endParaRPr lang="en-US" sz="1000" dirty="0"/>
          </a:p>
        </p:txBody>
      </p:sp>
      <p:cxnSp>
        <p:nvCxnSpPr>
          <p:cNvPr id="20" name="Straight Connector 19"/>
          <p:cNvCxnSpPr>
            <a:stCxn id="18" idx="2"/>
          </p:cNvCxnSpPr>
          <p:nvPr/>
        </p:nvCxnSpPr>
        <p:spPr>
          <a:xfrm rot="5400000">
            <a:off x="3958223" y="2528367"/>
            <a:ext cx="619064" cy="1100"/>
          </a:xfrm>
          <a:prstGeom prst="line">
            <a:avLst/>
          </a:prstGeom>
          <a:ln w="190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34075" y="1828800"/>
            <a:ext cx="688009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itchFamily="18" charset="2"/>
              </a:rPr>
              <a:t>  -</a:t>
            </a:r>
            <a:r>
              <a:rPr lang="en-US" sz="1000" dirty="0" smtClean="0"/>
              <a:t>5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15 </a:t>
            </a:r>
            <a:r>
              <a:rPr lang="en-US" sz="1000" dirty="0" err="1" smtClean="0"/>
              <a:t>dBm</a:t>
            </a:r>
            <a:endParaRPr lang="en-US" sz="1000" dirty="0"/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 rot="5400000">
            <a:off x="5967997" y="2537891"/>
            <a:ext cx="619064" cy="1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34225" y="1819275"/>
            <a:ext cx="688009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15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15 </a:t>
            </a:r>
            <a:r>
              <a:rPr lang="en-US" sz="1000" dirty="0" err="1" smtClean="0"/>
              <a:t>dBm</a:t>
            </a:r>
            <a:endParaRPr lang="en-US" sz="1000" dirty="0"/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 rot="5400000">
            <a:off x="7168146" y="2528365"/>
            <a:ext cx="619065" cy="11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24250" y="1571625"/>
            <a:ext cx="14895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solar + band variation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5743575" y="1552575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solar variation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8048625" y="1828800"/>
            <a:ext cx="612668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5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5 </a:t>
            </a:r>
            <a:r>
              <a:rPr lang="en-US" sz="1000" dirty="0" err="1" smtClean="0"/>
              <a:t>dBm</a:t>
            </a:r>
            <a:endParaRPr lang="en-US" sz="1000" dirty="0"/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rot="16200000" flipH="1">
            <a:off x="8044659" y="2539209"/>
            <a:ext cx="628590" cy="79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end 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considerations</a:t>
            </a:r>
          </a:p>
          <a:p>
            <a:pPr lvl="1"/>
            <a:r>
              <a:rPr lang="en-US" dirty="0" smtClean="0"/>
              <a:t>Good dynamic range</a:t>
            </a:r>
          </a:p>
          <a:p>
            <a:pPr lvl="1"/>
            <a:r>
              <a:rPr lang="en-US" dirty="0" smtClean="0"/>
              <a:t>High linearity (for in-band RFI)</a:t>
            </a:r>
          </a:p>
          <a:p>
            <a:pPr lvl="1"/>
            <a:r>
              <a:rPr lang="en-US" dirty="0" smtClean="0"/>
              <a:t>Minimal </a:t>
            </a:r>
            <a:r>
              <a:rPr lang="en-US" dirty="0" err="1" smtClean="0"/>
              <a:t>passband</a:t>
            </a:r>
            <a:r>
              <a:rPr lang="en-US" dirty="0" smtClean="0"/>
              <a:t> gain ripple</a:t>
            </a:r>
          </a:p>
          <a:p>
            <a:pPr lvl="1"/>
            <a:r>
              <a:rPr lang="en-US" dirty="0" smtClean="0"/>
              <a:t>Highly stable gain/phase with temperature</a:t>
            </a:r>
          </a:p>
          <a:p>
            <a:pPr lvl="1"/>
            <a:r>
              <a:rPr lang="en-US" dirty="0" smtClean="0"/>
              <a:t>High spurious and image rejection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554162"/>
            <a:ext cx="7162800" cy="49704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Overview</a:t>
            </a:r>
          </a:p>
          <a:p>
            <a:pPr lvl="1"/>
            <a:r>
              <a:rPr lang="en-US" sz="2400" dirty="0" smtClean="0"/>
              <a:t>System-level diagram</a:t>
            </a:r>
          </a:p>
          <a:p>
            <a:r>
              <a:rPr lang="en-US" sz="2800" dirty="0" smtClean="0"/>
              <a:t>Ambient-Temp Front End (2-meter antenna)</a:t>
            </a:r>
          </a:p>
          <a:p>
            <a:pPr lvl="1"/>
            <a:r>
              <a:rPr lang="en-US" sz="2400" dirty="0" smtClean="0"/>
              <a:t>Apex module</a:t>
            </a:r>
          </a:p>
          <a:p>
            <a:pPr lvl="1"/>
            <a:r>
              <a:rPr lang="en-US" sz="2400" dirty="0" smtClean="0"/>
              <a:t>Control cabinet</a:t>
            </a:r>
          </a:p>
          <a:p>
            <a:r>
              <a:rPr lang="en-US" sz="2800" dirty="0" smtClean="0"/>
              <a:t>Cryogenic Front End (27-meter antenna)</a:t>
            </a:r>
          </a:p>
          <a:p>
            <a:r>
              <a:rPr lang="en-US" sz="2800" dirty="0" smtClean="0"/>
              <a:t>Analog Back End</a:t>
            </a:r>
          </a:p>
          <a:p>
            <a:pPr lvl="1"/>
            <a:r>
              <a:rPr lang="en-US" sz="2400" dirty="0" smtClean="0"/>
              <a:t>Fiber RX and Block </a:t>
            </a:r>
            <a:r>
              <a:rPr lang="en-US" sz="2400" dirty="0" err="1" smtClean="0"/>
              <a:t>Downconverter</a:t>
            </a:r>
            <a:endParaRPr lang="en-US" sz="2400" dirty="0" smtClean="0"/>
          </a:p>
          <a:p>
            <a:pPr lvl="1"/>
            <a:r>
              <a:rPr lang="en-US" sz="2400" dirty="0" smtClean="0"/>
              <a:t>LO generation and distribution</a:t>
            </a:r>
          </a:p>
          <a:p>
            <a:pPr lvl="1"/>
            <a:r>
              <a:rPr lang="en-US" sz="2400" dirty="0" smtClean="0"/>
              <a:t>Mechanical layout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End 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180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Amplifiers</a:t>
            </a:r>
          </a:p>
          <a:p>
            <a:pPr lvl="1"/>
            <a:r>
              <a:rPr lang="en-US" dirty="0" smtClean="0"/>
              <a:t>Need somewhat more overall gain, to compensate for addl. fixed pads on mixer and filter ports</a:t>
            </a:r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Tc</a:t>
            </a:r>
            <a:r>
              <a:rPr lang="en-US" dirty="0" smtClean="0"/>
              <a:t> of gain desired – may require </a:t>
            </a:r>
            <a:r>
              <a:rPr lang="en-US" dirty="0" err="1" smtClean="0"/>
              <a:t>eval</a:t>
            </a:r>
            <a:r>
              <a:rPr lang="en-US" dirty="0" smtClean="0"/>
              <a:t>. testing</a:t>
            </a:r>
          </a:p>
          <a:p>
            <a:pPr lvl="1"/>
            <a:r>
              <a:rPr lang="en-US" dirty="0" smtClean="0"/>
              <a:t>Could use VGA(s) w/integrated digital attenuator</a:t>
            </a:r>
          </a:p>
          <a:p>
            <a:pPr lvl="1"/>
            <a:r>
              <a:rPr lang="en-US" dirty="0" smtClean="0"/>
              <a:t>Possible sources: </a:t>
            </a:r>
          </a:p>
          <a:p>
            <a:pPr lvl="2"/>
            <a:r>
              <a:rPr lang="en-US" dirty="0" smtClean="0"/>
              <a:t>(RF): PMI, </a:t>
            </a:r>
            <a:r>
              <a:rPr lang="en-US" dirty="0" err="1" smtClean="0"/>
              <a:t>Miteq</a:t>
            </a:r>
            <a:r>
              <a:rPr lang="en-US" dirty="0" smtClean="0"/>
              <a:t>, </a:t>
            </a:r>
            <a:r>
              <a:rPr lang="en-US" dirty="0" err="1" smtClean="0"/>
              <a:t>Microsemi</a:t>
            </a:r>
            <a:r>
              <a:rPr lang="en-US" dirty="0" smtClean="0"/>
              <a:t>, Hittite</a:t>
            </a:r>
          </a:p>
          <a:p>
            <a:pPr lvl="2"/>
            <a:r>
              <a:rPr lang="en-US" dirty="0" smtClean="0"/>
              <a:t>(IF): M/A-Com, Mini-Circuits, PMI, Hittite, </a:t>
            </a:r>
            <a:r>
              <a:rPr lang="en-US" dirty="0" err="1" smtClean="0"/>
              <a:t>Microsemi</a:t>
            </a:r>
            <a:r>
              <a:rPr lang="en-US" dirty="0" smtClean="0"/>
              <a:t>, RFMD, Analog Devices</a:t>
            </a:r>
          </a:p>
          <a:p>
            <a:pPr lvl="2"/>
            <a:r>
              <a:rPr lang="en-US" dirty="0" smtClean="0"/>
              <a:t>(LO): Hittite, </a:t>
            </a:r>
            <a:r>
              <a:rPr lang="en-US" dirty="0" err="1" smtClean="0"/>
              <a:t>Marki</a:t>
            </a:r>
            <a:r>
              <a:rPr lang="en-US" dirty="0" smtClean="0"/>
              <a:t>, </a:t>
            </a:r>
            <a:r>
              <a:rPr lang="en-US" dirty="0" err="1" smtClean="0"/>
              <a:t>Microsemi</a:t>
            </a:r>
            <a:r>
              <a:rPr lang="en-US" dirty="0" smtClean="0"/>
              <a:t>, PMI</a:t>
            </a:r>
          </a:p>
          <a:p>
            <a:pPr lvl="1"/>
            <a:r>
              <a:rPr lang="en-US" dirty="0" smtClean="0"/>
              <a:t>May need isolator on LO amplifier inputs, to reduce LO output ripple</a:t>
            </a:r>
          </a:p>
          <a:p>
            <a:r>
              <a:rPr lang="en-US" dirty="0" smtClean="0"/>
              <a:t>Equalizer</a:t>
            </a:r>
          </a:p>
          <a:p>
            <a:pPr lvl="1"/>
            <a:r>
              <a:rPr lang="en-US" dirty="0" smtClean="0"/>
              <a:t>Active “cable amp” with positive gain vs. freq. slope, compensates for negative slope from cables over ultra-wide 1-18 GHz band</a:t>
            </a:r>
          </a:p>
          <a:p>
            <a:pPr lvl="1"/>
            <a:r>
              <a:rPr lang="en-US" dirty="0" smtClean="0"/>
              <a:t>Sources: PMI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End 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Digital RF Attenuators</a:t>
            </a:r>
          </a:p>
          <a:p>
            <a:pPr lvl="1"/>
            <a:r>
              <a:rPr lang="en-US" dirty="0" smtClean="0"/>
              <a:t>Step </a:t>
            </a:r>
            <a:r>
              <a:rPr lang="en-US" dirty="0" smtClean="0"/>
              <a:t>resolution:  1 dB is sufficient</a:t>
            </a:r>
            <a:endParaRPr lang="en-US" dirty="0" smtClean="0"/>
          </a:p>
          <a:p>
            <a:pPr lvl="1"/>
            <a:r>
              <a:rPr lang="en-US" dirty="0" smtClean="0"/>
              <a:t>Phase change w/</a:t>
            </a:r>
            <a:r>
              <a:rPr lang="en-US" dirty="0" err="1" smtClean="0"/>
              <a:t>atten</a:t>
            </a:r>
            <a:r>
              <a:rPr lang="en-US" dirty="0" smtClean="0"/>
              <a:t>. setting a concern?</a:t>
            </a:r>
          </a:p>
          <a:p>
            <a:pPr lvl="1"/>
            <a:r>
              <a:rPr lang="en-US" dirty="0" smtClean="0"/>
              <a:t>Possible sources:  </a:t>
            </a:r>
            <a:r>
              <a:rPr lang="en-US" dirty="0" err="1" smtClean="0"/>
              <a:t>Narda</a:t>
            </a:r>
            <a:r>
              <a:rPr lang="en-US" dirty="0" smtClean="0"/>
              <a:t>, JFW, </a:t>
            </a:r>
            <a:r>
              <a:rPr lang="en-US" dirty="0" err="1" smtClean="0"/>
              <a:t>Herley</a:t>
            </a:r>
            <a:r>
              <a:rPr lang="en-US" dirty="0" smtClean="0"/>
              <a:t>, Hittite, Mini-Circuits</a:t>
            </a:r>
          </a:p>
          <a:p>
            <a:r>
              <a:rPr lang="en-US" dirty="0" smtClean="0"/>
              <a:t>Mixers</a:t>
            </a:r>
          </a:p>
          <a:p>
            <a:pPr lvl="1"/>
            <a:r>
              <a:rPr lang="en-US" dirty="0" smtClean="0"/>
              <a:t>Ultra-wide bandwidths might require triple-balanced design, for adequate higher-order rejection (TBC).</a:t>
            </a:r>
          </a:p>
          <a:p>
            <a:pPr lvl="1"/>
            <a:r>
              <a:rPr lang="en-US" dirty="0" smtClean="0"/>
              <a:t>Minor downside of this is higher LO power requirement</a:t>
            </a:r>
          </a:p>
          <a:p>
            <a:pPr lvl="1"/>
            <a:r>
              <a:rPr lang="en-US" dirty="0" smtClean="0"/>
              <a:t>Possible sources:  </a:t>
            </a:r>
            <a:r>
              <a:rPr lang="en-US" dirty="0" err="1" smtClean="0"/>
              <a:t>Marki</a:t>
            </a:r>
            <a:r>
              <a:rPr lang="en-US" dirty="0" smtClean="0"/>
              <a:t>, </a:t>
            </a:r>
            <a:r>
              <a:rPr lang="en-US" dirty="0" err="1" smtClean="0"/>
              <a:t>Miteq</a:t>
            </a:r>
            <a:r>
              <a:rPr lang="en-US" dirty="0" smtClean="0"/>
              <a:t>, Hittite ?, M/A-Com ?</a:t>
            </a:r>
          </a:p>
          <a:p>
            <a:r>
              <a:rPr lang="en-US" dirty="0" smtClean="0"/>
              <a:t>Microwave (1</a:t>
            </a:r>
            <a:r>
              <a:rPr lang="en-US" baseline="30000" dirty="0" smtClean="0"/>
              <a:t>st</a:t>
            </a:r>
            <a:r>
              <a:rPr lang="en-US" dirty="0" smtClean="0"/>
              <a:t> IF) bandpass filter</a:t>
            </a:r>
          </a:p>
          <a:p>
            <a:pPr lvl="1"/>
            <a:r>
              <a:rPr lang="en-US" dirty="0" smtClean="0"/>
              <a:t>Small fractional bandwidth (~2.5%) makes it more difficult to get sharp </a:t>
            </a:r>
            <a:r>
              <a:rPr lang="en-US" dirty="0" err="1" smtClean="0"/>
              <a:t>passband</a:t>
            </a:r>
            <a:r>
              <a:rPr lang="en-US" dirty="0" smtClean="0"/>
              <a:t> response. A cavity filter design might work well here. </a:t>
            </a:r>
          </a:p>
          <a:p>
            <a:pPr lvl="1"/>
            <a:r>
              <a:rPr lang="en-US" dirty="0" smtClean="0"/>
              <a:t>What level of LO and spurious rejection is required?</a:t>
            </a:r>
          </a:p>
          <a:p>
            <a:pPr lvl="1"/>
            <a:r>
              <a:rPr lang="en-US" dirty="0" smtClean="0"/>
              <a:t>Possible sources: K&amp;L, </a:t>
            </a:r>
            <a:r>
              <a:rPr lang="en-US" dirty="0" err="1" smtClean="0"/>
              <a:t>Narda</a:t>
            </a:r>
            <a:r>
              <a:rPr lang="en-US" dirty="0" smtClean="0"/>
              <a:t>?, MCLI?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 distribution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447800"/>
            <a:ext cx="8001000" cy="474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 distribution 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Hittite HMC-T2240 Synthesizer selected for LO1</a:t>
            </a:r>
          </a:p>
          <a:p>
            <a:pPr lvl="1"/>
            <a:r>
              <a:rPr lang="en-US" dirty="0" smtClean="0"/>
              <a:t>Broad tuning range:  10 MHz – 40 GHz, 1 Hz resolution</a:t>
            </a:r>
          </a:p>
          <a:p>
            <a:pPr lvl="1"/>
            <a:r>
              <a:rPr lang="en-US" dirty="0" smtClean="0"/>
              <a:t>+20 </a:t>
            </a:r>
            <a:r>
              <a:rPr lang="en-US" dirty="0" err="1" smtClean="0"/>
              <a:t>dBm</a:t>
            </a:r>
            <a:r>
              <a:rPr lang="en-US" dirty="0" smtClean="0"/>
              <a:t> min. output over LO1 tuning range</a:t>
            </a:r>
          </a:p>
          <a:p>
            <a:pPr lvl="1"/>
            <a:r>
              <a:rPr lang="en-US" dirty="0" smtClean="0"/>
              <a:t>-52 </a:t>
            </a:r>
            <a:r>
              <a:rPr lang="en-US" dirty="0" err="1" smtClean="0"/>
              <a:t>dBc</a:t>
            </a:r>
            <a:r>
              <a:rPr lang="en-US" dirty="0" smtClean="0"/>
              <a:t> spurious </a:t>
            </a:r>
            <a:r>
              <a:rPr lang="en-US" dirty="0" err="1" smtClean="0"/>
              <a:t>subharmonics</a:t>
            </a:r>
            <a:r>
              <a:rPr lang="en-US" dirty="0" smtClean="0"/>
              <a:t> over LO1 tuning range, +10 </a:t>
            </a:r>
            <a:r>
              <a:rPr lang="en-US" dirty="0" err="1" smtClean="0"/>
              <a:t>dBm</a:t>
            </a:r>
            <a:r>
              <a:rPr lang="en-US" dirty="0" smtClean="0"/>
              <a:t> output</a:t>
            </a:r>
          </a:p>
          <a:p>
            <a:pPr lvl="1"/>
            <a:r>
              <a:rPr lang="en-US" dirty="0" smtClean="0"/>
              <a:t>SSB phase noise (</a:t>
            </a:r>
            <a:r>
              <a:rPr lang="en-US" dirty="0" err="1" smtClean="0"/>
              <a:t>dBc</a:t>
            </a:r>
            <a:r>
              <a:rPr lang="en-US" dirty="0" smtClean="0"/>
              <a:t>/Hz @ </a:t>
            </a:r>
            <a:r>
              <a:rPr lang="en-US" dirty="0" err="1" smtClean="0"/>
              <a:t>f_offs</a:t>
            </a:r>
            <a:r>
              <a:rPr lang="en-US" dirty="0" smtClean="0"/>
              <a:t>), </a:t>
            </a:r>
            <a:r>
              <a:rPr lang="en-US" dirty="0" err="1" smtClean="0"/>
              <a:t>fo</a:t>
            </a:r>
            <a:r>
              <a:rPr lang="en-US" dirty="0" smtClean="0"/>
              <a:t> = 30 GHz:</a:t>
            </a:r>
          </a:p>
          <a:p>
            <a:pPr lvl="2"/>
            <a:r>
              <a:rPr lang="en-US" dirty="0" smtClean="0"/>
              <a:t>-50 @ 10 Hz;  -83 @ 1 kHz;  -87 @ 100 kHz</a:t>
            </a:r>
          </a:p>
          <a:p>
            <a:pPr lvl="2"/>
            <a:r>
              <a:rPr lang="en-US" dirty="0" smtClean="0"/>
              <a:t>-106 @ 1 MHz;  -128 @ 10 MHz;  &lt; -140 </a:t>
            </a:r>
            <a:r>
              <a:rPr lang="en-US" dirty="0" err="1" smtClean="0"/>
              <a:t>dBc</a:t>
            </a:r>
            <a:r>
              <a:rPr lang="en-US" dirty="0" smtClean="0"/>
              <a:t>/Hz </a:t>
            </a:r>
            <a:r>
              <a:rPr lang="en-US" dirty="0" err="1" smtClean="0"/>
              <a:t>n.f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10 MHz </a:t>
            </a:r>
            <a:r>
              <a:rPr lang="en-US" dirty="0" err="1" smtClean="0"/>
              <a:t>int</a:t>
            </a:r>
            <a:r>
              <a:rPr lang="en-US" dirty="0" smtClean="0"/>
              <a:t>/ext ref.; &lt; 1 </a:t>
            </a:r>
            <a:r>
              <a:rPr lang="en-US" dirty="0" err="1" smtClean="0"/>
              <a:t>ppm</a:t>
            </a:r>
            <a:r>
              <a:rPr lang="en-US" dirty="0" smtClean="0"/>
              <a:t>/yr. drift, 1.5 </a:t>
            </a:r>
            <a:r>
              <a:rPr lang="en-US" dirty="0" err="1" smtClean="0"/>
              <a:t>ppm</a:t>
            </a:r>
            <a:r>
              <a:rPr lang="en-US" dirty="0" smtClean="0"/>
              <a:t> acc.</a:t>
            </a:r>
          </a:p>
          <a:p>
            <a:pPr lvl="1"/>
            <a:r>
              <a:rPr lang="en-US" dirty="0" smtClean="0"/>
              <a:t>500 us freq. sw. time; not </a:t>
            </a:r>
            <a:r>
              <a:rPr lang="en-US" dirty="0" smtClean="0"/>
              <a:t>freq-agile</a:t>
            </a:r>
            <a:endParaRPr lang="en-US" dirty="0" smtClean="0"/>
          </a:p>
          <a:p>
            <a:pPr lvl="1"/>
            <a:r>
              <a:rPr lang="en-US" dirty="0" smtClean="0"/>
              <a:t>Manual or remote control via USB, GPIB or Ethernet</a:t>
            </a:r>
          </a:p>
          <a:p>
            <a:pPr lvl="1"/>
            <a:r>
              <a:rPr lang="en-US" dirty="0" smtClean="0"/>
              <a:t>Dual-unit rack mount kit available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Hittite hmc-t2240 Synthesizer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3846"/>
            <a:ext cx="5081587" cy="342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038600"/>
            <a:ext cx="5257800" cy="235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 distribution 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Fixed-tuned LO2 synthesizer (21.15 GHz)</a:t>
            </a:r>
          </a:p>
          <a:p>
            <a:pPr lvl="1"/>
            <a:r>
              <a:rPr lang="en-US" dirty="0" smtClean="0"/>
              <a:t>Comparable phase noise, spurious specs to LO1</a:t>
            </a:r>
          </a:p>
          <a:p>
            <a:pPr lvl="1"/>
            <a:r>
              <a:rPr lang="en-US" dirty="0" smtClean="0"/>
              <a:t>Assume +20 </a:t>
            </a:r>
            <a:r>
              <a:rPr lang="en-US" dirty="0" err="1" smtClean="0"/>
              <a:t>dBm</a:t>
            </a:r>
            <a:r>
              <a:rPr lang="en-US" dirty="0" smtClean="0"/>
              <a:t> minimum output (TBC)</a:t>
            </a:r>
          </a:p>
          <a:p>
            <a:pPr lvl="1"/>
            <a:r>
              <a:rPr lang="en-US" dirty="0" smtClean="0"/>
              <a:t>Internal ref. not needed – locked to LO1 10 MHz reference output (+10 </a:t>
            </a:r>
            <a:r>
              <a:rPr lang="en-US" dirty="0" err="1" smtClean="0"/>
              <a:t>dBm</a:t>
            </a:r>
            <a:r>
              <a:rPr lang="en-US" dirty="0" smtClean="0"/>
              <a:t> available)</a:t>
            </a:r>
          </a:p>
          <a:p>
            <a:pPr lvl="1"/>
            <a:r>
              <a:rPr lang="en-US" dirty="0" smtClean="0"/>
              <a:t>Compact box module w/ext. DC supply preferred, mounted close to 16-way splitter</a:t>
            </a:r>
          </a:p>
          <a:p>
            <a:pPr lvl="1"/>
            <a:r>
              <a:rPr lang="en-US" dirty="0" smtClean="0"/>
              <a:t>M&amp;C functions: Lock and Alarm outputs, output power monitor</a:t>
            </a:r>
          </a:p>
          <a:p>
            <a:pPr lvl="1"/>
            <a:r>
              <a:rPr lang="en-US" dirty="0" smtClean="0"/>
              <a:t>Possible sources: </a:t>
            </a:r>
            <a:r>
              <a:rPr lang="en-US" dirty="0" err="1" smtClean="0"/>
              <a:t>Miteq</a:t>
            </a:r>
            <a:r>
              <a:rPr lang="en-US" dirty="0" smtClean="0"/>
              <a:t>,  Frequency Sources 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 distribution 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16-way Power Dividers</a:t>
            </a:r>
          </a:p>
          <a:p>
            <a:pPr lvl="1"/>
            <a:r>
              <a:rPr lang="en-US" dirty="0" smtClean="0"/>
              <a:t>Possible sources: MCLI</a:t>
            </a:r>
          </a:p>
          <a:p>
            <a:pPr lvl="1"/>
            <a:r>
              <a:rPr lang="en-US" dirty="0" smtClean="0"/>
              <a:t>Coupled </a:t>
            </a:r>
            <a:r>
              <a:rPr lang="en-US" dirty="0" smtClean="0"/>
              <a:t>RF detector on </a:t>
            </a:r>
            <a:r>
              <a:rPr lang="en-US" dirty="0" smtClean="0"/>
              <a:t>one output, </a:t>
            </a:r>
            <a:r>
              <a:rPr lang="en-US" dirty="0" smtClean="0"/>
              <a:t>remotely </a:t>
            </a:r>
            <a:r>
              <a:rPr lang="en-US" dirty="0" smtClean="0"/>
              <a:t>monitored</a:t>
            </a:r>
            <a:endParaRPr lang="en-US" dirty="0" smtClean="0"/>
          </a:p>
          <a:p>
            <a:r>
              <a:rPr lang="en-US" dirty="0" smtClean="0"/>
              <a:t>Cabling</a:t>
            </a:r>
          </a:p>
          <a:p>
            <a:pPr lvl="1"/>
            <a:r>
              <a:rPr lang="en-US" dirty="0" smtClean="0"/>
              <a:t>2.9mm coax required for single-mode operation to 40 GHz on LO1 lines.</a:t>
            </a:r>
          </a:p>
          <a:p>
            <a:pPr lvl="2"/>
            <a:r>
              <a:rPr lang="en-US" dirty="0" smtClean="0"/>
              <a:t>Higher unit loss than .141 semi-rigid SMA </a:t>
            </a:r>
          </a:p>
          <a:p>
            <a:pPr lvl="2"/>
            <a:r>
              <a:rPr lang="en-US" dirty="0" smtClean="0"/>
              <a:t>More </a:t>
            </a:r>
            <a:r>
              <a:rPr lang="en-US" dirty="0" smtClean="0"/>
              <a:t>costly</a:t>
            </a:r>
            <a:endParaRPr lang="en-US" dirty="0" smtClean="0"/>
          </a:p>
          <a:p>
            <a:pPr lvl="1"/>
            <a:r>
              <a:rPr lang="en-US" dirty="0" smtClean="0"/>
              <a:t>Recommend same for LO2 lines</a:t>
            </a:r>
            <a:endParaRPr lang="en-US" dirty="0"/>
          </a:p>
          <a:p>
            <a:pPr lvl="1"/>
            <a:r>
              <a:rPr lang="en-US" dirty="0" smtClean="0"/>
              <a:t>Length matching  LO dist. cables on each </a:t>
            </a:r>
            <a:r>
              <a:rPr lang="en-US" dirty="0" err="1" smtClean="0"/>
              <a:t>subarray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Greatly reduce differential phase drift over temperature</a:t>
            </a:r>
          </a:p>
          <a:p>
            <a:pPr lvl="2"/>
            <a:r>
              <a:rPr lang="en-US" dirty="0" smtClean="0"/>
              <a:t>Need to check cable properties to quantify this effect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 Distribution 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Suggest a non-reflective SP2T switch, if available</a:t>
            </a:r>
          </a:p>
          <a:p>
            <a:pPr lvl="1"/>
            <a:r>
              <a:rPr lang="en-US" dirty="0" smtClean="0"/>
              <a:t>Reflections from </a:t>
            </a:r>
            <a:r>
              <a:rPr lang="en-US" dirty="0" err="1" smtClean="0"/>
              <a:t>unterminated</a:t>
            </a:r>
            <a:r>
              <a:rPr lang="en-US" dirty="0" smtClean="0"/>
              <a:t> switch ports degrade isolation between the splitter ports</a:t>
            </a:r>
          </a:p>
          <a:p>
            <a:pPr lvl="1"/>
            <a:r>
              <a:rPr lang="en-US" dirty="0" smtClean="0"/>
              <a:t>Will reduce power reflected back into LO source </a:t>
            </a:r>
          </a:p>
          <a:p>
            <a:r>
              <a:rPr lang="en-US" dirty="0" smtClean="0"/>
              <a:t>Consider using a mechanical coaxial switch</a:t>
            </a:r>
          </a:p>
          <a:p>
            <a:pPr lvl="1"/>
            <a:r>
              <a:rPr lang="en-US" dirty="0" smtClean="0"/>
              <a:t>Much higher isolation, w/lower VSWR and insertion loss</a:t>
            </a:r>
          </a:p>
          <a:p>
            <a:pPr lvl="1"/>
            <a:r>
              <a:rPr lang="en-US" dirty="0" smtClean="0"/>
              <a:t>100ms switching time, cycle life OK in this </a:t>
            </a:r>
            <a:r>
              <a:rPr lang="en-US" dirty="0" smtClean="0"/>
              <a:t>case (unless we opt for “ping-pong” LO1 A-B switching, to get around limitations of Hittite LO1 source).</a:t>
            </a:r>
            <a:endParaRPr lang="en-US" dirty="0" smtClean="0"/>
          </a:p>
          <a:p>
            <a:pPr lvl="1"/>
            <a:r>
              <a:rPr lang="en-US" dirty="0" smtClean="0"/>
              <a:t>Single DC supply, low power (if latching)</a:t>
            </a:r>
          </a:p>
          <a:p>
            <a:pPr lvl="1"/>
            <a:r>
              <a:rPr lang="en-US" dirty="0" smtClean="0"/>
              <a:t>Possible candidate: Dow-Key 521Y series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End Power, M&amp;C,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Recommend linear DC supplies for analog components in signal path, for same reasons as in Front End</a:t>
            </a:r>
          </a:p>
          <a:p>
            <a:r>
              <a:rPr lang="en-US" dirty="0" smtClean="0"/>
              <a:t>Rack-level monitor and control </a:t>
            </a:r>
            <a:r>
              <a:rPr lang="en-US" dirty="0" smtClean="0"/>
              <a:t>unit</a:t>
            </a:r>
            <a:r>
              <a:rPr lang="en-US" dirty="0" smtClean="0"/>
              <a:t> </a:t>
            </a:r>
            <a:r>
              <a:rPr lang="en-US" dirty="0" smtClean="0"/>
              <a:t>will be </a:t>
            </a:r>
            <a:r>
              <a:rPr lang="en-US" dirty="0" err="1" smtClean="0"/>
              <a:t>cRIO</a:t>
            </a:r>
            <a:endParaRPr lang="en-US" dirty="0" smtClean="0"/>
          </a:p>
          <a:p>
            <a:r>
              <a:rPr lang="en-US" dirty="0" smtClean="0"/>
              <a:t>Co-locate LO distribution network in the same rack, close to </a:t>
            </a:r>
            <a:r>
              <a:rPr lang="en-US" dirty="0" err="1" smtClean="0"/>
              <a:t>Downconverter</a:t>
            </a:r>
            <a:r>
              <a:rPr lang="en-US" dirty="0" smtClean="0"/>
              <a:t> modules, to keep cable lengths as short as possible</a:t>
            </a:r>
          </a:p>
          <a:p>
            <a:r>
              <a:rPr lang="en-US" dirty="0" smtClean="0"/>
              <a:t>Lay out modules for flow-through cooling? More constrained, but more uniform temperature distribution across modules.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questions &amp;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construction budget include component spares? What level</a:t>
            </a:r>
            <a:r>
              <a:rPr lang="en-US" dirty="0" smtClean="0"/>
              <a:t>? (</a:t>
            </a:r>
            <a:r>
              <a:rPr lang="en-US" dirty="0" err="1" smtClean="0"/>
              <a:t>Ans</a:t>
            </a:r>
            <a:r>
              <a:rPr lang="en-US" dirty="0" smtClean="0"/>
              <a:t>: unknown)</a:t>
            </a:r>
            <a:endParaRPr lang="en-US" dirty="0" smtClean="0"/>
          </a:p>
          <a:p>
            <a:r>
              <a:rPr lang="en-US" dirty="0" smtClean="0"/>
              <a:t>What is the expected operational life of EOVSA</a:t>
            </a:r>
            <a:r>
              <a:rPr lang="en-US" dirty="0" smtClean="0"/>
              <a:t>? (</a:t>
            </a:r>
            <a:r>
              <a:rPr lang="en-US" dirty="0" err="1" smtClean="0"/>
              <a:t>Ans</a:t>
            </a:r>
            <a:r>
              <a:rPr lang="en-US" dirty="0" smtClean="0"/>
              <a:t>: assume 5 years, but could be longer)</a:t>
            </a:r>
            <a:endParaRPr lang="en-US" dirty="0" smtClean="0"/>
          </a:p>
          <a:p>
            <a:r>
              <a:rPr lang="en-US" dirty="0" smtClean="0"/>
              <a:t>Subsystem documentation standards</a:t>
            </a:r>
            <a:r>
              <a:rPr lang="en-US" dirty="0" smtClean="0"/>
              <a:t>? (</a:t>
            </a:r>
            <a:r>
              <a:rPr lang="en-US" dirty="0" err="1" smtClean="0"/>
              <a:t>Ans</a:t>
            </a:r>
            <a:r>
              <a:rPr lang="en-US" dirty="0" smtClean="0"/>
              <a:t>: None at the moment)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system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239000" cy="507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 x 2-m + 2 x 27-m antennas</a:t>
            </a:r>
          </a:p>
          <a:p>
            <a:pPr lvl="1"/>
            <a:r>
              <a:rPr lang="en-US" dirty="0" smtClean="0"/>
              <a:t>Ambient-temp. 2-m front end, </a:t>
            </a:r>
            <a:r>
              <a:rPr lang="en-US" dirty="0" err="1" smtClean="0"/>
              <a:t>Tsys</a:t>
            </a:r>
            <a:r>
              <a:rPr lang="en-US" dirty="0" smtClean="0"/>
              <a:t> &lt; 400K</a:t>
            </a:r>
          </a:p>
          <a:p>
            <a:pPr lvl="1"/>
            <a:r>
              <a:rPr lang="en-US" dirty="0" smtClean="0"/>
              <a:t>Cooled 27-m front ends, </a:t>
            </a:r>
            <a:r>
              <a:rPr lang="en-US" dirty="0" err="1" smtClean="0"/>
              <a:t>Tsys</a:t>
            </a:r>
            <a:r>
              <a:rPr lang="en-US" dirty="0" smtClean="0"/>
              <a:t> ~ 50K (goal)</a:t>
            </a:r>
          </a:p>
          <a:p>
            <a:pPr lvl="1"/>
            <a:r>
              <a:rPr lang="en-US" dirty="0" smtClean="0"/>
              <a:t>Orthogonal linear polarization outputs</a:t>
            </a:r>
          </a:p>
          <a:p>
            <a:r>
              <a:rPr lang="en-US" dirty="0" smtClean="0"/>
              <a:t>Tunable RF sky frequency range:  1 - 18 GHz</a:t>
            </a:r>
          </a:p>
          <a:p>
            <a:r>
              <a:rPr lang="en-US" dirty="0" smtClean="0"/>
              <a:t>IF baseband output bandwidth:  500 MHz</a:t>
            </a:r>
          </a:p>
          <a:p>
            <a:r>
              <a:rPr lang="en-US" dirty="0" smtClean="0"/>
              <a:t>Full RF BW analog transmission out of antennas, via SM optical fiber, ~ 1.2 km max.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900238"/>
            <a:ext cx="76390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and front end</a:t>
            </a:r>
            <a:endParaRPr lang="en-US" dirty="0"/>
          </a:p>
        </p:txBody>
      </p:sp>
      <p:pic>
        <p:nvPicPr>
          <p:cNvPr id="8" name="Content Placeholder 7" descr="Feed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42734" y="1202275"/>
            <a:ext cx="1352716" cy="209400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4450" y="1323975"/>
            <a:ext cx="2324291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 smtClean="0"/>
              <a:t>Tecom</a:t>
            </a:r>
            <a:r>
              <a:rPr lang="en-US" dirty="0" smtClean="0"/>
              <a:t> 1-18 GHz Feed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28960"/>
          <a:stretch>
            <a:fillRect/>
          </a:stretch>
        </p:blipFill>
        <p:spPr bwMode="auto">
          <a:xfrm>
            <a:off x="809625" y="2314575"/>
            <a:ext cx="76390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budget in front end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361950" y="5211763"/>
            <a:ext cx="8620125" cy="7699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 do we use noise diode cal source?  Assume only on </a:t>
            </a:r>
            <a:r>
              <a:rPr lang="en-US" sz="2000" smtClean="0"/>
              <a:t>blank sky, </a:t>
            </a:r>
            <a:r>
              <a:rPr lang="en-US" sz="2000" dirty="0" smtClean="0"/>
              <a:t>not during flares.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325" y="1381125"/>
            <a:ext cx="788999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-</a:t>
            </a:r>
            <a:r>
              <a:rPr lang="en-US" sz="1200" dirty="0" smtClean="0"/>
              <a:t>35 </a:t>
            </a:r>
            <a:r>
              <a:rPr lang="en-US" sz="1200" dirty="0" err="1" smtClean="0"/>
              <a:t>dBm</a:t>
            </a:r>
            <a:endParaRPr lang="en-US" sz="1200" dirty="0" smtClean="0"/>
          </a:p>
          <a:p>
            <a:r>
              <a:rPr lang="en-US" sz="1200" dirty="0" smtClean="0">
                <a:latin typeface="Symbol" pitchFamily="18" charset="2"/>
              </a:rPr>
              <a:t>-</a:t>
            </a:r>
            <a:r>
              <a:rPr lang="en-US" sz="1200" dirty="0" smtClean="0"/>
              <a:t>50 </a:t>
            </a:r>
            <a:r>
              <a:rPr lang="en-US" sz="1200" dirty="0" err="1" smtClean="0"/>
              <a:t>dBm</a:t>
            </a:r>
            <a:endParaRPr lang="en-US" sz="1200" dirty="0" smtClean="0"/>
          </a:p>
          <a:p>
            <a:r>
              <a:rPr lang="en-US" sz="1200" dirty="0" smtClean="0">
                <a:latin typeface="Symbol" pitchFamily="18" charset="2"/>
              </a:rPr>
              <a:t>-</a:t>
            </a:r>
            <a:r>
              <a:rPr lang="en-US" sz="1200" dirty="0" smtClean="0"/>
              <a:t>60 </a:t>
            </a:r>
            <a:r>
              <a:rPr lang="en-US" sz="1200" dirty="0" err="1" smtClean="0"/>
              <a:t>dBm</a:t>
            </a:r>
            <a:endParaRPr lang="en-US" sz="1200" dirty="0" smtClean="0"/>
          </a:p>
          <a:p>
            <a:r>
              <a:rPr lang="en-US" sz="1200" dirty="0" smtClean="0">
                <a:latin typeface="Symbol" pitchFamily="18" charset="2"/>
              </a:rPr>
              <a:t>-</a:t>
            </a:r>
            <a:r>
              <a:rPr lang="en-US" sz="1200" dirty="0" smtClean="0"/>
              <a:t>70 </a:t>
            </a:r>
            <a:r>
              <a:rPr lang="en-US" sz="1200" dirty="0" err="1" smtClean="0"/>
              <a:t>dBm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47975" y="1447800"/>
            <a:ext cx="688009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itchFamily="18" charset="2"/>
              </a:rPr>
              <a:t>    </a:t>
            </a:r>
            <a:r>
              <a:rPr lang="en-US" sz="1000" dirty="0" smtClean="0"/>
              <a:t>0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15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25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35 </a:t>
            </a:r>
            <a:r>
              <a:rPr lang="en-US" sz="1000" dirty="0" err="1" smtClean="0"/>
              <a:t>dBm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19500" y="1447800"/>
            <a:ext cx="688009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itchFamily="18" charset="2"/>
              </a:rPr>
              <a:t>-1</a:t>
            </a:r>
            <a:r>
              <a:rPr lang="en-US" sz="1000" dirty="0" smtClean="0"/>
              <a:t>0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25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35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35 </a:t>
            </a:r>
            <a:r>
              <a:rPr lang="en-US" sz="1000" dirty="0" err="1" smtClean="0"/>
              <a:t>dBm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4381500" y="1447800"/>
            <a:ext cx="702436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itchFamily="18" charset="2"/>
              </a:rPr>
              <a:t>     </a:t>
            </a:r>
            <a:r>
              <a:rPr lang="en-US" sz="1000" dirty="0" smtClean="0"/>
              <a:t>5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10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20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20 </a:t>
            </a:r>
            <a:r>
              <a:rPr lang="en-US" sz="1000" dirty="0" err="1" smtClean="0"/>
              <a:t>dBm</a:t>
            </a:r>
            <a:endParaRPr lang="en-US" sz="1000" dirty="0"/>
          </a:p>
        </p:txBody>
      </p:sp>
      <p:cxnSp>
        <p:nvCxnSpPr>
          <p:cNvPr id="21" name="Straight Connector 20"/>
          <p:cNvCxnSpPr>
            <a:stCxn id="19" idx="2"/>
          </p:cNvCxnSpPr>
          <p:nvPr/>
        </p:nvCxnSpPr>
        <p:spPr>
          <a:xfrm rot="5400000">
            <a:off x="4301460" y="2264316"/>
            <a:ext cx="539889" cy="322629"/>
          </a:xfrm>
          <a:prstGeom prst="line">
            <a:avLst/>
          </a:prstGeom>
          <a:ln w="190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81650" y="1447800"/>
            <a:ext cx="688009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20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20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20 </a:t>
            </a:r>
            <a:r>
              <a:rPr lang="en-US" sz="1000" dirty="0" err="1" smtClean="0"/>
              <a:t>dBm</a:t>
            </a:r>
            <a:endParaRPr lang="en-US" sz="1000" dirty="0" smtClean="0"/>
          </a:p>
          <a:p>
            <a:r>
              <a:rPr lang="en-US" sz="1000" dirty="0" smtClean="0">
                <a:latin typeface="Symbol" pitchFamily="18" charset="2"/>
              </a:rPr>
              <a:t>-</a:t>
            </a:r>
            <a:r>
              <a:rPr lang="en-US" sz="1000" dirty="0" smtClean="0"/>
              <a:t>20 </a:t>
            </a:r>
            <a:r>
              <a:rPr lang="en-US" sz="1000" dirty="0" err="1" smtClean="0"/>
              <a:t>dBm</a:t>
            </a:r>
            <a:endParaRPr lang="en-US" sz="1000" dirty="0"/>
          </a:p>
        </p:txBody>
      </p:sp>
      <p:cxnSp>
        <p:nvCxnSpPr>
          <p:cNvPr id="24" name="Straight Connector 23"/>
          <p:cNvCxnSpPr>
            <a:stCxn id="22" idx="2"/>
          </p:cNvCxnSpPr>
          <p:nvPr/>
        </p:nvCxnSpPr>
        <p:spPr>
          <a:xfrm rot="5400000">
            <a:off x="5645642" y="2434611"/>
            <a:ext cx="558938" cy="1088"/>
          </a:xfrm>
          <a:prstGeom prst="line">
            <a:avLst/>
          </a:prstGeom>
          <a:ln w="190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96050" y="1447800"/>
            <a:ext cx="627095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+7 </a:t>
            </a:r>
            <a:r>
              <a:rPr lang="en-US" sz="1000" dirty="0" err="1" smtClean="0">
                <a:solidFill>
                  <a:srgbClr val="FF0000"/>
                </a:solidFill>
              </a:rPr>
              <a:t>dBm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+7 </a:t>
            </a:r>
            <a:r>
              <a:rPr lang="en-US" sz="1000" dirty="0" err="1" smtClean="0">
                <a:solidFill>
                  <a:srgbClr val="FF0000"/>
                </a:solidFill>
              </a:rPr>
              <a:t>dBm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+7 </a:t>
            </a:r>
            <a:r>
              <a:rPr lang="en-US" sz="1000" dirty="0" err="1" smtClean="0">
                <a:solidFill>
                  <a:srgbClr val="FF0000"/>
                </a:solidFill>
              </a:rPr>
              <a:t>dBm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+7 </a:t>
            </a:r>
            <a:r>
              <a:rPr lang="en-US" sz="1000" dirty="0" err="1" smtClean="0">
                <a:solidFill>
                  <a:srgbClr val="FF0000"/>
                </a:solidFill>
              </a:rPr>
              <a:t>dBm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>
            <a:stCxn id="9" idx="2"/>
          </p:cNvCxnSpPr>
          <p:nvPr/>
        </p:nvCxnSpPr>
        <p:spPr>
          <a:xfrm rot="5400000">
            <a:off x="850874" y="2447099"/>
            <a:ext cx="473928" cy="3975"/>
          </a:xfrm>
          <a:prstGeom prst="line">
            <a:avLst/>
          </a:prstGeom>
          <a:ln w="190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76525" y="2771775"/>
            <a:ext cx="513282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/>
              <a:t>35 dB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3819525" y="2762250"/>
            <a:ext cx="588623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~15 dB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8500" y="2219325"/>
            <a:ext cx="646331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/>
              <a:t>0/10 dB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5229225" y="2228850"/>
            <a:ext cx="620683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/>
              <a:t>0-25 dB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05525" y="2771775"/>
            <a:ext cx="588623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~27 dB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stCxn id="25" idx="2"/>
          </p:cNvCxnSpPr>
          <p:nvPr/>
        </p:nvCxnSpPr>
        <p:spPr>
          <a:xfrm flipH="1">
            <a:off x="6800850" y="2155686"/>
            <a:ext cx="8748" cy="549414"/>
          </a:xfrm>
          <a:prstGeom prst="line">
            <a:avLst/>
          </a:prstGeom>
          <a:ln w="190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 rot="5400000">
            <a:off x="3583482" y="2334601"/>
            <a:ext cx="558939" cy="201108"/>
          </a:xfrm>
          <a:prstGeom prst="straightConnector1">
            <a:avLst/>
          </a:prstGeom>
          <a:ln w="190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2"/>
          </p:cNvCxnSpPr>
          <p:nvPr/>
        </p:nvCxnSpPr>
        <p:spPr>
          <a:xfrm rot="16200000" flipH="1">
            <a:off x="2969104" y="2378561"/>
            <a:ext cx="568464" cy="122713"/>
          </a:xfrm>
          <a:prstGeom prst="line">
            <a:avLst/>
          </a:prstGeom>
          <a:ln w="1905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6"/>
          <p:cNvGrpSpPr/>
          <p:nvPr/>
        </p:nvGrpSpPr>
        <p:grpSpPr>
          <a:xfrm>
            <a:off x="2762250" y="4076700"/>
            <a:ext cx="1457450" cy="1772424"/>
            <a:chOff x="2762250" y="4076700"/>
            <a:chExt cx="1457450" cy="1772424"/>
          </a:xfrm>
        </p:grpSpPr>
        <p:sp>
          <p:nvSpPr>
            <p:cNvPr id="26" name="TextBox 25"/>
            <p:cNvSpPr txBox="1"/>
            <p:nvPr/>
          </p:nvSpPr>
          <p:spPr>
            <a:xfrm>
              <a:off x="2762250" y="5572125"/>
              <a:ext cx="1457450" cy="276999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Symbol" pitchFamily="18" charset="2"/>
                </a:rPr>
                <a:t>f</a:t>
              </a:r>
              <a:r>
                <a:rPr lang="en-US" sz="1200" dirty="0" smtClean="0">
                  <a:latin typeface="Symbol" pitchFamily="18" charset="2"/>
                </a:rPr>
                <a:t> </a:t>
              </a:r>
              <a:r>
                <a:rPr lang="en-US" sz="1200" dirty="0" smtClean="0"/>
                <a:t>-switch inversion?</a:t>
              </a:r>
              <a:endParaRPr lang="en-US" sz="1200" dirty="0"/>
            </a:p>
          </p:txBody>
        </p:sp>
        <p:cxnSp>
          <p:nvCxnSpPr>
            <p:cNvPr id="36" name="Straight Arrow Connector 35"/>
            <p:cNvCxnSpPr>
              <a:stCxn id="26" idx="0"/>
            </p:cNvCxnSpPr>
            <p:nvPr/>
          </p:nvCxnSpPr>
          <p:spPr>
            <a:xfrm rot="16200000" flipV="1">
              <a:off x="2655126" y="4736275"/>
              <a:ext cx="1495425" cy="1762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System-level considerations</a:t>
            </a:r>
          </a:p>
          <a:p>
            <a:pPr lvl="1"/>
            <a:r>
              <a:rPr lang="en-US" dirty="0" smtClean="0"/>
              <a:t>Dynamic range </a:t>
            </a:r>
          </a:p>
          <a:p>
            <a:pPr lvl="1"/>
            <a:r>
              <a:rPr lang="en-US" dirty="0" smtClean="0"/>
              <a:t>High linearity</a:t>
            </a:r>
          </a:p>
          <a:p>
            <a:pPr lvl="2"/>
            <a:r>
              <a:rPr lang="en-US" dirty="0" smtClean="0"/>
              <a:t>Requirement driven by RFI levels, detection limit </a:t>
            </a:r>
          </a:p>
          <a:p>
            <a:pPr lvl="1"/>
            <a:r>
              <a:rPr lang="en-US" dirty="0" smtClean="0"/>
              <a:t>Min. gain ripple/slope, any 500 MHz segment</a:t>
            </a:r>
          </a:p>
          <a:p>
            <a:pPr lvl="2"/>
            <a:r>
              <a:rPr lang="en-US" dirty="0" smtClean="0"/>
              <a:t>Depends on quantization level in </a:t>
            </a:r>
            <a:r>
              <a:rPr lang="en-US" dirty="0" err="1" smtClean="0"/>
              <a:t>Correlator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Low gain and phase drift (small T</a:t>
            </a:r>
            <a:r>
              <a:rPr lang="en-US" baseline="-25000" dirty="0" smtClean="0"/>
              <a:t>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May require temp. control; one-sided (no TECs)?</a:t>
            </a:r>
          </a:p>
          <a:p>
            <a:pPr lvl="1"/>
            <a:r>
              <a:rPr lang="en-US" dirty="0" smtClean="0"/>
              <a:t>Reliability</a:t>
            </a:r>
          </a:p>
          <a:p>
            <a:pPr lvl="2"/>
            <a:r>
              <a:rPr lang="en-US" dirty="0" smtClean="0"/>
              <a:t>Elevated temp. environment (&gt; 40 ºC); lightning protection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LNA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Tsys</a:t>
            </a:r>
            <a:r>
              <a:rPr lang="en-US" dirty="0" smtClean="0"/>
              <a:t> &lt; 400K, NF ~ 2 dB may be OK, if feed loss &lt; 1.5 dB across band</a:t>
            </a:r>
          </a:p>
          <a:p>
            <a:pPr lvl="1"/>
            <a:r>
              <a:rPr lang="en-US" dirty="0" smtClean="0"/>
              <a:t>Possible sources:  Caltech, </a:t>
            </a:r>
            <a:r>
              <a:rPr lang="en-US" dirty="0" err="1" smtClean="0"/>
              <a:t>Microsemi</a:t>
            </a:r>
            <a:r>
              <a:rPr lang="en-US" dirty="0" smtClean="0"/>
              <a:t>, others ?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/3</a:t>
            </a:r>
            <a:r>
              <a:rPr lang="en-US" baseline="30000" dirty="0" smtClean="0"/>
              <a:t>rd</a:t>
            </a:r>
            <a:r>
              <a:rPr lang="en-US" dirty="0" smtClean="0"/>
              <a:t> Stage Amps</a:t>
            </a:r>
          </a:p>
          <a:p>
            <a:pPr lvl="1"/>
            <a:r>
              <a:rPr lang="en-US" dirty="0" smtClean="0"/>
              <a:t>Need additional gain to compensate for loss of added output pads (for LF stability), and min. loss of filter, attenuators</a:t>
            </a:r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Tc</a:t>
            </a:r>
            <a:r>
              <a:rPr lang="en-US" dirty="0" smtClean="0"/>
              <a:t> of gain desired – may require </a:t>
            </a:r>
            <a:r>
              <a:rPr lang="en-US" dirty="0" err="1" smtClean="0"/>
              <a:t>eval</a:t>
            </a:r>
            <a:r>
              <a:rPr lang="en-US" dirty="0" smtClean="0"/>
              <a:t>. testing</a:t>
            </a:r>
          </a:p>
          <a:p>
            <a:pPr lvl="1"/>
            <a:r>
              <a:rPr lang="en-US" dirty="0" smtClean="0"/>
              <a:t>Could use a VGA for 2</a:t>
            </a:r>
            <a:r>
              <a:rPr lang="en-US" baseline="30000" dirty="0" smtClean="0"/>
              <a:t>nd</a:t>
            </a:r>
            <a:r>
              <a:rPr lang="en-US" dirty="0" smtClean="0"/>
              <a:t> or 3</a:t>
            </a:r>
            <a:r>
              <a:rPr lang="en-US" baseline="30000" dirty="0" smtClean="0"/>
              <a:t>rd</a:t>
            </a:r>
            <a:r>
              <a:rPr lang="en-US" dirty="0" smtClean="0"/>
              <a:t> stage, if available</a:t>
            </a:r>
          </a:p>
          <a:p>
            <a:pPr lvl="1"/>
            <a:r>
              <a:rPr lang="en-US" dirty="0" smtClean="0"/>
              <a:t>Possible sources:  PMI, </a:t>
            </a:r>
            <a:r>
              <a:rPr lang="en-US" dirty="0" err="1" smtClean="0"/>
              <a:t>Miteq</a:t>
            </a:r>
            <a:r>
              <a:rPr lang="en-US" dirty="0" smtClean="0"/>
              <a:t>, </a:t>
            </a:r>
            <a:r>
              <a:rPr lang="en-US" dirty="0" err="1" smtClean="0"/>
              <a:t>Microsemi</a:t>
            </a:r>
            <a:r>
              <a:rPr lang="en-US" dirty="0" smtClean="0"/>
              <a:t>, Hittite, </a:t>
            </a:r>
            <a:r>
              <a:rPr lang="en-US" dirty="0" err="1" smtClean="0"/>
              <a:t>Marki</a:t>
            </a:r>
            <a:r>
              <a:rPr lang="en-US" dirty="0" smtClean="0"/>
              <a:t>, AMI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Digital RF Attenuators</a:t>
            </a:r>
          </a:p>
          <a:p>
            <a:pPr lvl="1"/>
            <a:r>
              <a:rPr lang="en-US" dirty="0" smtClean="0"/>
              <a:t>Step </a:t>
            </a:r>
            <a:r>
              <a:rPr lang="en-US" dirty="0" smtClean="0"/>
              <a:t>resolution: 1 dB is sufficient</a:t>
            </a:r>
            <a:endParaRPr lang="en-US" dirty="0" smtClean="0"/>
          </a:p>
          <a:p>
            <a:pPr lvl="1"/>
            <a:r>
              <a:rPr lang="en-US" dirty="0" smtClean="0"/>
              <a:t>Phase change w/</a:t>
            </a:r>
            <a:r>
              <a:rPr lang="en-US" dirty="0" err="1" smtClean="0"/>
              <a:t>atten</a:t>
            </a:r>
            <a:r>
              <a:rPr lang="en-US" dirty="0" smtClean="0"/>
              <a:t>. s</a:t>
            </a:r>
            <a:r>
              <a:rPr lang="en-US" dirty="0" smtClean="0"/>
              <a:t>et is not an issue – calibrated out</a:t>
            </a:r>
            <a:endParaRPr lang="en-US" dirty="0" smtClean="0"/>
          </a:p>
          <a:p>
            <a:pPr lvl="1"/>
            <a:r>
              <a:rPr lang="en-US" dirty="0" smtClean="0"/>
              <a:t>Possible sources:  </a:t>
            </a:r>
            <a:r>
              <a:rPr lang="en-US" dirty="0" err="1" smtClean="0"/>
              <a:t>Narda</a:t>
            </a:r>
            <a:r>
              <a:rPr lang="en-US" dirty="0" smtClean="0"/>
              <a:t>, JFW, </a:t>
            </a:r>
            <a:r>
              <a:rPr lang="en-US" dirty="0" err="1" smtClean="0"/>
              <a:t>Herley</a:t>
            </a:r>
            <a:r>
              <a:rPr lang="en-US" dirty="0" smtClean="0"/>
              <a:t>, Hittite</a:t>
            </a:r>
          </a:p>
          <a:p>
            <a:r>
              <a:rPr lang="en-US" dirty="0" smtClean="0"/>
              <a:t>Couplers/Splitters</a:t>
            </a:r>
          </a:p>
          <a:p>
            <a:pPr lvl="1"/>
            <a:r>
              <a:rPr lang="en-US" dirty="0" smtClean="0"/>
              <a:t>Possible sources:  </a:t>
            </a:r>
            <a:r>
              <a:rPr lang="en-US" dirty="0" err="1" smtClean="0"/>
              <a:t>Narda</a:t>
            </a:r>
            <a:r>
              <a:rPr lang="en-US" dirty="0" smtClean="0"/>
              <a:t>, MCLI, M/A-Com?</a:t>
            </a:r>
          </a:p>
          <a:p>
            <a:r>
              <a:rPr lang="en-US" dirty="0" smtClean="0"/>
              <a:t>1-18 GHz </a:t>
            </a:r>
            <a:r>
              <a:rPr lang="en-US" dirty="0" err="1" smtClean="0"/>
              <a:t>Lowpass</a:t>
            </a:r>
            <a:r>
              <a:rPr lang="en-US" dirty="0" smtClean="0"/>
              <a:t> </a:t>
            </a:r>
            <a:r>
              <a:rPr lang="en-US" dirty="0" smtClean="0"/>
              <a:t>Filter</a:t>
            </a:r>
          </a:p>
          <a:p>
            <a:pPr lvl="1"/>
            <a:r>
              <a:rPr lang="en-US" dirty="0" smtClean="0"/>
              <a:t>Rejects RF signals at 20-20.5 GHz from leaking through</a:t>
            </a:r>
          </a:p>
          <a:p>
            <a:pPr lvl="1"/>
            <a:r>
              <a:rPr lang="en-US" dirty="0" smtClean="0"/>
              <a:t>Possible </a:t>
            </a:r>
            <a:r>
              <a:rPr lang="en-US" dirty="0" smtClean="0"/>
              <a:t>sources: </a:t>
            </a:r>
            <a:r>
              <a:rPr lang="en-US" dirty="0" smtClean="0"/>
              <a:t>K&amp;L</a:t>
            </a:r>
            <a:endParaRPr lang="en-US" dirty="0" smtClean="0"/>
          </a:p>
          <a:p>
            <a:r>
              <a:rPr lang="en-US" dirty="0" smtClean="0"/>
              <a:t>Noise Diode</a:t>
            </a:r>
          </a:p>
          <a:p>
            <a:pPr lvl="1"/>
            <a:r>
              <a:rPr lang="en-US" dirty="0" smtClean="0"/>
              <a:t>Possible sources: Noise-Com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6-9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EOVSA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19050">
          <a:solidFill>
            <a:schemeClr val="tx1"/>
          </a:solidFill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2069</Words>
  <Application>Microsoft Office PowerPoint</Application>
  <PresentationFormat>On-screen Show (4:3)</PresentationFormat>
  <Paragraphs>341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1_Trek</vt:lpstr>
      <vt:lpstr>Front End and Back End analog subsystems</vt:lpstr>
      <vt:lpstr>OUTLINE</vt:lpstr>
      <vt:lpstr>Analog system overview</vt:lpstr>
      <vt:lpstr>General Characteristics</vt:lpstr>
      <vt:lpstr>Feed and front end</vt:lpstr>
      <vt:lpstr>Power budget in front end</vt:lpstr>
      <vt:lpstr>Front end component selection</vt:lpstr>
      <vt:lpstr>Front End Component selection</vt:lpstr>
      <vt:lpstr>Front End Component selection</vt:lpstr>
      <vt:lpstr>Front end module - mechanical</vt:lpstr>
      <vt:lpstr>Problematic In-band rfi at site</vt:lpstr>
      <vt:lpstr>Antenna control cabinet</vt:lpstr>
      <vt:lpstr>Photo of antenna cabinet</vt:lpstr>
      <vt:lpstr>Ant. Cabinet component selection</vt:lpstr>
      <vt:lpstr>Ant. Cabinet component selection</vt:lpstr>
      <vt:lpstr>Ant. Cabinet component selection</vt:lpstr>
      <vt:lpstr>Analog downconversion</vt:lpstr>
      <vt:lpstr>Power budget in back end</vt:lpstr>
      <vt:lpstr>Back end component selection</vt:lpstr>
      <vt:lpstr>back End Component selection</vt:lpstr>
      <vt:lpstr>back End Component selection</vt:lpstr>
      <vt:lpstr>LO distribution system</vt:lpstr>
      <vt:lpstr>LO distribution component selection</vt:lpstr>
      <vt:lpstr>Hittite hmc-t2240 Synthesizer</vt:lpstr>
      <vt:lpstr>LO distribution component selection</vt:lpstr>
      <vt:lpstr>Lo distribution component selection</vt:lpstr>
      <vt:lpstr>LO Distribution component selection</vt:lpstr>
      <vt:lpstr>Back End Power, M&amp;C, packaging</vt:lpstr>
      <vt:lpstr>General questions &amp; comments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EOVSA Slide Collection</dc:title>
  <dc:creator>Wes Grammer</dc:creator>
  <cp:lastModifiedBy>Wes Grammer</cp:lastModifiedBy>
  <cp:revision>274</cp:revision>
  <dcterms:created xsi:type="dcterms:W3CDTF">2011-10-24T18:20:08Z</dcterms:created>
  <dcterms:modified xsi:type="dcterms:W3CDTF">2011-11-08T17:28:44Z</dcterms:modified>
</cp:coreProperties>
</file>