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Default Extension="emf" ContentType="image/x-emf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9" r:id="rId20"/>
    <p:sldId id="290" r:id="rId21"/>
    <p:sldId id="288" r:id="rId22"/>
    <p:sldId id="287" r:id="rId23"/>
    <p:sldId id="291" r:id="rId24"/>
    <p:sldId id="292" r:id="rId25"/>
    <p:sldId id="270" r:id="rId26"/>
    <p:sldId id="293" r:id="rId27"/>
    <p:sldId id="294" r:id="rId28"/>
    <p:sldId id="295" r:id="rId29"/>
    <p:sldId id="296" r:id="rId30"/>
    <p:sldId id="297" r:id="rId31"/>
    <p:sldId id="299" r:id="rId32"/>
    <p:sldId id="266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E5201-DC7A-B241-A340-D3CB4F97D856}" type="datetimeFigureOut">
              <a:rPr lang="en-US" smtClean="0"/>
              <a:pPr/>
              <a:t>9/23/12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5DC95-DA7C-AB4E-BBE5-7473CCD77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</a:t>
            </a:r>
            <a:r>
              <a:rPr lang="en-US" baseline="0" smtClean="0"/>
              <a:t>pretty simple.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 is the gear.  The Inner surface is what moves.  The outer ring</a:t>
            </a:r>
            <a:r>
              <a:rPr lang="en-US" baseline="0" dirty="0" smtClean="0"/>
              <a:t> is attached at the prime focus stand.  Motor is pretty beefy: can move 90 degrees in 5 seconds.  There are two rails to translate between the two.  They are 48” long.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 is the gear.  The Inner surface is what moves.  The outer ring</a:t>
            </a:r>
            <a:r>
              <a:rPr lang="en-US" baseline="0" dirty="0" smtClean="0"/>
              <a:t> is attached at the prime focus stand.  Motor is pretty beefy: can move 90 degrees in 5 seconds.  There are two rails to translate between the two.  They are 48</a:t>
            </a:r>
            <a:r>
              <a:rPr lang="en-US" baseline="0" smtClean="0"/>
              <a:t>” long.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 is the gear.  The Inner surface is what moves.  The outer ring</a:t>
            </a:r>
            <a:r>
              <a:rPr lang="en-US" baseline="0" dirty="0" smtClean="0"/>
              <a:t> is attached at the prime focus stand.  Motor is pretty beefy: can move 90 degrees in 5 seconds.  There are two rails to translate between the two.  They are 48</a:t>
            </a:r>
            <a:r>
              <a:rPr lang="en-US" baseline="0" smtClean="0"/>
              <a:t>” long.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 is the gear.  The Inner surface is what moves.  The outer ring</a:t>
            </a:r>
            <a:r>
              <a:rPr lang="en-US" baseline="0" dirty="0" smtClean="0"/>
              <a:t> is attached at the prime focus stand.  Motor is pretty beefy: can move 90 degrees in 5 seconds.  There are two rails to translate between the two.  They are 48</a:t>
            </a:r>
            <a:r>
              <a:rPr lang="en-US" baseline="0" smtClean="0"/>
              <a:t>” long.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 is the gear.  The Inner surface is what moves.  The outer ring</a:t>
            </a:r>
            <a:r>
              <a:rPr lang="en-US" baseline="0" dirty="0" smtClean="0"/>
              <a:t> is attached at the prime focus stand.  Motor is pretty beefy: can move 90 degrees in 5 seconds.  There are two rails to translate between the two.  They are 48</a:t>
            </a:r>
            <a:r>
              <a:rPr lang="en-US" baseline="0" smtClean="0"/>
              <a:t>” long.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</a:t>
            </a:r>
            <a:r>
              <a:rPr lang="en-US" baseline="0" smtClean="0"/>
              <a:t>pretty simple.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</a:t>
            </a:r>
            <a:r>
              <a:rPr lang="en-US" baseline="0" smtClean="0"/>
              <a:t>pretty simple.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principle, it’s pretty simple.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C95-DA7C-AB4E-BBE5-7473CCD770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3DC8-9993-044E-A1BE-162358B9230C}" type="datetimeFigureOut">
              <a:rPr lang="en-US" smtClean="0"/>
              <a:pPr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4192-26E1-544B-8FDE-D974DECDD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3DC8-9993-044E-A1BE-162358B9230C}" type="datetimeFigureOut">
              <a:rPr lang="en-US" smtClean="0"/>
              <a:pPr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4192-26E1-544B-8FDE-D974DECDD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3DC8-9993-044E-A1BE-162358B9230C}" type="datetimeFigureOut">
              <a:rPr lang="en-US" smtClean="0"/>
              <a:pPr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4192-26E1-544B-8FDE-D974DECDD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3DC8-9993-044E-A1BE-162358B9230C}" type="datetimeFigureOut">
              <a:rPr lang="en-US" smtClean="0"/>
              <a:pPr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4192-26E1-544B-8FDE-D974DECDD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3DC8-9993-044E-A1BE-162358B9230C}" type="datetimeFigureOut">
              <a:rPr lang="en-US" smtClean="0"/>
              <a:pPr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4192-26E1-544B-8FDE-D974DECDD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3DC8-9993-044E-A1BE-162358B9230C}" type="datetimeFigureOut">
              <a:rPr lang="en-US" smtClean="0"/>
              <a:pPr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4192-26E1-544B-8FDE-D974DECDD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3DC8-9993-044E-A1BE-162358B9230C}" type="datetimeFigureOut">
              <a:rPr lang="en-US" smtClean="0"/>
              <a:pPr/>
              <a:t>9/23/12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4192-26E1-544B-8FDE-D974DECDD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3DC8-9993-044E-A1BE-162358B9230C}" type="datetimeFigureOut">
              <a:rPr lang="en-US" smtClean="0"/>
              <a:pPr/>
              <a:t>9/23/12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4192-26E1-544B-8FDE-D974DECDD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3DC8-9993-044E-A1BE-162358B9230C}" type="datetimeFigureOut">
              <a:rPr lang="en-US" smtClean="0"/>
              <a:pPr/>
              <a:t>9/23/12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4192-26E1-544B-8FDE-D974DECDD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3DC8-9993-044E-A1BE-162358B9230C}" type="datetimeFigureOut">
              <a:rPr lang="en-US" smtClean="0"/>
              <a:pPr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4192-26E1-544B-8FDE-D974DECDD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3DC8-9993-044E-A1BE-162358B9230C}" type="datetimeFigureOut">
              <a:rPr lang="en-US" smtClean="0"/>
              <a:pPr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4192-26E1-544B-8FDE-D974DECDD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3DC8-9993-044E-A1BE-162358B9230C}" type="datetimeFigureOut">
              <a:rPr lang="en-US" smtClean="0"/>
              <a:pPr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4192-26E1-544B-8FDE-D974DECDD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Macintosh%20HD:Users:sjcm:Desktop:solar_quotes_info:CIT318DataSheet30Aug2012.doc!OLE_LINK1" TargetMode="External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2932" y="731704"/>
            <a:ext cx="4842935" cy="1470025"/>
          </a:xfrm>
        </p:spPr>
        <p:txBody>
          <a:bodyPr/>
          <a:lstStyle/>
          <a:p>
            <a:r>
              <a:rPr lang="en-US" dirty="0" smtClean="0">
                <a:solidFill>
                  <a:srgbClr val="EAEAEA"/>
                </a:solidFill>
              </a:rPr>
              <a:t>COLD FRONT END</a:t>
            </a:r>
            <a:br>
              <a:rPr lang="en-US" dirty="0" smtClean="0">
                <a:solidFill>
                  <a:srgbClr val="EAEAEA"/>
                </a:solidFill>
              </a:rPr>
            </a:br>
            <a:r>
              <a:rPr lang="en-US" dirty="0" smtClean="0">
                <a:solidFill>
                  <a:srgbClr val="EAEAEA"/>
                </a:solidFill>
              </a:rPr>
              <a:t>STATUS</a:t>
            </a:r>
            <a:endParaRPr lang="en-US" dirty="0">
              <a:solidFill>
                <a:srgbClr val="EAEAEA"/>
              </a:solidFill>
            </a:endParaRPr>
          </a:p>
        </p:txBody>
      </p:sp>
      <p:pic>
        <p:nvPicPr>
          <p:cNvPr id="8" name="Picture 7" descr="apparat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866" y="2844801"/>
            <a:ext cx="3465314" cy="3572932"/>
          </a:xfrm>
          <a:prstGeom prst="rect">
            <a:avLst/>
          </a:prstGeom>
        </p:spPr>
      </p:pic>
      <p:pic>
        <p:nvPicPr>
          <p:cNvPr id="11" name="Picture 10" descr="cryo_cold_plate_amawa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58" y="2844800"/>
            <a:ext cx="3226439" cy="3572933"/>
          </a:xfrm>
          <a:prstGeom prst="rect">
            <a:avLst/>
          </a:prstGeom>
        </p:spPr>
      </p:pic>
      <p:pic>
        <p:nvPicPr>
          <p:cNvPr id="12" name="Picture 11" descr="ln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96" y="355270"/>
            <a:ext cx="2507937" cy="36442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Low-noise Amplifiers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944064"/>
            <a:ext cx="8564604" cy="544373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Components with longest lead-time. 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These have already been ordered (~4K each)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CIT1-12GHz amps have typical gain of 32dB and noise below 5K.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Measurements from first 3-18GHz amps already built show a gain of ~35dB and noise below 10K across whole band.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Should be delivered in December.</a:t>
            </a: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/>
            <a:r>
              <a:rPr lang="en-US" sz="2400" dirty="0" smtClean="0">
                <a:solidFill>
                  <a:srgbClr val="EAEAEA"/>
                </a:solidFill>
              </a:rPr>
              <a:t> 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411391" y="3489875"/>
          <a:ext cx="4146550" cy="2897926"/>
        </p:xfrm>
        <a:graphic>
          <a:graphicData uri="http://schemas.openxmlformats.org/presentationml/2006/ole">
            <p:oleObj spid="_x0000_s52226" name="Document" r:id="rId4" imgW="5651500" imgH="3949700" progId="Word.Document.12">
              <p:link updateAutomatic="1"/>
            </p:oleObj>
          </a:graphicData>
        </a:graphic>
      </p:graphicFrame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2933" y="3489875"/>
            <a:ext cx="4133062" cy="29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Isolators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1168400"/>
            <a:ext cx="8564604" cy="544373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Isolators are analogous to RF diodes:  they let power go through over a given band but reject most of what comes back.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These are necessary if the interaction of amps with subsequent components have poor matches </a:t>
            </a:r>
            <a:r>
              <a:rPr lang="en-US" sz="2400" dirty="0" err="1" smtClean="0">
                <a:solidFill>
                  <a:srgbClr val="EAEAEA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EAEAEA"/>
                </a:solidFill>
                <a:sym typeface="Wingdings"/>
              </a:rPr>
              <a:t> leads to high reflection.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  <a:sym typeface="Wingdings"/>
              </a:rPr>
              <a:t> This can cause standing waves which can induce oscillations.</a:t>
            </a: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  <a:sym typeface="Wingdings"/>
            </a:endParaRP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  <a:sym typeface="Wingdings"/>
              </a:rPr>
              <a:t>  There are NO isolators available which work over the frequency we need, so one way to deal with reflections is by using attenuators.  </a:t>
            </a: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  <a:sym typeface="Wingdings"/>
            </a:endParaRP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  <a:sym typeface="Wingdings"/>
              </a:rPr>
              <a:t>  Depending on how much attenuation we need to use, this might require additional amplification to get to desired power levels.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Secondary Amps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1168400"/>
            <a:ext cx="8564604" cy="544373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We will need at least one stage of secondary amplification (and most likely two)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Placing the secondary amp on the 77K radiation shield could lower the receiver temperature of the warm system by up to 5K**, so we would ideally want an amplifier that can be cooled to cryogenic temperatures.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To save cost (buy in bulk), these should operate over full band.</a:t>
            </a:r>
          </a:p>
          <a:p>
            <a:pPr algn="l"/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6129" y="4162761"/>
          <a:ext cx="85698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671"/>
                <a:gridCol w="1236133"/>
                <a:gridCol w="1372129"/>
                <a:gridCol w="1557338"/>
                <a:gridCol w="1299284"/>
                <a:gridCol w="14283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Noise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r>
                        <a:rPr lang="en-US" baseline="0" dirty="0" smtClean="0"/>
                        <a:t>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Cryo</a:t>
                      </a:r>
                      <a:r>
                        <a:rPr lang="en-US" dirty="0" smtClean="0"/>
                        <a:t>-ready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Atlantec</a:t>
                      </a:r>
                      <a:r>
                        <a:rPr lang="en-US" baseline="0" dirty="0" smtClean="0"/>
                        <a:t>  AOX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1-20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 dB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0.5-2.0</a:t>
                      </a:r>
                      <a:r>
                        <a:rPr lang="en-US" baseline="0" dirty="0" smtClean="0"/>
                        <a:t> 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869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CIAO 16-349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1-6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r>
                        <a:rPr lang="en-US" baseline="0" dirty="0" smtClean="0"/>
                        <a:t> 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&lt;2.0 dB (300K)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CIAO 118-366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1-18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 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 dB (300K)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 ZVA-183+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0.7-18</a:t>
                      </a:r>
                      <a:r>
                        <a:rPr lang="en-US" baseline="0" dirty="0" smtClean="0"/>
                        <a:t> GHz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 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 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RF-LAMBDA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1-18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r>
                        <a:rPr lang="en-US" baseline="0" dirty="0" smtClean="0"/>
                        <a:t> 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 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Filters (notch)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1168400"/>
            <a:ext cx="8564604" cy="544373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Due to Sprint signal, we need a notch filter for 1.93-1.98 GHz. 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Rejection needed is &gt;40dB (so it can go after 2</a:t>
            </a:r>
            <a:r>
              <a:rPr lang="en-US" sz="2400" baseline="30000" dirty="0" smtClean="0">
                <a:solidFill>
                  <a:srgbClr val="EAEAEA"/>
                </a:solidFill>
              </a:rPr>
              <a:t>nd</a:t>
            </a:r>
            <a:r>
              <a:rPr lang="en-US" sz="2400" dirty="0" smtClean="0">
                <a:solidFill>
                  <a:srgbClr val="EAEAEA"/>
                </a:solidFill>
              </a:rPr>
              <a:t> stage amp)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Only 3 vendors said they could make a notch filter that would still preserve the 1-6GHz </a:t>
            </a:r>
            <a:r>
              <a:rPr lang="en-US" sz="2400" dirty="0" err="1" smtClean="0">
                <a:solidFill>
                  <a:srgbClr val="EAEAEA"/>
                </a:solidFill>
              </a:rPr>
              <a:t>passband</a:t>
            </a:r>
            <a:r>
              <a:rPr lang="en-US" sz="2400" dirty="0" smtClean="0">
                <a:solidFill>
                  <a:srgbClr val="EAEAEA"/>
                </a:solidFill>
              </a:rPr>
              <a:t>.</a:t>
            </a:r>
          </a:p>
          <a:p>
            <a:pPr algn="l"/>
            <a:endParaRPr lang="en-US" sz="2400" dirty="0" smtClean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1391" y="3166533"/>
          <a:ext cx="8564605" cy="3221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515"/>
                <a:gridCol w="1223515"/>
                <a:gridCol w="1223515"/>
                <a:gridCol w="1223515"/>
                <a:gridCol w="1223515"/>
                <a:gridCol w="1223515"/>
                <a:gridCol w="1223515"/>
              </a:tblGrid>
              <a:tr h="805317"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Notch</a:t>
                      </a:r>
                      <a:r>
                        <a:rPr lang="en-US" baseline="0" dirty="0" smtClean="0"/>
                        <a:t> 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 </a:t>
                      </a:r>
                      <a:r>
                        <a:rPr lang="en-US" dirty="0" err="1" smtClean="0"/>
                        <a:t>passband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 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Upper </a:t>
                      </a:r>
                      <a:r>
                        <a:rPr lang="en-US" dirty="0" err="1" smtClean="0"/>
                        <a:t>Passband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Upper 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Cost</a:t>
                      </a:r>
                      <a:endParaRPr lang="en-US" dirty="0"/>
                    </a:p>
                  </a:txBody>
                  <a:tcPr/>
                </a:tc>
              </a:tr>
              <a:tr h="805317">
                <a:tc>
                  <a:txBody>
                    <a:bodyPr/>
                    <a:lstStyle/>
                    <a:p>
                      <a:r>
                        <a:rPr lang="en-US" dirty="0" smtClean="0"/>
                        <a:t>AMTI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0-1.8GHz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2.1-5.9GHz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492</a:t>
                      </a:r>
                      <a:endParaRPr lang="en-US" dirty="0"/>
                    </a:p>
                  </a:txBody>
                  <a:tcPr/>
                </a:tc>
              </a:tr>
              <a:tr h="80531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6600"/>
                          </a:solidFill>
                        </a:rPr>
                        <a:t>Atlantec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1.0-1.9GHz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&lt;1.5dB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2.02-6.0</a:t>
                      </a:r>
                      <a:r>
                        <a:rPr lang="en-US" baseline="0" dirty="0" smtClean="0"/>
                        <a:t>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&lt;1.5dB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375</a:t>
                      </a:r>
                      <a:endParaRPr lang="en-US" dirty="0"/>
                    </a:p>
                  </a:txBody>
                  <a:tcPr/>
                </a:tc>
              </a:tr>
              <a:tr h="805317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0.1-1.78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2.2-6.0</a:t>
                      </a:r>
                      <a:r>
                        <a:rPr lang="en-US" baseline="0" dirty="0" smtClean="0"/>
                        <a:t>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Filters (</a:t>
            </a:r>
            <a:r>
              <a:rPr lang="en-US" sz="4000" dirty="0" err="1" smtClean="0">
                <a:solidFill>
                  <a:srgbClr val="EAEAEA"/>
                </a:solidFill>
              </a:rPr>
              <a:t>bandpass</a:t>
            </a:r>
            <a:r>
              <a:rPr lang="en-US" sz="4000" dirty="0" smtClean="0">
                <a:solidFill>
                  <a:srgbClr val="EAEAEA"/>
                </a:solidFill>
              </a:rPr>
              <a:t>)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1168400"/>
            <a:ext cx="8564604" cy="544373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The main advantage to having a </a:t>
            </a:r>
            <a:r>
              <a:rPr lang="en-US" sz="2400" dirty="0" err="1" smtClean="0">
                <a:solidFill>
                  <a:srgbClr val="EAEAEA"/>
                </a:solidFill>
              </a:rPr>
              <a:t>bandpass</a:t>
            </a:r>
            <a:r>
              <a:rPr lang="en-US" sz="2400" dirty="0" smtClean="0">
                <a:solidFill>
                  <a:srgbClr val="EAEAEA"/>
                </a:solidFill>
              </a:rPr>
              <a:t> filter is to reject RFI outside our band, which can be pretty severe.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4 vendors quoted us on </a:t>
            </a:r>
            <a:r>
              <a:rPr lang="en-US" sz="2400" dirty="0" err="1" smtClean="0">
                <a:solidFill>
                  <a:srgbClr val="EAEAEA"/>
                </a:solidFill>
              </a:rPr>
              <a:t>bandpass</a:t>
            </a:r>
            <a:r>
              <a:rPr lang="en-US" sz="2400" dirty="0" smtClean="0">
                <a:solidFill>
                  <a:srgbClr val="EAEAEA"/>
                </a:solidFill>
              </a:rPr>
              <a:t> filters.  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 Info for low-frequency </a:t>
            </a:r>
            <a:r>
              <a:rPr lang="en-US" sz="2400" dirty="0" err="1" smtClean="0">
                <a:solidFill>
                  <a:srgbClr val="EAEAEA"/>
                </a:solidFill>
              </a:rPr>
              <a:t>bandpass</a:t>
            </a:r>
            <a:r>
              <a:rPr lang="en-US" sz="2400" dirty="0" smtClean="0">
                <a:solidFill>
                  <a:srgbClr val="EAEAEA"/>
                </a:solidFill>
              </a:rPr>
              <a:t> (1-6GHz)</a:t>
            </a:r>
          </a:p>
          <a:p>
            <a:pPr algn="l"/>
            <a:endParaRPr lang="en-US" sz="2400" dirty="0" smtClean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1390" y="2990427"/>
          <a:ext cx="8564605" cy="315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477"/>
                <a:gridCol w="2048933"/>
                <a:gridCol w="1943353"/>
                <a:gridCol w="1712921"/>
                <a:gridCol w="1712921"/>
              </a:tblGrid>
              <a:tr h="734906"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Low-nu rejection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High-nu</a:t>
                      </a:r>
                      <a:r>
                        <a:rPr lang="en-US" baseline="0" dirty="0" smtClean="0"/>
                        <a:t> rejection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In-band</a:t>
                      </a:r>
                      <a:r>
                        <a:rPr lang="en-US" baseline="0" dirty="0" smtClean="0"/>
                        <a:t> 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59332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Atlantec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DC-0.8GHz – 30dB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&gt;7.0GHz – 30dB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&lt;2.0dB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593321">
                <a:tc>
                  <a:txBody>
                    <a:bodyPr/>
                    <a:lstStyle/>
                    <a:p>
                      <a:r>
                        <a:rPr lang="en-US" dirty="0" smtClean="0"/>
                        <a:t>AMTI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DC-0.8GHz – 40dB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7.2GHz</a:t>
                      </a:r>
                      <a:r>
                        <a:rPr lang="en-US" baseline="0" dirty="0" smtClean="0"/>
                        <a:t> – 20dB</a:t>
                      </a:r>
                    </a:p>
                    <a:p>
                      <a:r>
                        <a:rPr lang="en-US" baseline="0" dirty="0" smtClean="0"/>
                        <a:t>&gt;8.0GHz – 35dB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 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486</a:t>
                      </a:r>
                      <a:endParaRPr lang="en-US" dirty="0"/>
                    </a:p>
                  </a:txBody>
                  <a:tcPr/>
                </a:tc>
              </a:tr>
              <a:tr h="59332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Q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DC-0.8GHz</a:t>
                      </a:r>
                      <a:r>
                        <a:rPr lang="en-US" baseline="0" dirty="0" smtClean="0"/>
                        <a:t> – 30dB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&gt;7.5GHz – 30dB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&lt;1.5dB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</a:tr>
              <a:tr h="59332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Reactel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DC-0.85GHz</a:t>
                      </a:r>
                      <a:r>
                        <a:rPr lang="en-US" baseline="0" dirty="0" smtClean="0"/>
                        <a:t> – 40dB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&gt;6.9GHz – 40dB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Filters (</a:t>
            </a:r>
            <a:r>
              <a:rPr lang="en-US" sz="4000" dirty="0" err="1" smtClean="0">
                <a:solidFill>
                  <a:srgbClr val="EAEAEA"/>
                </a:solidFill>
              </a:rPr>
              <a:t>bandpass</a:t>
            </a:r>
            <a:r>
              <a:rPr lang="en-US" sz="4000" dirty="0" smtClean="0">
                <a:solidFill>
                  <a:srgbClr val="EAEAEA"/>
                </a:solidFill>
              </a:rPr>
              <a:t>)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1168400"/>
            <a:ext cx="8564604" cy="544373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The main advantage to having a </a:t>
            </a:r>
            <a:r>
              <a:rPr lang="en-US" sz="2400" dirty="0" err="1" smtClean="0">
                <a:solidFill>
                  <a:srgbClr val="EAEAEA"/>
                </a:solidFill>
              </a:rPr>
              <a:t>bandpass</a:t>
            </a:r>
            <a:r>
              <a:rPr lang="en-US" sz="2400" dirty="0" smtClean="0">
                <a:solidFill>
                  <a:srgbClr val="EAEAEA"/>
                </a:solidFill>
              </a:rPr>
              <a:t> filter is to reject RFI outside our band, which can be pretty severe.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4 vendors quoted us on </a:t>
            </a:r>
            <a:r>
              <a:rPr lang="en-US" sz="2400" dirty="0" err="1" smtClean="0">
                <a:solidFill>
                  <a:srgbClr val="EAEAEA"/>
                </a:solidFill>
              </a:rPr>
              <a:t>bandpass</a:t>
            </a:r>
            <a:r>
              <a:rPr lang="en-US" sz="2400" dirty="0" smtClean="0">
                <a:solidFill>
                  <a:srgbClr val="EAEAEA"/>
                </a:solidFill>
              </a:rPr>
              <a:t> filters.  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 Info for HIGH-frequency </a:t>
            </a:r>
            <a:r>
              <a:rPr lang="en-US" sz="2400" dirty="0" err="1" smtClean="0">
                <a:solidFill>
                  <a:srgbClr val="EAEAEA"/>
                </a:solidFill>
              </a:rPr>
              <a:t>bandpass</a:t>
            </a:r>
            <a:r>
              <a:rPr lang="en-US" sz="2400" dirty="0" smtClean="0">
                <a:solidFill>
                  <a:srgbClr val="EAEAEA"/>
                </a:solidFill>
              </a:rPr>
              <a:t> (3-18GHz)</a:t>
            </a:r>
          </a:p>
          <a:p>
            <a:pPr algn="l"/>
            <a:endParaRPr lang="en-US" sz="2400" dirty="0" smtClean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1390" y="2990427"/>
          <a:ext cx="8564605" cy="310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477"/>
                <a:gridCol w="2048933"/>
                <a:gridCol w="1943353"/>
                <a:gridCol w="1712921"/>
                <a:gridCol w="1712921"/>
              </a:tblGrid>
              <a:tr h="734906"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Low-nu rejection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High-nu</a:t>
                      </a:r>
                      <a:r>
                        <a:rPr lang="en-US" baseline="0" dirty="0" smtClean="0"/>
                        <a:t> rejection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In-band</a:t>
                      </a:r>
                      <a:r>
                        <a:rPr lang="en-US" baseline="0" dirty="0" smtClean="0"/>
                        <a:t> 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59332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Atlantec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DC-2.2GHz</a:t>
                      </a:r>
                      <a:r>
                        <a:rPr lang="en-US" baseline="0" dirty="0" smtClean="0"/>
                        <a:t> – 30dB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&gt;19GHz – 30dB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&lt;2.0dB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</a:tr>
              <a:tr h="593321">
                <a:tc>
                  <a:txBody>
                    <a:bodyPr/>
                    <a:lstStyle/>
                    <a:p>
                      <a:r>
                        <a:rPr lang="en-US" dirty="0" smtClean="0"/>
                        <a:t>AMTI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DC-2.4GHz – 40dB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&gt;21GHz – 30dB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&lt;2.5dB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486</a:t>
                      </a:r>
                      <a:endParaRPr lang="en-US" dirty="0"/>
                    </a:p>
                  </a:txBody>
                  <a:tcPr/>
                </a:tc>
              </a:tr>
              <a:tr h="59332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DC-2.3GHz </a:t>
                      </a:r>
                      <a:r>
                        <a:rPr lang="en-US" baseline="0" dirty="0" smtClean="0"/>
                        <a:t>– 30dB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&gt;25.0GHz – 30dB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&lt;1.5dB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420</a:t>
                      </a:r>
                      <a:endParaRPr lang="en-US"/>
                    </a:p>
                  </a:txBody>
                  <a:tcPr/>
                </a:tc>
              </a:tr>
              <a:tr h="59332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Reactel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DC-2.5GHz</a:t>
                      </a:r>
                      <a:r>
                        <a:rPr lang="en-US" baseline="0" dirty="0" smtClean="0"/>
                        <a:t> – 40dB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&gt;20.7GHz –</a:t>
                      </a:r>
                      <a:r>
                        <a:rPr lang="en-US" baseline="0" dirty="0" smtClean="0"/>
                        <a:t> 40dB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&lt;1.0dB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RF Switch	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1168400"/>
            <a:ext cx="8564604" cy="544373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Over our wide bandwidth, we need a mechanical switch to change between the output between the two systems. 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James Lamb has tested many different companies and says many are unreliable.  He suggests we use Dow-Key. 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 Quote has been requested. </a:t>
            </a:r>
            <a:r>
              <a:rPr lang="en-US" sz="2400" dirty="0" smtClean="0">
                <a:solidFill>
                  <a:srgbClr val="EAEAEA"/>
                </a:solidFill>
              </a:rPr>
              <a:t>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Will need one for each polarization.</a:t>
            </a:r>
            <a:r>
              <a:rPr lang="en-US" sz="2400" dirty="0" smtClean="0">
                <a:solidFill>
                  <a:srgbClr val="EAEAEA"/>
                </a:solidFill>
              </a:rPr>
              <a:t> </a:t>
            </a: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wi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477" y="3847801"/>
            <a:ext cx="23749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Cryostat Design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1168400"/>
            <a:ext cx="8564604" cy="544373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Cryostat must be able to house the full 3-18GHz system, and the components for the 1-6GHz system. 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 Will use a CTI 350 Fridge-head for cooling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Must allow for range</a:t>
            </a:r>
            <a:br>
              <a:rPr lang="en-US" sz="2400" dirty="0" smtClean="0">
                <a:solidFill>
                  <a:srgbClr val="EAEAEA"/>
                </a:solidFill>
              </a:rPr>
            </a:br>
            <a:r>
              <a:rPr lang="en-US" sz="2400" dirty="0" smtClean="0">
                <a:solidFill>
                  <a:srgbClr val="EAEAEA"/>
                </a:solidFill>
              </a:rPr>
              <a:t> of horn sizes.  </a:t>
            </a: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Should be as compact as </a:t>
            </a:r>
            <a:br>
              <a:rPr lang="en-US" sz="2400" dirty="0" smtClean="0">
                <a:solidFill>
                  <a:srgbClr val="EAEAEA"/>
                </a:solidFill>
              </a:rPr>
            </a:br>
            <a:r>
              <a:rPr lang="en-US" sz="2400" dirty="0" smtClean="0">
                <a:solidFill>
                  <a:srgbClr val="EAEAEA"/>
                </a:solidFill>
              </a:rPr>
              <a:t> possible</a:t>
            </a: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 3-18GHz horn + fridge-head</a:t>
            </a:r>
            <a:br>
              <a:rPr lang="en-US" sz="2400" dirty="0" smtClean="0">
                <a:solidFill>
                  <a:srgbClr val="EAEAEA"/>
                </a:solidFill>
              </a:rPr>
            </a:br>
            <a:r>
              <a:rPr lang="en-US" sz="2400" dirty="0" smtClean="0">
                <a:solidFill>
                  <a:srgbClr val="EAEAEA"/>
                </a:solidFill>
              </a:rPr>
              <a:t> are main elements in </a:t>
            </a:r>
            <a:br>
              <a:rPr lang="en-US" sz="2400" dirty="0" smtClean="0">
                <a:solidFill>
                  <a:srgbClr val="EAEAEA"/>
                </a:solidFill>
              </a:rPr>
            </a:br>
            <a:r>
              <a:rPr lang="en-US" sz="2400" dirty="0" smtClean="0">
                <a:solidFill>
                  <a:srgbClr val="EAEAEA"/>
                </a:solidFill>
              </a:rPr>
              <a:t>determining its size. 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full_cry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298" y="2487701"/>
            <a:ext cx="4025142" cy="3900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Cryostat – Physical Dimensions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1168400"/>
            <a:ext cx="8564604" cy="544373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Pretty big, but not unwieldy (QUIET cryostat weighed 800 pounds and was a cylinder of diameter ~4 feet)!!!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Ours is an L-shape rectangular box.  24”x18” with a 15”x7” rectangle chopped out of it. 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9” total thickness.  ~15” translation between horns, 1” focus diff.  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cryo_dimens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85" y="3234267"/>
            <a:ext cx="4372215" cy="3153534"/>
          </a:xfrm>
          <a:prstGeom prst="rect">
            <a:avLst/>
          </a:prstGeom>
        </p:spPr>
      </p:pic>
      <p:pic>
        <p:nvPicPr>
          <p:cNvPr id="9" name="Picture 8" descr="cryo_dim_wid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0" y="3732882"/>
            <a:ext cx="4521200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Cryostat – Walk Through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cryo_cold_plate_amawa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98" y="1168400"/>
            <a:ext cx="4357158" cy="4825082"/>
          </a:xfrm>
          <a:prstGeom prst="rect">
            <a:avLst/>
          </a:prstGeom>
        </p:spPr>
      </p:pic>
      <p:pic>
        <p:nvPicPr>
          <p:cNvPr id="11" name="Picture 10" descr="cryo_cold_plate_kry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081" y="1167483"/>
            <a:ext cx="4209914" cy="482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9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EAEAEA"/>
                </a:solidFill>
              </a:rPr>
              <a:t>OUTLINE</a:t>
            </a:r>
            <a:endParaRPr lang="en-US" sz="3600" dirty="0">
              <a:solidFill>
                <a:srgbClr val="EAEAEA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10267" y="2658533"/>
            <a:ext cx="6400800" cy="2810934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 RF </a:t>
            </a:r>
            <a:r>
              <a:rPr lang="en-US" dirty="0" err="1" smtClean="0">
                <a:solidFill>
                  <a:srgbClr val="EAEAEA"/>
                </a:solidFill>
              </a:rPr>
              <a:t>Cryo</a:t>
            </a:r>
            <a:r>
              <a:rPr lang="en-US" dirty="0" smtClean="0">
                <a:solidFill>
                  <a:srgbClr val="EAEAEA"/>
                </a:solidFill>
              </a:rPr>
              <a:t> System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 Mounting Apparatus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 27-m </a:t>
            </a:r>
            <a:r>
              <a:rPr lang="en-US" dirty="0" err="1" smtClean="0">
                <a:solidFill>
                  <a:srgbClr val="EAEAEA"/>
                </a:solidFill>
              </a:rPr>
              <a:t>cryo</a:t>
            </a:r>
            <a:r>
              <a:rPr lang="en-US" dirty="0" smtClean="0">
                <a:solidFill>
                  <a:srgbClr val="EAEAEA"/>
                </a:solidFill>
              </a:rPr>
              <a:t> upgrades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Cryostat – Walk Through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detail_signal_pa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932" y="1236446"/>
            <a:ext cx="5317783" cy="51513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Cryostat – Walk Through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cryo_without_li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401" y="1174639"/>
            <a:ext cx="5541498" cy="52131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Cryostat – Walk Through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full_cryo_view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38" y="949527"/>
            <a:ext cx="7653867" cy="54382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Cryostat – Status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full_cry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095" y="2093381"/>
            <a:ext cx="4432103" cy="4294419"/>
          </a:xfrm>
          <a:prstGeom prst="rect">
            <a:avLst/>
          </a:prstGeom>
        </p:spPr>
      </p:pic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411390" y="1168400"/>
            <a:ext cx="8529807" cy="201506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All pieces insides the cryostat (cold plate, radiation shield, filter bank, G-10 supports, </a:t>
            </a:r>
            <a:r>
              <a:rPr lang="en-US" sz="2400" dirty="0" err="1" smtClean="0">
                <a:solidFill>
                  <a:srgbClr val="EAEAEA"/>
                </a:solidFill>
              </a:rPr>
              <a:t>bracketry</a:t>
            </a:r>
            <a:r>
              <a:rPr lang="en-US" sz="2400" dirty="0" smtClean="0">
                <a:solidFill>
                  <a:srgbClr val="EAEAEA"/>
                </a:solidFill>
              </a:rPr>
              <a:t> for components, thermal connectors) will be machined at OVRO.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</a:t>
            </a:r>
            <a:r>
              <a:rPr lang="en-US" sz="2400" dirty="0" err="1" smtClean="0">
                <a:solidFill>
                  <a:srgbClr val="EAEAEA"/>
                </a:solidFill>
              </a:rPr>
              <a:t>Cryo</a:t>
            </a:r>
            <a:r>
              <a:rPr lang="en-US" sz="2400" dirty="0" smtClean="0">
                <a:solidFill>
                  <a:srgbClr val="EAEAEA"/>
                </a:solidFill>
              </a:rPr>
              <a:t> case too big for our machine shop. </a:t>
            </a: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446188" y="3183467"/>
            <a:ext cx="4062907" cy="3204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Quote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 was sent out last week --  should be in later this week.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400" baseline="0" dirty="0" smtClean="0">
              <a:solidFill>
                <a:srgbClr val="EAEAEA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Cryo</a:t>
            </a:r>
            <a:r>
              <a:rPr lang="en-US" sz="2400" dirty="0" smtClean="0">
                <a:solidFill>
                  <a:srgbClr val="EAEAEA"/>
                </a:solidFill>
              </a:rPr>
              <a:t>stat currently under review by James Lamb and Sandy </a:t>
            </a:r>
            <a:r>
              <a:rPr lang="en-US" sz="2400" dirty="0" err="1" smtClean="0">
                <a:solidFill>
                  <a:srgbClr val="EAEAEA"/>
                </a:solidFill>
              </a:rPr>
              <a:t>Weinreb</a:t>
            </a:r>
            <a:r>
              <a:rPr lang="en-US" sz="2400" dirty="0" smtClean="0">
                <a:solidFill>
                  <a:srgbClr val="EAEAEA"/>
                </a:solidFill>
              </a:rPr>
              <a:t>.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Still to finalize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full_cry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095" y="2093381"/>
            <a:ext cx="4432103" cy="4294419"/>
          </a:xfrm>
          <a:prstGeom prst="rect">
            <a:avLst/>
          </a:prstGeom>
        </p:spPr>
      </p:pic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411390" y="1168400"/>
            <a:ext cx="8529807" cy="201506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Whether location of horns is ok (from Sandy)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Horn design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Cost of machining.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Components to use. 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Full Cost (including connectors </a:t>
            </a:r>
            <a:br>
              <a:rPr lang="en-US" sz="2400" dirty="0" smtClean="0">
                <a:solidFill>
                  <a:srgbClr val="EAEAEA"/>
                </a:solidFill>
              </a:rPr>
            </a:br>
            <a:r>
              <a:rPr lang="en-US" sz="2400" dirty="0" smtClean="0">
                <a:solidFill>
                  <a:srgbClr val="EAEAEA"/>
                </a:solidFill>
              </a:rPr>
              <a:t>and coax).</a:t>
            </a: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446188" y="3962400"/>
            <a:ext cx="4062907" cy="3204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plan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making the cables myself.  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vs. SS). </a:t>
            </a:r>
            <a:endParaRPr lang="en-US" sz="2400" baseline="0" dirty="0" smtClean="0">
              <a:solidFill>
                <a:srgbClr val="EAEAEA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Feed-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/connectors should be </a:t>
            </a:r>
            <a:r>
              <a:rPr lang="en-US" sz="2400" dirty="0" smtClean="0">
                <a:solidFill>
                  <a:srgbClr val="EAEAEA"/>
                </a:solidFill>
              </a:rPr>
              <a:t>less than $1K.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EAEAEA"/>
                </a:solidFill>
              </a:rPr>
              <a:t>  Should have a lot more info next week.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9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Prime Focus Apparatus	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8639" y="1456266"/>
            <a:ext cx="4064000" cy="3344333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 Install a new self-contained system that bolts onto the ring platform.</a:t>
            </a:r>
          </a:p>
          <a:p>
            <a:pPr algn="l"/>
            <a:endParaRPr lang="en-US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Uses tracks for linear (and vertical -- focus) translations with actuators in </a:t>
            </a:r>
            <a:r>
              <a:rPr lang="en-US" dirty="0" err="1" smtClean="0">
                <a:solidFill>
                  <a:srgbClr val="EAEAEA"/>
                </a:solidFill>
              </a:rPr>
              <a:t>z</a:t>
            </a:r>
            <a:r>
              <a:rPr lang="en-US" dirty="0" smtClean="0">
                <a:solidFill>
                  <a:srgbClr val="EAEAEA"/>
                </a:solidFill>
              </a:rPr>
              <a:t>, gears otherwise.  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Uses a gear motor for rotation.</a:t>
            </a:r>
          </a:p>
          <a:p>
            <a:pPr algn="l">
              <a:buFont typeface="Arial"/>
              <a:buChar char="•"/>
            </a:pPr>
            <a:endParaRPr lang="en-US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 Adjust </a:t>
            </a:r>
            <a:r>
              <a:rPr lang="en-US" dirty="0" err="1" smtClean="0">
                <a:solidFill>
                  <a:srgbClr val="EAEAEA"/>
                </a:solidFill>
              </a:rPr>
              <a:t>y</a:t>
            </a:r>
            <a:r>
              <a:rPr lang="en-US" dirty="0" smtClean="0">
                <a:solidFill>
                  <a:srgbClr val="EAEAEA"/>
                </a:solidFill>
              </a:rPr>
              <a:t> once on installation.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mount_loc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745" y="1168400"/>
            <a:ext cx="3471494" cy="314924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622639" y="2116667"/>
            <a:ext cx="1896694" cy="71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ual_v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745" y="4800599"/>
            <a:ext cx="3308190" cy="1643800"/>
          </a:xfrm>
          <a:prstGeom prst="rect">
            <a:avLst/>
          </a:prstGeom>
        </p:spPr>
      </p:pic>
      <p:pic>
        <p:nvPicPr>
          <p:cNvPr id="11" name="Picture 10" descr="LA_LA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639" y="4793399"/>
            <a:ext cx="3429000" cy="165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2907" y="642999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Mounting Apparatus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Apparatus Walk-through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Solar_Apparatus (1.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2338"/>
            <a:ext cx="9144000" cy="51554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22907" y="642999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Mounting Apparatus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Apparatus Walk-through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2907" y="642999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Mounting Apparatus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olar _Apparatus(1.3)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51554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Apparatus Walk-through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2907" y="642999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Mounting Apparatus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olar_Apparatus (1.3)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51554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Apparatus Walk-through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2907" y="642999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Mounting Apparatus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olar_Apparatus(1.3)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4536"/>
            <a:ext cx="9144000" cy="51554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9" y="5080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RF System</a:t>
            </a:r>
            <a:endParaRPr lang="en-US" sz="4000" dirty="0">
              <a:solidFill>
                <a:srgbClr val="EAEAEA"/>
              </a:solidFill>
            </a:endParaRPr>
          </a:p>
        </p:txBody>
      </p:sp>
      <p:pic>
        <p:nvPicPr>
          <p:cNvPr id="8" name="Picture 7" descr="block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38" y="2434757"/>
            <a:ext cx="8382161" cy="3081341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32611" y="5516098"/>
            <a:ext cx="7501628" cy="1462769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rgbClr val="EAEAEA"/>
                </a:solidFill>
              </a:rPr>
              <a:t> </a:t>
            </a:r>
            <a:r>
              <a:rPr lang="en-US" sz="2000" dirty="0" smtClean="0">
                <a:solidFill>
                  <a:srgbClr val="EAEAEA"/>
                </a:solidFill>
              </a:rPr>
              <a:t>Need as much amplification as needed to satisfy power requirements of RF-fiber converter (</a:t>
            </a:r>
            <a:r>
              <a:rPr lang="en-US" sz="2000" dirty="0" smtClean="0">
                <a:solidFill>
                  <a:srgbClr val="EAEAEA"/>
                </a:solidFill>
              </a:rPr>
              <a:t>which is 7dBm, requiring about 86dB of gain).  Most likely 2 amps in addition to the </a:t>
            </a:r>
            <a:r>
              <a:rPr lang="en-US" sz="2000" dirty="0" err="1" smtClean="0">
                <a:solidFill>
                  <a:srgbClr val="EAEAEA"/>
                </a:solidFill>
              </a:rPr>
              <a:t>LNAs</a:t>
            </a:r>
            <a:r>
              <a:rPr lang="en-US" sz="2000" dirty="0" smtClean="0">
                <a:solidFill>
                  <a:srgbClr val="EAEAEA"/>
                </a:solidFill>
              </a:rPr>
              <a:t>.  </a:t>
            </a:r>
            <a:endParaRPr lang="en-US" sz="2000" dirty="0">
              <a:solidFill>
                <a:srgbClr val="EAEAEA"/>
              </a:solidFill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761839" y="1219200"/>
            <a:ext cx="7501628" cy="342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Noise temps of &lt; 50K from 1-18GHz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1% Amp Stability, 1 degree phase stability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Polar accuracy: 15 dB isolation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270932" y="1250733"/>
            <a:ext cx="4301067" cy="560726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Minimal info on dish distortion/focus change – makes it hard to define translation/rotation tolerances.  So… </a:t>
            </a:r>
          </a:p>
          <a:p>
            <a:pPr algn="l"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Translation in x-axis: +-7”</a:t>
            </a:r>
          </a:p>
          <a:p>
            <a:pPr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Translation in </a:t>
            </a:r>
            <a:r>
              <a:rPr lang="en-US" sz="2000" dirty="0" err="1" smtClean="0">
                <a:solidFill>
                  <a:schemeClr val="bg1"/>
                </a:solidFill>
              </a:rPr>
              <a:t>y</a:t>
            </a:r>
            <a:r>
              <a:rPr lang="en-US" sz="2000" dirty="0" smtClean="0">
                <a:solidFill>
                  <a:schemeClr val="bg1"/>
                </a:solidFill>
              </a:rPr>
              <a:t>: +-3” (fix)</a:t>
            </a:r>
          </a:p>
          <a:p>
            <a:pPr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Translation in </a:t>
            </a:r>
            <a:r>
              <a:rPr lang="en-US" sz="2000" dirty="0" err="1" smtClean="0">
                <a:solidFill>
                  <a:schemeClr val="bg1"/>
                </a:solidFill>
              </a:rPr>
              <a:t>z</a:t>
            </a:r>
            <a:r>
              <a:rPr lang="en-US" sz="2000" dirty="0" smtClean="0">
                <a:solidFill>
                  <a:schemeClr val="bg1"/>
                </a:solidFill>
              </a:rPr>
              <a:t>: -4”-&gt;+7”</a:t>
            </a:r>
          </a:p>
          <a:p>
            <a:pPr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Hard stops in </a:t>
            </a:r>
            <a:r>
              <a:rPr lang="en-US" sz="2000" dirty="0" err="1" smtClean="0">
                <a:solidFill>
                  <a:schemeClr val="bg1"/>
                </a:solidFill>
              </a:rPr>
              <a:t>x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z</a:t>
            </a:r>
            <a:r>
              <a:rPr lang="en-US" sz="2000" dirty="0" smtClean="0">
                <a:solidFill>
                  <a:schemeClr val="bg1"/>
                </a:solidFill>
              </a:rPr>
              <a:t>-range limited by actuators (up to 3000 pounds). </a:t>
            </a:r>
          </a:p>
          <a:p>
            <a:pPr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Total weight (including screws) = 350lbs + receiver.</a:t>
            </a:r>
          </a:p>
          <a:p>
            <a:pPr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Cost:  ~$35K total (</a:t>
            </a:r>
            <a:r>
              <a:rPr lang="en-US" sz="2000" dirty="0" err="1" smtClean="0">
                <a:solidFill>
                  <a:schemeClr val="bg1"/>
                </a:solidFill>
              </a:rPr>
              <a:t>Tomi’s</a:t>
            </a:r>
            <a:r>
              <a:rPr lang="en-US" sz="2000" dirty="0" smtClean="0">
                <a:solidFill>
                  <a:schemeClr val="bg1"/>
                </a:solidFill>
              </a:rPr>
              <a:t> document) </a:t>
            </a:r>
          </a:p>
          <a:p>
            <a:pPr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Still need Final PDR</a:t>
            </a:r>
          </a:p>
          <a:p>
            <a:pPr algn="l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Getting quotes on parts we can’t machine at OVRO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2907" y="642999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Mounting Apparatus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1838" y="0"/>
            <a:ext cx="7772400" cy="116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Apparatus Details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apparat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250733"/>
            <a:ext cx="433575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4229" y="0"/>
            <a:ext cx="7772400" cy="106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27-m </a:t>
            </a:r>
            <a:r>
              <a:rPr lang="en-US" sz="3200" dirty="0" err="1" smtClean="0">
                <a:solidFill>
                  <a:srgbClr val="EAEAEA"/>
                </a:solidFill>
                <a:latin typeface="+mj-lt"/>
                <a:ea typeface="+mj-ea"/>
                <a:cs typeface="+mj-cs"/>
              </a:rPr>
              <a:t>Cryo</a:t>
            </a:r>
            <a:r>
              <a:rPr lang="en-US" sz="3200" dirty="0" smtClean="0">
                <a:solidFill>
                  <a:srgbClr val="EAEAEA"/>
                </a:solidFill>
                <a:latin typeface="+mj-lt"/>
                <a:ea typeface="+mj-ea"/>
                <a:cs typeface="+mj-cs"/>
              </a:rPr>
              <a:t> Upgrades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nt_profi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57" y="952596"/>
            <a:ext cx="5205543" cy="560167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302000" y="4072693"/>
            <a:ext cx="3014133" cy="617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78485" y="6429999"/>
            <a:ext cx="146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Cryo</a:t>
            </a:r>
            <a:r>
              <a:rPr lang="en-US" dirty="0" smtClean="0">
                <a:solidFill>
                  <a:schemeClr val="bg1"/>
                </a:solidFill>
              </a:rPr>
              <a:t> Upgrade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8200-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469" y="2094181"/>
            <a:ext cx="1313060" cy="134328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3730791" y="3665205"/>
            <a:ext cx="2813081" cy="2357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02000" y="4072693"/>
            <a:ext cx="4047067" cy="1616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 txBox="1">
            <a:spLocks/>
          </p:cNvSpPr>
          <p:nvPr/>
        </p:nvSpPr>
        <p:spPr>
          <a:xfrm>
            <a:off x="280538" y="1061962"/>
            <a:ext cx="3376819" cy="57960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 smtClean="0">
                <a:solidFill>
                  <a:srgbClr val="EAEAEA"/>
                </a:solidFill>
              </a:rPr>
              <a:t> Russ finishing up design of how to get </a:t>
            </a:r>
            <a:r>
              <a:rPr lang="en-US" sz="2400" dirty="0" err="1" smtClean="0">
                <a:solidFill>
                  <a:srgbClr val="EAEAEA"/>
                </a:solidFill>
              </a:rPr>
              <a:t>cryo</a:t>
            </a:r>
            <a:r>
              <a:rPr lang="en-US" sz="2400" dirty="0" smtClean="0">
                <a:solidFill>
                  <a:srgbClr val="EAEAEA"/>
                </a:solidFill>
              </a:rPr>
              <a:t> lines up to prime focus.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2400" dirty="0" smtClean="0">
              <a:solidFill>
                <a:srgbClr val="EAEAEA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 smtClean="0">
                <a:solidFill>
                  <a:srgbClr val="EAEAEA"/>
                </a:solidFill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Compressor in pedestal.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 smtClean="0">
                <a:solidFill>
                  <a:srgbClr val="EAEAEA"/>
                </a:solidFill>
              </a:rPr>
              <a:t>  He lines in the equatorial mount need a 4-port rotary union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($~5K)</a:t>
            </a:r>
            <a:endParaRPr lang="en-US" sz="2400" dirty="0" smtClean="0">
              <a:solidFill>
                <a:srgbClr val="EAEAEA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EAEAEA"/>
                </a:solidFill>
              </a:rPr>
              <a:t>2-port rotary union at exit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noProof="0" dirty="0" smtClean="0">
                <a:solidFill>
                  <a:srgbClr val="EAEAEA"/>
                </a:solidFill>
              </a:rPr>
              <a:t> Most straightforward part of whole upgrade!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9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EAEAEA"/>
                </a:solidFill>
              </a:rPr>
              <a:t>Cryo</a:t>
            </a:r>
            <a:r>
              <a:rPr lang="en-US" sz="4000" dirty="0" smtClean="0">
                <a:solidFill>
                  <a:srgbClr val="EAEAEA"/>
                </a:solidFill>
              </a:rPr>
              <a:t> Upgrade Inventory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20800" y="880533"/>
            <a:ext cx="6858000" cy="5689600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Receiver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 Focus apparatus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 Compressor/</a:t>
            </a:r>
            <a:r>
              <a:rPr lang="en-US" dirty="0" err="1" smtClean="0">
                <a:solidFill>
                  <a:srgbClr val="EAEAEA"/>
                </a:solidFill>
              </a:rPr>
              <a:t>Cryo</a:t>
            </a:r>
            <a:r>
              <a:rPr lang="en-US" dirty="0" smtClean="0">
                <a:solidFill>
                  <a:srgbClr val="EAEAEA"/>
                </a:solidFill>
              </a:rPr>
              <a:t> lines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Temp Controlled (TECA) box with</a:t>
            </a:r>
            <a:r>
              <a:rPr lang="en-US" dirty="0" smtClean="0">
                <a:solidFill>
                  <a:srgbClr val="EAEAEA"/>
                </a:solidFill>
              </a:rPr>
              <a:t>: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Bias for amps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Temp Stable noise diode source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Temp monitoring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RF switch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Pre-amp module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RF-optical converter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Ethernet Switch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EAEAEA"/>
                </a:solidFill>
              </a:rPr>
              <a:t>Ethernet controllable power supply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Small computer to control Noise Diode, Bias, and Alignment jig (rotation,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, and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Programming said computer/interface with CS.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867" y="-237067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Timeline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69335" y="931333"/>
            <a:ext cx="8686798" cy="5706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EAEAEA"/>
                </a:solidFill>
              </a:rPr>
              <a:t>September/October:  </a:t>
            </a:r>
            <a:r>
              <a:rPr lang="en-US" sz="2400" dirty="0" smtClean="0">
                <a:solidFill>
                  <a:srgbClr val="EAEAEA"/>
                </a:solidFill>
              </a:rPr>
              <a:t>Finalize </a:t>
            </a:r>
            <a:r>
              <a:rPr lang="en-US" sz="2400" dirty="0" err="1" smtClean="0">
                <a:solidFill>
                  <a:srgbClr val="EAEAEA"/>
                </a:solidFill>
              </a:rPr>
              <a:t>Cryo</a:t>
            </a:r>
            <a:r>
              <a:rPr lang="en-US" sz="2400" dirty="0" smtClean="0">
                <a:solidFill>
                  <a:srgbClr val="EAEAEA"/>
                </a:solidFill>
              </a:rPr>
              <a:t> design.  Select (and </a:t>
            </a:r>
            <a:br>
              <a:rPr lang="en-US" sz="2400" dirty="0" smtClean="0">
                <a:solidFill>
                  <a:srgbClr val="EAEAEA"/>
                </a:solidFill>
              </a:rPr>
            </a:br>
            <a:r>
              <a:rPr lang="en-US" sz="2400" dirty="0" smtClean="0">
                <a:solidFill>
                  <a:srgbClr val="EAEAEA"/>
                </a:solidFill>
              </a:rPr>
              <a:t>order) RF components.  Select rest of hardware inside</a:t>
            </a:r>
            <a:br>
              <a:rPr lang="en-US" sz="2400" dirty="0" smtClean="0">
                <a:solidFill>
                  <a:srgbClr val="EAEAEA"/>
                </a:solidFill>
              </a:rPr>
            </a:br>
            <a:r>
              <a:rPr lang="en-US" sz="2400" dirty="0" smtClean="0">
                <a:solidFill>
                  <a:srgbClr val="EAEAEA"/>
                </a:solidFill>
              </a:rPr>
              <a:t>TECA box. Purchase hardware needed for </a:t>
            </a:r>
            <a:r>
              <a:rPr lang="en-US" sz="2400" dirty="0" err="1" smtClean="0">
                <a:solidFill>
                  <a:srgbClr val="EAEAEA"/>
                </a:solidFill>
              </a:rPr>
              <a:t>cryo</a:t>
            </a:r>
            <a:r>
              <a:rPr lang="en-US" sz="2400" dirty="0" smtClean="0">
                <a:solidFill>
                  <a:srgbClr val="EAEAEA"/>
                </a:solidFill>
              </a:rPr>
              <a:t> upgrade.  Start machining apparatus and cryostat.  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EAEAEA"/>
                </a:solidFill>
              </a:rPr>
              <a:t>November</a:t>
            </a:r>
            <a:r>
              <a:rPr lang="en-US" sz="2400" dirty="0" smtClean="0">
                <a:solidFill>
                  <a:srgbClr val="EAEAEA"/>
                </a:solidFill>
              </a:rPr>
              <a:t>:  Control subsystem development, testing of individual RF components (as they arrive),  machining of rest of apparatus and cryostat.  Begin machining horns.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EAEAEA"/>
                </a:solidFill>
              </a:rPr>
              <a:t>December</a:t>
            </a:r>
            <a:r>
              <a:rPr lang="en-US" sz="2400" dirty="0" smtClean="0">
                <a:solidFill>
                  <a:srgbClr val="EAEAEA"/>
                </a:solidFill>
              </a:rPr>
              <a:t>: Cryostat machining complete.  Begin </a:t>
            </a:r>
            <a:r>
              <a:rPr lang="en-US" sz="2400" dirty="0" err="1" smtClean="0">
                <a:solidFill>
                  <a:srgbClr val="EAEAEA"/>
                </a:solidFill>
              </a:rPr>
              <a:t>cryo</a:t>
            </a:r>
            <a:r>
              <a:rPr lang="en-US" sz="2400" dirty="0" smtClean="0">
                <a:solidFill>
                  <a:srgbClr val="EAEAEA"/>
                </a:solidFill>
              </a:rPr>
              <a:t> testing in lab. 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EAEAEA"/>
                </a:solidFill>
              </a:rPr>
              <a:t>January</a:t>
            </a:r>
            <a:r>
              <a:rPr lang="en-US" sz="2400" dirty="0" smtClean="0">
                <a:solidFill>
                  <a:srgbClr val="EAEAEA"/>
                </a:solidFill>
              </a:rPr>
              <a:t>:  Apparatus machining complete.  Begin testing of apparatus with control system. He line installation complete.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EAEAEA"/>
                </a:solidFill>
              </a:rPr>
              <a:t>February/March</a:t>
            </a:r>
            <a:r>
              <a:rPr lang="en-US" sz="2400" dirty="0" smtClean="0">
                <a:solidFill>
                  <a:srgbClr val="EAEAEA"/>
                </a:solidFill>
              </a:rPr>
              <a:t>:  Extensive testing of Cryostat/Apparatus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EAEAEA"/>
                </a:solidFill>
              </a:rPr>
              <a:t>April</a:t>
            </a:r>
            <a:r>
              <a:rPr lang="en-US" sz="2400" dirty="0" smtClean="0">
                <a:solidFill>
                  <a:srgbClr val="EAEAEA"/>
                </a:solidFill>
              </a:rPr>
              <a:t>:  Installation?  Could be done earlier depending on results from Feb/March.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Science!  ;-)</a:t>
            </a:r>
          </a:p>
        </p:txBody>
      </p:sp>
      <p:pic>
        <p:nvPicPr>
          <p:cNvPr id="5" name="Picture 4" descr="binary_wat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467" y="135630"/>
            <a:ext cx="1625600" cy="15914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Horns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53148" y="1168400"/>
            <a:ext cx="8122847" cy="2864929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Single horn not available for cover full band. 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Dual-</a:t>
            </a:r>
            <a:r>
              <a:rPr lang="en-US" sz="2400" dirty="0" err="1" smtClean="0">
                <a:solidFill>
                  <a:srgbClr val="EAEAEA"/>
                </a:solidFill>
              </a:rPr>
              <a:t>Pol</a:t>
            </a:r>
            <a:r>
              <a:rPr lang="en-US" sz="2400" dirty="0" smtClean="0">
                <a:solidFill>
                  <a:srgbClr val="EAEAEA"/>
                </a:solidFill>
              </a:rPr>
              <a:t> horns with low spillover available from Sandy </a:t>
            </a:r>
            <a:r>
              <a:rPr lang="en-US" sz="2400" dirty="0" err="1" smtClean="0">
                <a:solidFill>
                  <a:srgbClr val="EAEAEA"/>
                </a:solidFill>
              </a:rPr>
              <a:t>Weinreb’s</a:t>
            </a:r>
            <a:r>
              <a:rPr lang="en-US" sz="2400" dirty="0" smtClean="0">
                <a:solidFill>
                  <a:srgbClr val="EAEAEA"/>
                </a:solidFill>
              </a:rPr>
              <a:t> lab that operate over factors of 6 in frequency.</a:t>
            </a:r>
            <a:endParaRPr lang="en-US" sz="16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/>
            <a:r>
              <a:rPr lang="en-US" sz="2400" dirty="0" smtClean="0">
                <a:solidFill>
                  <a:srgbClr val="EAEAEA"/>
                </a:solidFill>
              </a:rPr>
              <a:t> </a:t>
            </a:r>
            <a:endParaRPr lang="en-US" sz="2400" dirty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horn_pi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90" y="2650702"/>
            <a:ext cx="4191879" cy="3737099"/>
          </a:xfrm>
          <a:prstGeom prst="rect">
            <a:avLst/>
          </a:prstGeom>
        </p:spPr>
      </p:pic>
      <p:pic>
        <p:nvPicPr>
          <p:cNvPr id="11" name="Picture 10" descr="horn_draw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307" y="2650702"/>
            <a:ext cx="4150938" cy="37370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Horns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944064"/>
            <a:ext cx="8122847" cy="1432465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 Split into 1-6GHz and 3-18GHz.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Physical size of 1-6GHz horn, means we can only easily cool the higher-frequency horn. </a:t>
            </a: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/>
            <a:r>
              <a:rPr lang="en-US" sz="2400" dirty="0" smtClean="0">
                <a:solidFill>
                  <a:srgbClr val="EAEAEA"/>
                </a:solidFill>
              </a:rPr>
              <a:t> </a:t>
            </a:r>
            <a:endParaRPr lang="en-US" sz="2400" dirty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049" y="2376529"/>
            <a:ext cx="5191058" cy="4011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Horns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944064"/>
            <a:ext cx="8122847" cy="1432465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Ahmed </a:t>
            </a:r>
            <a:r>
              <a:rPr lang="en-US" sz="2400" dirty="0" err="1" smtClean="0">
                <a:solidFill>
                  <a:srgbClr val="EAEAEA"/>
                </a:solidFill>
              </a:rPr>
              <a:t>Agkiray</a:t>
            </a:r>
            <a:r>
              <a:rPr lang="en-US" sz="2400" dirty="0" smtClean="0">
                <a:solidFill>
                  <a:srgbClr val="EAEAEA"/>
                </a:solidFill>
              </a:rPr>
              <a:t> currently refining design (best design so far has aperture efficiencies of ~50% at highest frequency.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Once design is complete, they will be machined at OVRO by </a:t>
            </a:r>
            <a:r>
              <a:rPr lang="en-US" sz="2400" dirty="0" err="1" smtClean="0">
                <a:solidFill>
                  <a:srgbClr val="EAEAEA"/>
                </a:solidFill>
              </a:rPr>
              <a:t>Tomi</a:t>
            </a:r>
            <a:r>
              <a:rPr lang="en-US" sz="2400" dirty="0" smtClean="0">
                <a:solidFill>
                  <a:srgbClr val="EAEAEA"/>
                </a:solidFill>
              </a:rPr>
              <a:t> </a:t>
            </a:r>
            <a:r>
              <a:rPr lang="en-US" sz="2400" dirty="0" err="1" smtClean="0">
                <a:solidFill>
                  <a:srgbClr val="EAEAEA"/>
                </a:solidFill>
              </a:rPr>
              <a:t>Hovatta</a:t>
            </a:r>
            <a:r>
              <a:rPr lang="en-US" sz="2400" dirty="0" smtClean="0">
                <a:solidFill>
                  <a:srgbClr val="EAEAEA"/>
                </a:solidFill>
              </a:rPr>
              <a:t>/Stan Hudson.  </a:t>
            </a: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/>
            <a:r>
              <a:rPr lang="en-US" sz="2400" dirty="0" smtClean="0">
                <a:solidFill>
                  <a:srgbClr val="EAEAEA"/>
                </a:solidFill>
              </a:rPr>
              <a:t> </a:t>
            </a:r>
            <a:endParaRPr lang="en-US" sz="2400" dirty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p_e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91" y="2691088"/>
            <a:ext cx="5633410" cy="3696713"/>
          </a:xfrm>
          <a:prstGeom prst="rect">
            <a:avLst/>
          </a:prstGeom>
        </p:spPr>
      </p:pic>
      <p:sp>
        <p:nvSpPr>
          <p:cNvPr id="8" name="Subtitle 3"/>
          <p:cNvSpPr txBox="1">
            <a:spLocks/>
          </p:cNvSpPr>
          <p:nvPr/>
        </p:nvSpPr>
        <p:spPr>
          <a:xfrm>
            <a:off x="6280669" y="3176823"/>
            <a:ext cx="2513671" cy="259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tools for machining &lt; $1K.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EAEAEA"/>
                </a:solidFill>
              </a:rPr>
              <a:t> Cost for metal is &lt; few $K (getting estimate)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Can make one large horn in 2 weeks.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Couplers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944064"/>
            <a:ext cx="8122847" cy="544373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Since there are before the </a:t>
            </a:r>
            <a:r>
              <a:rPr lang="en-US" sz="2400" dirty="0" err="1" smtClean="0">
                <a:solidFill>
                  <a:srgbClr val="EAEAEA"/>
                </a:solidFill>
              </a:rPr>
              <a:t>LNAs</a:t>
            </a:r>
            <a:r>
              <a:rPr lang="en-US" sz="2400" dirty="0" smtClean="0">
                <a:solidFill>
                  <a:srgbClr val="EAEAEA"/>
                </a:solidFill>
              </a:rPr>
              <a:t>, must have lowest insertion loss possible. 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 They must also work at </a:t>
            </a:r>
            <a:r>
              <a:rPr lang="en-US" sz="2400" dirty="0" err="1" smtClean="0">
                <a:solidFill>
                  <a:srgbClr val="EAEAEA"/>
                </a:solidFill>
              </a:rPr>
              <a:t>cryo</a:t>
            </a:r>
            <a:r>
              <a:rPr lang="en-US" sz="2400" dirty="0" smtClean="0">
                <a:solidFill>
                  <a:srgbClr val="EAEAEA"/>
                </a:solidFill>
              </a:rPr>
              <a:t> temps.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 Available vendors are </a:t>
            </a:r>
            <a:r>
              <a:rPr lang="en-US" sz="2400" dirty="0" err="1" smtClean="0">
                <a:solidFill>
                  <a:srgbClr val="EAEAEA"/>
                </a:solidFill>
              </a:rPr>
              <a:t>Krytar</a:t>
            </a:r>
            <a:r>
              <a:rPr lang="en-US" sz="2400" dirty="0" smtClean="0">
                <a:solidFill>
                  <a:srgbClr val="EAEAEA"/>
                </a:solidFill>
              </a:rPr>
              <a:t> and </a:t>
            </a:r>
            <a:r>
              <a:rPr lang="en-US" sz="2400" dirty="0" err="1" smtClean="0">
                <a:solidFill>
                  <a:srgbClr val="EAEAEA"/>
                </a:solidFill>
              </a:rPr>
              <a:t>Atlantec</a:t>
            </a: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 </a:t>
            </a:r>
            <a:r>
              <a:rPr lang="en-US" sz="2400" dirty="0" err="1" smtClean="0">
                <a:solidFill>
                  <a:srgbClr val="EAEAEA"/>
                </a:solidFill>
              </a:rPr>
              <a:t>Cryo</a:t>
            </a:r>
            <a:r>
              <a:rPr lang="en-US" sz="2400" dirty="0" smtClean="0">
                <a:solidFill>
                  <a:srgbClr val="EAEAEA"/>
                </a:solidFill>
              </a:rPr>
              <a:t> testing last week showed both perform at </a:t>
            </a:r>
            <a:r>
              <a:rPr lang="en-US" sz="2400" dirty="0" err="1" smtClean="0">
                <a:solidFill>
                  <a:srgbClr val="EAEAEA"/>
                </a:solidFill>
              </a:rPr>
              <a:t>cryo</a:t>
            </a:r>
            <a:r>
              <a:rPr lang="en-US" sz="2400" dirty="0" smtClean="0">
                <a:solidFill>
                  <a:srgbClr val="EAEAEA"/>
                </a:solidFill>
              </a:rPr>
              <a:t> temperatures, and IL reduces by 0.1dB at low frequencies and up to 0.4dB at higher frequencies. </a:t>
            </a: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tlan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838" y="3241028"/>
            <a:ext cx="2438400" cy="1231900"/>
          </a:xfrm>
          <a:prstGeom prst="rect">
            <a:avLst/>
          </a:prstGeom>
        </p:spPr>
      </p:pic>
      <p:pic>
        <p:nvPicPr>
          <p:cNvPr id="10" name="Picture 9" descr="kry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91" y="3241028"/>
            <a:ext cx="46355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Couplers for 1-6GHz system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944064"/>
            <a:ext cx="8122847" cy="544373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 The large size of </a:t>
            </a:r>
            <a:r>
              <a:rPr lang="en-US" sz="2400" dirty="0" err="1" smtClean="0">
                <a:solidFill>
                  <a:srgbClr val="EAEAEA"/>
                </a:solidFill>
              </a:rPr>
              <a:t>Krytar</a:t>
            </a:r>
            <a:r>
              <a:rPr lang="en-US" sz="2400" dirty="0" smtClean="0">
                <a:solidFill>
                  <a:srgbClr val="EAEAEA"/>
                </a:solidFill>
              </a:rPr>
              <a:t> 158020 requires a cable with right-angle connectors which increases the IL by 0.1dB.  Resulting change in receiver temperature </a:t>
            </a:r>
            <a:r>
              <a:rPr lang="en-US" sz="2400" dirty="0" smtClean="0">
                <a:solidFill>
                  <a:srgbClr val="EAEAEA"/>
                </a:solidFill>
              </a:rPr>
              <a:t>is 0.6-0.8K. </a:t>
            </a: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Using </a:t>
            </a:r>
            <a:r>
              <a:rPr lang="en-US" sz="2400" dirty="0" err="1" smtClean="0">
                <a:solidFill>
                  <a:srgbClr val="EAEAEA"/>
                </a:solidFill>
              </a:rPr>
              <a:t>Atlantec</a:t>
            </a:r>
            <a:r>
              <a:rPr lang="en-US" sz="2400" dirty="0" smtClean="0">
                <a:solidFill>
                  <a:srgbClr val="EAEAEA"/>
                </a:solidFill>
              </a:rPr>
              <a:t> 1-4GHz gives </a:t>
            </a:r>
            <a:r>
              <a:rPr lang="en-US" sz="2400" dirty="0" err="1" smtClean="0">
                <a:solidFill>
                  <a:srgbClr val="EAEAEA"/>
                </a:solidFill>
              </a:rPr>
              <a:t>rx</a:t>
            </a:r>
            <a:r>
              <a:rPr lang="en-US" sz="2400" dirty="0" smtClean="0">
                <a:solidFill>
                  <a:srgbClr val="EAEAEA"/>
                </a:solidFill>
              </a:rPr>
              <a:t> temps 3K lower, </a:t>
            </a:r>
            <a:r>
              <a:rPr lang="en-US" sz="2400" smtClean="0">
                <a:solidFill>
                  <a:srgbClr val="EAEAEA"/>
                </a:solidFill>
              </a:rPr>
              <a:t>but sacrifices 4-6GHz.  </a:t>
            </a:r>
            <a:endParaRPr lang="en-US" sz="2400" smtClean="0">
              <a:solidFill>
                <a:srgbClr val="EAEAEA"/>
              </a:solidFill>
            </a:endParaRPr>
          </a:p>
          <a:p>
            <a:pPr algn="l"/>
            <a:endParaRPr lang="en-US" sz="2400" dirty="0" smtClean="0">
              <a:solidFill>
                <a:srgbClr val="EAEAEA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13894" y="1727197"/>
          <a:ext cx="8662101" cy="240114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86271"/>
                <a:gridCol w="1386271"/>
                <a:gridCol w="1386271"/>
                <a:gridCol w="1205235"/>
                <a:gridCol w="926058"/>
                <a:gridCol w="2371995"/>
              </a:tblGrid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 Loss</a:t>
                      </a:r>
                      <a:r>
                        <a:rPr lang="en-US" baseline="0" dirty="0" smtClean="0"/>
                        <a:t> (dB)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Cost/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Dimensions (</a:t>
                      </a:r>
                      <a:r>
                        <a:rPr lang="en-US" baseline="0" dirty="0" err="1" smtClean="0"/>
                        <a:t>LxWxH</a:t>
                      </a:r>
                      <a:r>
                        <a:rPr lang="en-US" baseline="0" dirty="0" smtClean="0"/>
                        <a:t> in)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KRYTAR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158020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0.5-8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5.25</a:t>
                      </a:r>
                      <a:r>
                        <a:rPr lang="en-US" dirty="0" smtClean="0"/>
                        <a:t>x0.72x0.53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KRYTAR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1-18 GHz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3.50x0.73x0.53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ATLANTEC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A2034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1-4 </a:t>
                      </a:r>
                      <a:r>
                        <a:rPr lang="en-US" dirty="0" smtClean="0"/>
                        <a:t>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2.90x0.60x0.38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ATLANTEC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A4238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1-18</a:t>
                      </a:r>
                      <a:r>
                        <a:rPr lang="en-US" baseline="0" dirty="0" smtClean="0"/>
                        <a:t>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3.47x0.70x0.38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38" y="0"/>
            <a:ext cx="7772400" cy="116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AEAEA"/>
                </a:solidFill>
              </a:rPr>
              <a:t>Couplers for 3-18GHz system</a:t>
            </a:r>
            <a:endParaRPr lang="en-US" sz="4000" dirty="0">
              <a:solidFill>
                <a:srgbClr val="EAEAEA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1391" y="944064"/>
            <a:ext cx="8122847" cy="5443737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 In this case, </a:t>
            </a:r>
            <a:r>
              <a:rPr lang="en-US" sz="2400" dirty="0" err="1" smtClean="0">
                <a:solidFill>
                  <a:srgbClr val="EAEAEA"/>
                </a:solidFill>
              </a:rPr>
              <a:t>Krytar</a:t>
            </a:r>
            <a:r>
              <a:rPr lang="en-US" sz="2400" dirty="0" smtClean="0">
                <a:solidFill>
                  <a:srgbClr val="EAEAEA"/>
                </a:solidFill>
              </a:rPr>
              <a:t> seems like the better option.  </a:t>
            </a:r>
          </a:p>
          <a:p>
            <a:pPr algn="l">
              <a:buFont typeface="Arial"/>
              <a:buChar char="•"/>
            </a:pPr>
            <a:endParaRPr lang="en-US" sz="2400" dirty="0" smtClean="0">
              <a:solidFill>
                <a:srgbClr val="EAEAEA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EAEAEA"/>
                </a:solidFill>
              </a:rPr>
              <a:t>  NOTE:  ATLANTEC components are manufactured in the UK.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6280669" y="5993482"/>
            <a:ext cx="2695326" cy="57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433" y="6387801"/>
            <a:ext cx="113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System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13894" y="1727197"/>
          <a:ext cx="8662101" cy="240114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86271"/>
                <a:gridCol w="1386271"/>
                <a:gridCol w="1386271"/>
                <a:gridCol w="1205235"/>
                <a:gridCol w="926058"/>
                <a:gridCol w="2371995"/>
              </a:tblGrid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 Loss</a:t>
                      </a:r>
                      <a:r>
                        <a:rPr lang="en-US" baseline="0" dirty="0" smtClean="0"/>
                        <a:t> (dB)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Cost/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Dimensions (</a:t>
                      </a:r>
                      <a:r>
                        <a:rPr lang="en-US" baseline="0" dirty="0" err="1" smtClean="0"/>
                        <a:t>LxWxH</a:t>
                      </a:r>
                      <a:r>
                        <a:rPr lang="en-US" baseline="0" dirty="0" smtClean="0"/>
                        <a:t> in)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KRYTAR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2-18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2.08x0.69x0.53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KRYTAR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1-18 GHz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3.50x0.73x0.53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ATLANTEC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A4248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2-18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GHz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2.09x0.70x0.50</a:t>
                      </a:r>
                      <a:endParaRPr lang="en-US" dirty="0"/>
                    </a:p>
                  </a:txBody>
                  <a:tcPr/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dirty="0" smtClean="0"/>
                        <a:t>ATLANTEC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A4238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1-18</a:t>
                      </a:r>
                      <a:r>
                        <a:rPr lang="en-US" baseline="0" dirty="0" smtClean="0"/>
                        <a:t>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3.47x0.70x0.38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2536</Words>
  <Application>Microsoft Macintosh PowerPoint</Application>
  <PresentationFormat>On-screen Show (4:3)</PresentationFormat>
  <Paragraphs>453</Paragraphs>
  <Slides>33</Slides>
  <Notes>30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Macintosh HD:Users:sjcm:Desktop:solar_quotes_info:CIT318DataSheet30Aug2012.doc!OLE_LINK1</vt:lpstr>
      <vt:lpstr>COLD FRONT END STATUS</vt:lpstr>
      <vt:lpstr>OUTLINE</vt:lpstr>
      <vt:lpstr>RF System</vt:lpstr>
      <vt:lpstr>Horns</vt:lpstr>
      <vt:lpstr>Horns</vt:lpstr>
      <vt:lpstr>Horns</vt:lpstr>
      <vt:lpstr>Couplers</vt:lpstr>
      <vt:lpstr>Couplers for 1-6GHz system</vt:lpstr>
      <vt:lpstr>Couplers for 3-18GHz system</vt:lpstr>
      <vt:lpstr>Low-noise Amplifiers</vt:lpstr>
      <vt:lpstr>Isolators</vt:lpstr>
      <vt:lpstr>Secondary Amps</vt:lpstr>
      <vt:lpstr>Filters (notch)</vt:lpstr>
      <vt:lpstr>Filters (bandpass)</vt:lpstr>
      <vt:lpstr>Filters (bandpass)</vt:lpstr>
      <vt:lpstr>RF Switch </vt:lpstr>
      <vt:lpstr>Cryostat Design</vt:lpstr>
      <vt:lpstr>Cryostat – Physical Dimensions</vt:lpstr>
      <vt:lpstr>Cryostat – Walk Through</vt:lpstr>
      <vt:lpstr>Cryostat – Walk Through</vt:lpstr>
      <vt:lpstr>Cryostat – Walk Through</vt:lpstr>
      <vt:lpstr>Cryostat – Walk Through</vt:lpstr>
      <vt:lpstr>Cryostat – Status</vt:lpstr>
      <vt:lpstr>Still to finalize</vt:lpstr>
      <vt:lpstr>Prime Focus Apparatus </vt:lpstr>
      <vt:lpstr>Apparatus Walk-through</vt:lpstr>
      <vt:lpstr>Apparatus Walk-through</vt:lpstr>
      <vt:lpstr>Apparatus Walk-through</vt:lpstr>
      <vt:lpstr>Apparatus Walk-through</vt:lpstr>
      <vt:lpstr>Slide 30</vt:lpstr>
      <vt:lpstr>Slide 31</vt:lpstr>
      <vt:lpstr>Cryo Upgrade Inventory</vt:lpstr>
      <vt:lpstr>Timeline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FRONT END</dc:title>
  <dc:creator>Stephen Muchovej</dc:creator>
  <cp:lastModifiedBy>Stephen Muchovej</cp:lastModifiedBy>
  <cp:revision>24</cp:revision>
  <dcterms:created xsi:type="dcterms:W3CDTF">2012-09-24T03:12:44Z</dcterms:created>
  <dcterms:modified xsi:type="dcterms:W3CDTF">2012-09-24T03:51:41Z</dcterms:modified>
</cp:coreProperties>
</file>