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4"/>
  </p:notesMasterIdLst>
  <p:handoutMasterIdLst>
    <p:handoutMasterId r:id="rId15"/>
  </p:handoutMasterIdLst>
  <p:sldIdLst>
    <p:sldId id="717" r:id="rId3"/>
    <p:sldId id="812" r:id="rId4"/>
    <p:sldId id="829" r:id="rId5"/>
    <p:sldId id="813" r:id="rId6"/>
    <p:sldId id="825" r:id="rId7"/>
    <p:sldId id="826" r:id="rId8"/>
    <p:sldId id="828" r:id="rId9"/>
    <p:sldId id="827" r:id="rId10"/>
    <p:sldId id="830" r:id="rId11"/>
    <p:sldId id="831" r:id="rId12"/>
    <p:sldId id="814" r:id="rId13"/>
  </p:sldIdLst>
  <p:sldSz cx="9144000" cy="6858000" type="screen4x3"/>
  <p:notesSz cx="9236075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FF00"/>
    <a:srgbClr val="99FF33"/>
    <a:srgbClr val="99FF99"/>
    <a:srgbClr val="FFFF66"/>
    <a:srgbClr val="FF9900"/>
    <a:srgbClr val="FFFF99"/>
    <a:srgbClr val="FF6600"/>
    <a:srgbClr val="00FF00"/>
    <a:srgbClr val="FF505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6" autoAdjust="0"/>
    <p:restoredTop sz="97138" autoAdjust="0"/>
  </p:normalViewPr>
  <p:slideViewPr>
    <p:cSldViewPr>
      <p:cViewPr varScale="1">
        <p:scale>
          <a:sx n="77" d="100"/>
          <a:sy n="77" d="100"/>
        </p:scale>
        <p:origin x="-88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1434" y="-96"/>
      </p:cViewPr>
      <p:guideLst>
        <p:guide orient="horz" pos="2208"/>
        <p:guide pos="2909"/>
      </p:guideLst>
    </p:cSldViewPr>
  </p:notes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79125E-37F0-4CCD-887E-0CE1BA7235DC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</dgm:pt>
    <dgm:pt modelId="{460CF7AB-5904-452A-A5D6-1E8DCD8214C9}">
      <dgm:prSet phldrT="[Text]"/>
      <dgm:spPr>
        <a:solidFill>
          <a:srgbClr val="FFFF00"/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ADC</a:t>
          </a:r>
          <a:endParaRPr lang="en-US" b="1" dirty="0">
            <a:solidFill>
              <a:schemeClr val="tx1"/>
            </a:solidFill>
          </a:endParaRPr>
        </a:p>
      </dgm:t>
    </dgm:pt>
    <dgm:pt modelId="{7657CF92-365A-47E7-8E46-EF52E2A12B6E}" type="parTrans" cxnId="{0163E2F1-77A9-4652-90B5-54B676C49EB2}">
      <dgm:prSet/>
      <dgm:spPr/>
      <dgm:t>
        <a:bodyPr/>
        <a:lstStyle/>
        <a:p>
          <a:endParaRPr lang="en-US"/>
        </a:p>
      </dgm:t>
    </dgm:pt>
    <dgm:pt modelId="{CE714615-A154-4BAA-B8E5-9BB4FF65D54E}" type="sibTrans" cxnId="{0163E2F1-77A9-4652-90B5-54B676C49EB2}">
      <dgm:prSet/>
      <dgm:spPr>
        <a:solidFill>
          <a:srgbClr val="0033CC"/>
        </a:solidFill>
      </dgm:spPr>
      <dgm:t>
        <a:bodyPr/>
        <a:lstStyle/>
        <a:p>
          <a:endParaRPr lang="en-US"/>
        </a:p>
      </dgm:t>
    </dgm:pt>
    <dgm:pt modelId="{D42DD1C5-8074-4CD6-9331-F919A731C25E}">
      <dgm:prSet phldrT="[Text]"/>
      <dgm:spPr>
        <a:solidFill>
          <a:srgbClr val="99FF33"/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F-Engine</a:t>
          </a:r>
          <a:endParaRPr lang="en-US" b="1" dirty="0">
            <a:solidFill>
              <a:schemeClr val="tx1"/>
            </a:solidFill>
          </a:endParaRPr>
        </a:p>
      </dgm:t>
    </dgm:pt>
    <dgm:pt modelId="{1C35773D-E533-468C-B19C-E96B9BB581FF}" type="parTrans" cxnId="{3D33029A-C1AA-4516-B336-CCF36539D254}">
      <dgm:prSet/>
      <dgm:spPr/>
      <dgm:t>
        <a:bodyPr/>
        <a:lstStyle/>
        <a:p>
          <a:endParaRPr lang="en-US"/>
        </a:p>
      </dgm:t>
    </dgm:pt>
    <dgm:pt modelId="{75CAE617-6C8A-415C-A7E5-AA78C4923C68}" type="sibTrans" cxnId="{3D33029A-C1AA-4516-B336-CCF36539D254}">
      <dgm:prSet/>
      <dgm:spPr>
        <a:solidFill>
          <a:srgbClr val="0033CC"/>
        </a:solidFill>
      </dgm:spPr>
      <dgm:t>
        <a:bodyPr/>
        <a:lstStyle/>
        <a:p>
          <a:endParaRPr lang="en-US"/>
        </a:p>
      </dgm:t>
    </dgm:pt>
    <dgm:pt modelId="{F5159FB4-2638-4021-8097-8FADE63A35E4}">
      <dgm:prSet phldrT="[Text]"/>
      <dgm:spPr>
        <a:solidFill>
          <a:srgbClr val="FF9900"/>
        </a:solid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X-Engine</a:t>
          </a:r>
          <a:endParaRPr lang="en-US" b="1" dirty="0">
            <a:solidFill>
              <a:schemeClr val="tx1"/>
            </a:solidFill>
          </a:endParaRPr>
        </a:p>
      </dgm:t>
    </dgm:pt>
    <dgm:pt modelId="{B5E24F78-1EC7-46DB-B21E-4D8700487D46}" type="parTrans" cxnId="{9ABEE33D-4020-4175-9B4A-47ED8A6A540E}">
      <dgm:prSet/>
      <dgm:spPr/>
      <dgm:t>
        <a:bodyPr/>
        <a:lstStyle/>
        <a:p>
          <a:endParaRPr lang="en-US"/>
        </a:p>
      </dgm:t>
    </dgm:pt>
    <dgm:pt modelId="{18C5F94E-0F11-48DD-96D8-BB75DF1D3729}" type="sibTrans" cxnId="{9ABEE33D-4020-4175-9B4A-47ED8A6A540E}">
      <dgm:prSet/>
      <dgm:spPr/>
      <dgm:t>
        <a:bodyPr/>
        <a:lstStyle/>
        <a:p>
          <a:endParaRPr lang="en-US"/>
        </a:p>
      </dgm:t>
    </dgm:pt>
    <dgm:pt modelId="{BDD9E54B-FD8D-49A5-8097-E78AD9BBEB42}" type="pres">
      <dgm:prSet presAssocID="{FD79125E-37F0-4CCD-887E-0CE1BA7235DC}" presName="Name0" presStyleCnt="0">
        <dgm:presLayoutVars>
          <dgm:dir/>
          <dgm:resizeHandles val="exact"/>
        </dgm:presLayoutVars>
      </dgm:prSet>
      <dgm:spPr/>
    </dgm:pt>
    <dgm:pt modelId="{5F4F7F84-296F-45EF-898D-274152EB2F01}" type="pres">
      <dgm:prSet presAssocID="{460CF7AB-5904-452A-A5D6-1E8DCD8214C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0A73E2-2045-46C9-B97C-D977909D9C65}" type="pres">
      <dgm:prSet presAssocID="{CE714615-A154-4BAA-B8E5-9BB4FF65D54E}" presName="sibTrans" presStyleLbl="sibTrans2D1" presStyleIdx="0" presStyleCnt="2"/>
      <dgm:spPr/>
      <dgm:t>
        <a:bodyPr/>
        <a:lstStyle/>
        <a:p>
          <a:endParaRPr lang="en-US"/>
        </a:p>
      </dgm:t>
    </dgm:pt>
    <dgm:pt modelId="{CABDBCA2-8898-4BE9-9715-79F261269156}" type="pres">
      <dgm:prSet presAssocID="{CE714615-A154-4BAA-B8E5-9BB4FF65D54E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D3457756-4529-4ED5-98D9-DB506C99C51B}" type="pres">
      <dgm:prSet presAssocID="{D42DD1C5-8074-4CD6-9331-F919A731C25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7BC514-AC81-4329-B9A0-6068CFAF2D03}" type="pres">
      <dgm:prSet presAssocID="{75CAE617-6C8A-415C-A7E5-AA78C4923C68}" presName="sibTrans" presStyleLbl="sibTrans2D1" presStyleIdx="1" presStyleCnt="2"/>
      <dgm:spPr/>
      <dgm:t>
        <a:bodyPr/>
        <a:lstStyle/>
        <a:p>
          <a:endParaRPr lang="en-US"/>
        </a:p>
      </dgm:t>
    </dgm:pt>
    <dgm:pt modelId="{3A195256-7F03-45B7-91E4-03DA5E5966EF}" type="pres">
      <dgm:prSet presAssocID="{75CAE617-6C8A-415C-A7E5-AA78C4923C68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2A8BAD5B-5EFA-4D7E-94DD-780BB0C58B73}" type="pres">
      <dgm:prSet presAssocID="{F5159FB4-2638-4021-8097-8FADE63A35E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56A5128-A76D-48F0-8BEC-4F639032B7FF}" type="presOf" srcId="{F5159FB4-2638-4021-8097-8FADE63A35E4}" destId="{2A8BAD5B-5EFA-4D7E-94DD-780BB0C58B73}" srcOrd="0" destOrd="0" presId="urn:microsoft.com/office/officeart/2005/8/layout/process1"/>
    <dgm:cxn modelId="{9ABEE33D-4020-4175-9B4A-47ED8A6A540E}" srcId="{FD79125E-37F0-4CCD-887E-0CE1BA7235DC}" destId="{F5159FB4-2638-4021-8097-8FADE63A35E4}" srcOrd="2" destOrd="0" parTransId="{B5E24F78-1EC7-46DB-B21E-4D8700487D46}" sibTransId="{18C5F94E-0F11-48DD-96D8-BB75DF1D3729}"/>
    <dgm:cxn modelId="{4ADA405A-3C5F-4082-9C70-B955B7BFA2F9}" type="presOf" srcId="{CE714615-A154-4BAA-B8E5-9BB4FF65D54E}" destId="{CABDBCA2-8898-4BE9-9715-79F261269156}" srcOrd="1" destOrd="0" presId="urn:microsoft.com/office/officeart/2005/8/layout/process1"/>
    <dgm:cxn modelId="{3D33029A-C1AA-4516-B336-CCF36539D254}" srcId="{FD79125E-37F0-4CCD-887E-0CE1BA7235DC}" destId="{D42DD1C5-8074-4CD6-9331-F919A731C25E}" srcOrd="1" destOrd="0" parTransId="{1C35773D-E533-468C-B19C-E96B9BB581FF}" sibTransId="{75CAE617-6C8A-415C-A7E5-AA78C4923C68}"/>
    <dgm:cxn modelId="{0DAF545B-AE08-4119-81A3-2DD732861866}" type="presOf" srcId="{75CAE617-6C8A-415C-A7E5-AA78C4923C68}" destId="{3A195256-7F03-45B7-91E4-03DA5E5966EF}" srcOrd="1" destOrd="0" presId="urn:microsoft.com/office/officeart/2005/8/layout/process1"/>
    <dgm:cxn modelId="{9575FECD-2000-43D2-BF21-C7091552238F}" type="presOf" srcId="{FD79125E-37F0-4CCD-887E-0CE1BA7235DC}" destId="{BDD9E54B-FD8D-49A5-8097-E78AD9BBEB42}" srcOrd="0" destOrd="0" presId="urn:microsoft.com/office/officeart/2005/8/layout/process1"/>
    <dgm:cxn modelId="{0CF5A506-4D4D-4249-BB3E-8CD06DBA06AE}" type="presOf" srcId="{D42DD1C5-8074-4CD6-9331-F919A731C25E}" destId="{D3457756-4529-4ED5-98D9-DB506C99C51B}" srcOrd="0" destOrd="0" presId="urn:microsoft.com/office/officeart/2005/8/layout/process1"/>
    <dgm:cxn modelId="{BCDD4F63-C61A-435C-B70C-C097E402A642}" type="presOf" srcId="{460CF7AB-5904-452A-A5D6-1E8DCD8214C9}" destId="{5F4F7F84-296F-45EF-898D-274152EB2F01}" srcOrd="0" destOrd="0" presId="urn:microsoft.com/office/officeart/2005/8/layout/process1"/>
    <dgm:cxn modelId="{0163E2F1-77A9-4652-90B5-54B676C49EB2}" srcId="{FD79125E-37F0-4CCD-887E-0CE1BA7235DC}" destId="{460CF7AB-5904-452A-A5D6-1E8DCD8214C9}" srcOrd="0" destOrd="0" parTransId="{7657CF92-365A-47E7-8E46-EF52E2A12B6E}" sibTransId="{CE714615-A154-4BAA-B8E5-9BB4FF65D54E}"/>
    <dgm:cxn modelId="{A2A5C5F1-B351-4411-B946-0A002968F052}" type="presOf" srcId="{CE714615-A154-4BAA-B8E5-9BB4FF65D54E}" destId="{0E0A73E2-2045-46C9-B97C-D977909D9C65}" srcOrd="0" destOrd="0" presId="urn:microsoft.com/office/officeart/2005/8/layout/process1"/>
    <dgm:cxn modelId="{F17FDB11-53E7-4E69-9B2B-6AA9C55C647D}" type="presOf" srcId="{75CAE617-6C8A-415C-A7E5-AA78C4923C68}" destId="{B97BC514-AC81-4329-B9A0-6068CFAF2D03}" srcOrd="0" destOrd="0" presId="urn:microsoft.com/office/officeart/2005/8/layout/process1"/>
    <dgm:cxn modelId="{EEE6B3FA-898F-422C-8109-AB0A56B16765}" type="presParOf" srcId="{BDD9E54B-FD8D-49A5-8097-E78AD9BBEB42}" destId="{5F4F7F84-296F-45EF-898D-274152EB2F01}" srcOrd="0" destOrd="0" presId="urn:microsoft.com/office/officeart/2005/8/layout/process1"/>
    <dgm:cxn modelId="{22428A33-5D6F-4377-BA6C-9DED166B59CA}" type="presParOf" srcId="{BDD9E54B-FD8D-49A5-8097-E78AD9BBEB42}" destId="{0E0A73E2-2045-46C9-B97C-D977909D9C65}" srcOrd="1" destOrd="0" presId="urn:microsoft.com/office/officeart/2005/8/layout/process1"/>
    <dgm:cxn modelId="{3FB80A49-A8BA-464B-B532-677E8829EFA5}" type="presParOf" srcId="{0E0A73E2-2045-46C9-B97C-D977909D9C65}" destId="{CABDBCA2-8898-4BE9-9715-79F261269156}" srcOrd="0" destOrd="0" presId="urn:microsoft.com/office/officeart/2005/8/layout/process1"/>
    <dgm:cxn modelId="{BA3A9DE2-FBAF-4C3E-B595-8E705A512F8D}" type="presParOf" srcId="{BDD9E54B-FD8D-49A5-8097-E78AD9BBEB42}" destId="{D3457756-4529-4ED5-98D9-DB506C99C51B}" srcOrd="2" destOrd="0" presId="urn:microsoft.com/office/officeart/2005/8/layout/process1"/>
    <dgm:cxn modelId="{233F4EDF-CB81-4F46-9F2D-59A085FA3186}" type="presParOf" srcId="{BDD9E54B-FD8D-49A5-8097-E78AD9BBEB42}" destId="{B97BC514-AC81-4329-B9A0-6068CFAF2D03}" srcOrd="3" destOrd="0" presId="urn:microsoft.com/office/officeart/2005/8/layout/process1"/>
    <dgm:cxn modelId="{2BBD8FA1-75E9-42DF-8492-08AA5CE68D19}" type="presParOf" srcId="{B97BC514-AC81-4329-B9A0-6068CFAF2D03}" destId="{3A195256-7F03-45B7-91E4-03DA5E5966EF}" srcOrd="0" destOrd="0" presId="urn:microsoft.com/office/officeart/2005/8/layout/process1"/>
    <dgm:cxn modelId="{5548BF58-A977-40C2-87BA-F2616B8D9616}" type="presParOf" srcId="{BDD9E54B-FD8D-49A5-8097-E78AD9BBEB42}" destId="{2A8BAD5B-5EFA-4D7E-94DD-780BB0C58B73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C07E3A-D469-415D-A2C3-B42573A51B76}" type="doc">
      <dgm:prSet loTypeId="urn:microsoft.com/office/officeart/2005/8/layout/process1" loCatId="process" qsTypeId="urn:microsoft.com/office/officeart/2005/8/quickstyle/simple3" qsCatId="simple" csTypeId="urn:microsoft.com/office/officeart/2005/8/colors/colorful2" csCatId="colorful" phldr="1"/>
      <dgm:spPr/>
    </dgm:pt>
    <dgm:pt modelId="{26521957-B4FF-40E3-A496-89524FCD0AD2}">
      <dgm:prSet phldrT="[Text]" custT="1"/>
      <dgm:spPr/>
      <dgm:t>
        <a:bodyPr/>
        <a:lstStyle/>
        <a:p>
          <a:r>
            <a:rPr lang="en-US" sz="2400" b="1" dirty="0" err="1" smtClean="0"/>
            <a:t>Polyphase</a:t>
          </a:r>
          <a:r>
            <a:rPr lang="en-US" sz="2400" b="1" dirty="0" smtClean="0"/>
            <a:t> filter bank (PFB) – FIR  - Real</a:t>
          </a:r>
          <a:endParaRPr lang="en-US" sz="2400" b="1" dirty="0"/>
        </a:p>
      </dgm:t>
    </dgm:pt>
    <dgm:pt modelId="{2AF1A005-AB57-4D53-B1BD-AE165AAD72C5}" type="parTrans" cxnId="{C8E60701-DA0B-43B2-A65A-CF7CACCF4E7B}">
      <dgm:prSet/>
      <dgm:spPr/>
      <dgm:t>
        <a:bodyPr/>
        <a:lstStyle/>
        <a:p>
          <a:endParaRPr lang="en-US" sz="2400" b="1"/>
        </a:p>
      </dgm:t>
    </dgm:pt>
    <dgm:pt modelId="{53018BFC-18ED-489F-84DB-DA29155A819E}" type="sibTrans" cxnId="{C8E60701-DA0B-43B2-A65A-CF7CACCF4E7B}">
      <dgm:prSet custT="1"/>
      <dgm:spPr>
        <a:solidFill>
          <a:schemeClr val="tx1"/>
        </a:solidFill>
      </dgm:spPr>
      <dgm:t>
        <a:bodyPr/>
        <a:lstStyle/>
        <a:p>
          <a:endParaRPr lang="en-US" sz="2400" b="1"/>
        </a:p>
      </dgm:t>
    </dgm:pt>
    <dgm:pt modelId="{8AA8F8B5-F216-4A53-BF3C-9AC886E4E509}">
      <dgm:prSet phldrT="[Text]" custT="1"/>
      <dgm:spPr/>
      <dgm:t>
        <a:bodyPr/>
        <a:lstStyle/>
        <a:p>
          <a:r>
            <a:rPr lang="en-US" sz="2400" b="1" dirty="0" smtClean="0"/>
            <a:t>FFT</a:t>
          </a:r>
          <a:endParaRPr lang="en-US" sz="2400" b="1" dirty="0"/>
        </a:p>
      </dgm:t>
    </dgm:pt>
    <dgm:pt modelId="{2457F454-1234-424E-B781-8F2A14C9C17F}" type="parTrans" cxnId="{38A3D213-216C-4E85-82CD-CFADBB6B9A87}">
      <dgm:prSet/>
      <dgm:spPr/>
      <dgm:t>
        <a:bodyPr/>
        <a:lstStyle/>
        <a:p>
          <a:endParaRPr lang="en-US" sz="2400" b="1"/>
        </a:p>
      </dgm:t>
    </dgm:pt>
    <dgm:pt modelId="{636223A8-A8C2-466A-B661-93490CC3839F}" type="sibTrans" cxnId="{38A3D213-216C-4E85-82CD-CFADBB6B9A87}">
      <dgm:prSet/>
      <dgm:spPr/>
      <dgm:t>
        <a:bodyPr/>
        <a:lstStyle/>
        <a:p>
          <a:endParaRPr lang="en-US" sz="2400" b="1"/>
        </a:p>
      </dgm:t>
    </dgm:pt>
    <dgm:pt modelId="{7A70E6BE-32B2-4F27-ABC3-809AAF8DCC8D}">
      <dgm:prSet custT="1"/>
      <dgm:spPr/>
      <dgm:t>
        <a:bodyPr/>
        <a:lstStyle/>
        <a:p>
          <a:r>
            <a:rPr lang="en-US" sz="2400" b="1" dirty="0" smtClean="0"/>
            <a:t>Coarse Delay</a:t>
          </a:r>
          <a:endParaRPr lang="en-US" sz="2400" b="1" dirty="0"/>
        </a:p>
      </dgm:t>
    </dgm:pt>
    <dgm:pt modelId="{5CD8617C-4F47-4641-8C07-E5CD4D07ACAC}" type="parTrans" cxnId="{797A96A0-FF03-43ED-862A-4C4D22CCA065}">
      <dgm:prSet/>
      <dgm:spPr/>
      <dgm:t>
        <a:bodyPr/>
        <a:lstStyle/>
        <a:p>
          <a:endParaRPr lang="en-US" sz="2400" b="1"/>
        </a:p>
      </dgm:t>
    </dgm:pt>
    <dgm:pt modelId="{006D6937-0FE7-4085-BEF4-2E02CCFF94ED}" type="sibTrans" cxnId="{797A96A0-FF03-43ED-862A-4C4D22CCA065}">
      <dgm:prSet custT="1"/>
      <dgm:spPr>
        <a:solidFill>
          <a:schemeClr val="tx1"/>
        </a:solidFill>
      </dgm:spPr>
      <dgm:t>
        <a:bodyPr/>
        <a:lstStyle/>
        <a:p>
          <a:endParaRPr lang="en-US" sz="2400" b="1"/>
        </a:p>
      </dgm:t>
    </dgm:pt>
    <dgm:pt modelId="{12A9BDAE-149C-431F-9663-9D2C5E0380B7}" type="pres">
      <dgm:prSet presAssocID="{E1C07E3A-D469-415D-A2C3-B42573A51B76}" presName="Name0" presStyleCnt="0">
        <dgm:presLayoutVars>
          <dgm:dir/>
          <dgm:resizeHandles val="exact"/>
        </dgm:presLayoutVars>
      </dgm:prSet>
      <dgm:spPr/>
    </dgm:pt>
    <dgm:pt modelId="{AE0CBDE9-7EC2-42AE-B7FD-4C4ECD33C94C}" type="pres">
      <dgm:prSet presAssocID="{7A70E6BE-32B2-4F27-ABC3-809AAF8DCC8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0A492B-F972-4604-AC38-C2D0692296E6}" type="pres">
      <dgm:prSet presAssocID="{006D6937-0FE7-4085-BEF4-2E02CCFF94ED}" presName="sibTrans" presStyleLbl="sibTrans2D1" presStyleIdx="0" presStyleCnt="2"/>
      <dgm:spPr/>
      <dgm:t>
        <a:bodyPr/>
        <a:lstStyle/>
        <a:p>
          <a:endParaRPr lang="en-US"/>
        </a:p>
      </dgm:t>
    </dgm:pt>
    <dgm:pt modelId="{C7554985-D43D-496A-8D69-5B5313EB8A53}" type="pres">
      <dgm:prSet presAssocID="{006D6937-0FE7-4085-BEF4-2E02CCFF94ED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E61DA599-E68D-4901-99EF-E2245F7DAAF9}" type="pres">
      <dgm:prSet presAssocID="{26521957-B4FF-40E3-A496-89524FCD0AD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4B254C-6A22-4D21-B86A-8536452DE3DA}" type="pres">
      <dgm:prSet presAssocID="{53018BFC-18ED-489F-84DB-DA29155A819E}" presName="sibTrans" presStyleLbl="sibTrans2D1" presStyleIdx="1" presStyleCnt="2"/>
      <dgm:spPr/>
      <dgm:t>
        <a:bodyPr/>
        <a:lstStyle/>
        <a:p>
          <a:endParaRPr lang="en-US"/>
        </a:p>
      </dgm:t>
    </dgm:pt>
    <dgm:pt modelId="{456BE52D-47F1-4826-AFDA-4A131A8BA22A}" type="pres">
      <dgm:prSet presAssocID="{53018BFC-18ED-489F-84DB-DA29155A819E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D171E6F5-2097-447C-B975-F9EBFDFF8327}" type="pres">
      <dgm:prSet presAssocID="{8AA8F8B5-F216-4A53-BF3C-9AC886E4E50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67539D0-EE12-4FE5-BDC4-6B581082BDA9}" type="presOf" srcId="{8AA8F8B5-F216-4A53-BF3C-9AC886E4E509}" destId="{D171E6F5-2097-447C-B975-F9EBFDFF8327}" srcOrd="0" destOrd="0" presId="urn:microsoft.com/office/officeart/2005/8/layout/process1"/>
    <dgm:cxn modelId="{797A96A0-FF03-43ED-862A-4C4D22CCA065}" srcId="{E1C07E3A-D469-415D-A2C3-B42573A51B76}" destId="{7A70E6BE-32B2-4F27-ABC3-809AAF8DCC8D}" srcOrd="0" destOrd="0" parTransId="{5CD8617C-4F47-4641-8C07-E5CD4D07ACAC}" sibTransId="{006D6937-0FE7-4085-BEF4-2E02CCFF94ED}"/>
    <dgm:cxn modelId="{6DE991C0-EC55-48F4-8813-19368DF8B2A8}" type="presOf" srcId="{53018BFC-18ED-489F-84DB-DA29155A819E}" destId="{456BE52D-47F1-4826-AFDA-4A131A8BA22A}" srcOrd="1" destOrd="0" presId="urn:microsoft.com/office/officeart/2005/8/layout/process1"/>
    <dgm:cxn modelId="{7F51C196-056D-405D-AA93-BFB7AB06FE8C}" type="presOf" srcId="{006D6937-0FE7-4085-BEF4-2E02CCFF94ED}" destId="{410A492B-F972-4604-AC38-C2D0692296E6}" srcOrd="0" destOrd="0" presId="urn:microsoft.com/office/officeart/2005/8/layout/process1"/>
    <dgm:cxn modelId="{A4465F65-573F-430D-8E31-80016AB0D2E2}" type="presOf" srcId="{26521957-B4FF-40E3-A496-89524FCD0AD2}" destId="{E61DA599-E68D-4901-99EF-E2245F7DAAF9}" srcOrd="0" destOrd="0" presId="urn:microsoft.com/office/officeart/2005/8/layout/process1"/>
    <dgm:cxn modelId="{3562EEBA-7C91-42C1-BA05-D68442BA74D8}" type="presOf" srcId="{E1C07E3A-D469-415D-A2C3-B42573A51B76}" destId="{12A9BDAE-149C-431F-9663-9D2C5E0380B7}" srcOrd="0" destOrd="0" presId="urn:microsoft.com/office/officeart/2005/8/layout/process1"/>
    <dgm:cxn modelId="{38A3D213-216C-4E85-82CD-CFADBB6B9A87}" srcId="{E1C07E3A-D469-415D-A2C3-B42573A51B76}" destId="{8AA8F8B5-F216-4A53-BF3C-9AC886E4E509}" srcOrd="2" destOrd="0" parTransId="{2457F454-1234-424E-B781-8F2A14C9C17F}" sibTransId="{636223A8-A8C2-466A-B661-93490CC3839F}"/>
    <dgm:cxn modelId="{C8E60701-DA0B-43B2-A65A-CF7CACCF4E7B}" srcId="{E1C07E3A-D469-415D-A2C3-B42573A51B76}" destId="{26521957-B4FF-40E3-A496-89524FCD0AD2}" srcOrd="1" destOrd="0" parTransId="{2AF1A005-AB57-4D53-B1BD-AE165AAD72C5}" sibTransId="{53018BFC-18ED-489F-84DB-DA29155A819E}"/>
    <dgm:cxn modelId="{CB63FF39-B59D-453E-A655-7C3E7249976F}" type="presOf" srcId="{7A70E6BE-32B2-4F27-ABC3-809AAF8DCC8D}" destId="{AE0CBDE9-7EC2-42AE-B7FD-4C4ECD33C94C}" srcOrd="0" destOrd="0" presId="urn:microsoft.com/office/officeart/2005/8/layout/process1"/>
    <dgm:cxn modelId="{95B32237-F0A3-429C-820F-0095711D491B}" type="presOf" srcId="{53018BFC-18ED-489F-84DB-DA29155A819E}" destId="{AD4B254C-6A22-4D21-B86A-8536452DE3DA}" srcOrd="0" destOrd="0" presId="urn:microsoft.com/office/officeart/2005/8/layout/process1"/>
    <dgm:cxn modelId="{84D9EECE-80ED-4BF0-8021-6E3936D29ADD}" type="presOf" srcId="{006D6937-0FE7-4085-BEF4-2E02CCFF94ED}" destId="{C7554985-D43D-496A-8D69-5B5313EB8A53}" srcOrd="1" destOrd="0" presId="urn:microsoft.com/office/officeart/2005/8/layout/process1"/>
    <dgm:cxn modelId="{CCA69BAE-35BE-4FE2-86B7-5EC315952314}" type="presParOf" srcId="{12A9BDAE-149C-431F-9663-9D2C5E0380B7}" destId="{AE0CBDE9-7EC2-42AE-B7FD-4C4ECD33C94C}" srcOrd="0" destOrd="0" presId="urn:microsoft.com/office/officeart/2005/8/layout/process1"/>
    <dgm:cxn modelId="{211D56F3-06BB-43E3-AD2B-58D6E6E8A55F}" type="presParOf" srcId="{12A9BDAE-149C-431F-9663-9D2C5E0380B7}" destId="{410A492B-F972-4604-AC38-C2D0692296E6}" srcOrd="1" destOrd="0" presId="urn:microsoft.com/office/officeart/2005/8/layout/process1"/>
    <dgm:cxn modelId="{5B02D9AD-2C44-43B5-BBA6-D5D6E1E8E466}" type="presParOf" srcId="{410A492B-F972-4604-AC38-C2D0692296E6}" destId="{C7554985-D43D-496A-8D69-5B5313EB8A53}" srcOrd="0" destOrd="0" presId="urn:microsoft.com/office/officeart/2005/8/layout/process1"/>
    <dgm:cxn modelId="{0039F4FE-372E-4C50-8C4D-24F7AA2D7244}" type="presParOf" srcId="{12A9BDAE-149C-431F-9663-9D2C5E0380B7}" destId="{E61DA599-E68D-4901-99EF-E2245F7DAAF9}" srcOrd="2" destOrd="0" presId="urn:microsoft.com/office/officeart/2005/8/layout/process1"/>
    <dgm:cxn modelId="{96593834-3A02-4870-A4E0-6302C57EE491}" type="presParOf" srcId="{12A9BDAE-149C-431F-9663-9D2C5E0380B7}" destId="{AD4B254C-6A22-4D21-B86A-8536452DE3DA}" srcOrd="3" destOrd="0" presId="urn:microsoft.com/office/officeart/2005/8/layout/process1"/>
    <dgm:cxn modelId="{5F31665C-FAE7-47B6-A3CE-E39B07538408}" type="presParOf" srcId="{AD4B254C-6A22-4D21-B86A-8536452DE3DA}" destId="{456BE52D-47F1-4826-AFDA-4A131A8BA22A}" srcOrd="0" destOrd="0" presId="urn:microsoft.com/office/officeart/2005/8/layout/process1"/>
    <dgm:cxn modelId="{A3D80575-54CC-4F1B-9E61-5977FAFD4F25}" type="presParOf" srcId="{12A9BDAE-149C-431F-9663-9D2C5E0380B7}" destId="{D171E6F5-2097-447C-B975-F9EBFDFF8327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C07E3A-D469-415D-A2C3-B42573A51B76}" type="doc">
      <dgm:prSet loTypeId="urn:microsoft.com/office/officeart/2005/8/layout/process1" loCatId="process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6521957-B4FF-40E3-A496-89524FCD0AD2}">
      <dgm:prSet phldrT="[Text]" custT="1"/>
      <dgm:spPr/>
      <dgm:t>
        <a:bodyPr/>
        <a:lstStyle/>
        <a:p>
          <a:r>
            <a:rPr lang="en-US" sz="2000" b="1" dirty="0" smtClean="0"/>
            <a:t>Scaling and Quantization</a:t>
          </a:r>
          <a:endParaRPr lang="en-US" sz="2000" b="1" dirty="0"/>
        </a:p>
      </dgm:t>
    </dgm:pt>
    <dgm:pt modelId="{2AF1A005-AB57-4D53-B1BD-AE165AAD72C5}" type="parTrans" cxnId="{C8E60701-DA0B-43B2-A65A-CF7CACCF4E7B}">
      <dgm:prSet/>
      <dgm:spPr/>
      <dgm:t>
        <a:bodyPr/>
        <a:lstStyle/>
        <a:p>
          <a:endParaRPr lang="en-US" sz="2400" b="1"/>
        </a:p>
      </dgm:t>
    </dgm:pt>
    <dgm:pt modelId="{53018BFC-18ED-489F-84DB-DA29155A819E}" type="sibTrans" cxnId="{C8E60701-DA0B-43B2-A65A-CF7CACCF4E7B}">
      <dgm:prSet custT="1"/>
      <dgm:spPr>
        <a:solidFill>
          <a:schemeClr val="tx1"/>
        </a:solidFill>
      </dgm:spPr>
      <dgm:t>
        <a:bodyPr/>
        <a:lstStyle/>
        <a:p>
          <a:endParaRPr lang="en-US" sz="2400" b="1"/>
        </a:p>
      </dgm:t>
    </dgm:pt>
    <dgm:pt modelId="{7A70E6BE-32B2-4F27-ABC3-809AAF8DCC8D}">
      <dgm:prSet custT="1"/>
      <dgm:spPr/>
      <dgm:t>
        <a:bodyPr/>
        <a:lstStyle/>
        <a:p>
          <a:r>
            <a:rPr lang="en-US" sz="2000" b="1" dirty="0" smtClean="0"/>
            <a:t>Correlation</a:t>
          </a:r>
        </a:p>
        <a:p>
          <a:r>
            <a:rPr lang="en-US" sz="2000" b="1" dirty="0" smtClean="0"/>
            <a:t>Complex Multipliers = 480 </a:t>
          </a:r>
          <a:endParaRPr lang="en-US" sz="2000" b="1" dirty="0"/>
        </a:p>
      </dgm:t>
    </dgm:pt>
    <dgm:pt modelId="{5CD8617C-4F47-4641-8C07-E5CD4D07ACAC}" type="parTrans" cxnId="{797A96A0-FF03-43ED-862A-4C4D22CCA065}">
      <dgm:prSet/>
      <dgm:spPr/>
      <dgm:t>
        <a:bodyPr/>
        <a:lstStyle/>
        <a:p>
          <a:endParaRPr lang="en-US" sz="2400" b="1"/>
        </a:p>
      </dgm:t>
    </dgm:pt>
    <dgm:pt modelId="{006D6937-0FE7-4085-BEF4-2E02CCFF94ED}" type="sibTrans" cxnId="{797A96A0-FF03-43ED-862A-4C4D22CCA065}">
      <dgm:prSet custT="1"/>
      <dgm:spPr>
        <a:solidFill>
          <a:schemeClr val="tx1"/>
        </a:solidFill>
      </dgm:spPr>
      <dgm:t>
        <a:bodyPr/>
        <a:lstStyle/>
        <a:p>
          <a:endParaRPr lang="en-US" sz="2400" b="1"/>
        </a:p>
      </dgm:t>
    </dgm:pt>
    <dgm:pt modelId="{45F8E4CB-2410-4671-A43E-66C858B6878A}">
      <dgm:prSet/>
      <dgm:spPr/>
      <dgm:t>
        <a:bodyPr/>
        <a:lstStyle/>
        <a:p>
          <a:r>
            <a:rPr lang="en-US" b="1" dirty="0" smtClean="0"/>
            <a:t>Vector Accumulation</a:t>
          </a:r>
          <a:endParaRPr lang="en-US" b="1" dirty="0"/>
        </a:p>
      </dgm:t>
    </dgm:pt>
    <dgm:pt modelId="{6737E4B9-7B1C-4ECB-AC56-A52B6C7A1914}" type="parTrans" cxnId="{ED451F54-7D7C-4CAB-A5EA-0021D3BDB537}">
      <dgm:prSet/>
      <dgm:spPr/>
      <dgm:t>
        <a:bodyPr/>
        <a:lstStyle/>
        <a:p>
          <a:endParaRPr lang="en-US"/>
        </a:p>
      </dgm:t>
    </dgm:pt>
    <dgm:pt modelId="{8CFCB861-3F81-439F-BC48-64270552AB20}" type="sibTrans" cxnId="{ED451F54-7D7C-4CAB-A5EA-0021D3BDB537}">
      <dgm:prSet/>
      <dgm:spPr/>
      <dgm:t>
        <a:bodyPr/>
        <a:lstStyle/>
        <a:p>
          <a:endParaRPr lang="en-US"/>
        </a:p>
      </dgm:t>
    </dgm:pt>
    <dgm:pt modelId="{12A9BDAE-149C-431F-9663-9D2C5E0380B7}" type="pres">
      <dgm:prSet presAssocID="{E1C07E3A-D469-415D-A2C3-B42573A51B7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E0CBDE9-7EC2-42AE-B7FD-4C4ECD33C94C}" type="pres">
      <dgm:prSet presAssocID="{7A70E6BE-32B2-4F27-ABC3-809AAF8DCC8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0A492B-F972-4604-AC38-C2D0692296E6}" type="pres">
      <dgm:prSet presAssocID="{006D6937-0FE7-4085-BEF4-2E02CCFF94ED}" presName="sibTrans" presStyleLbl="sibTrans2D1" presStyleIdx="0" presStyleCnt="2"/>
      <dgm:spPr/>
      <dgm:t>
        <a:bodyPr/>
        <a:lstStyle/>
        <a:p>
          <a:endParaRPr lang="en-US"/>
        </a:p>
      </dgm:t>
    </dgm:pt>
    <dgm:pt modelId="{C7554985-D43D-496A-8D69-5B5313EB8A53}" type="pres">
      <dgm:prSet presAssocID="{006D6937-0FE7-4085-BEF4-2E02CCFF94ED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E61DA599-E68D-4901-99EF-E2245F7DAAF9}" type="pres">
      <dgm:prSet presAssocID="{26521957-B4FF-40E3-A496-89524FCD0AD2}" presName="node" presStyleLbl="node1" presStyleIdx="1" presStyleCnt="3" custScaleX="1137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4B254C-6A22-4D21-B86A-8536452DE3DA}" type="pres">
      <dgm:prSet presAssocID="{53018BFC-18ED-489F-84DB-DA29155A819E}" presName="sibTrans" presStyleLbl="sibTrans2D1" presStyleIdx="1" presStyleCnt="2"/>
      <dgm:spPr/>
      <dgm:t>
        <a:bodyPr/>
        <a:lstStyle/>
        <a:p>
          <a:endParaRPr lang="en-US"/>
        </a:p>
      </dgm:t>
    </dgm:pt>
    <dgm:pt modelId="{456BE52D-47F1-4826-AFDA-4A131A8BA22A}" type="pres">
      <dgm:prSet presAssocID="{53018BFC-18ED-489F-84DB-DA29155A819E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2D0819D9-8A57-48F9-989B-0358A825215C}" type="pres">
      <dgm:prSet presAssocID="{45F8E4CB-2410-4671-A43E-66C858B6878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EC741F-3449-4D5C-A991-9D929E33979F}" type="presOf" srcId="{53018BFC-18ED-489F-84DB-DA29155A819E}" destId="{AD4B254C-6A22-4D21-B86A-8536452DE3DA}" srcOrd="0" destOrd="0" presId="urn:microsoft.com/office/officeart/2005/8/layout/process1"/>
    <dgm:cxn modelId="{797A96A0-FF03-43ED-862A-4C4D22CCA065}" srcId="{E1C07E3A-D469-415D-A2C3-B42573A51B76}" destId="{7A70E6BE-32B2-4F27-ABC3-809AAF8DCC8D}" srcOrd="0" destOrd="0" parTransId="{5CD8617C-4F47-4641-8C07-E5CD4D07ACAC}" sibTransId="{006D6937-0FE7-4085-BEF4-2E02CCFF94ED}"/>
    <dgm:cxn modelId="{E8F6EB76-03DE-4FA0-9169-5FF01250C7E6}" type="presOf" srcId="{006D6937-0FE7-4085-BEF4-2E02CCFF94ED}" destId="{410A492B-F972-4604-AC38-C2D0692296E6}" srcOrd="0" destOrd="0" presId="urn:microsoft.com/office/officeart/2005/8/layout/process1"/>
    <dgm:cxn modelId="{BFD11ABA-7459-4E5E-A387-420DE094AFCE}" type="presOf" srcId="{006D6937-0FE7-4085-BEF4-2E02CCFF94ED}" destId="{C7554985-D43D-496A-8D69-5B5313EB8A53}" srcOrd="1" destOrd="0" presId="urn:microsoft.com/office/officeart/2005/8/layout/process1"/>
    <dgm:cxn modelId="{833A5A36-136C-4FC4-809F-855308733F3B}" type="presOf" srcId="{E1C07E3A-D469-415D-A2C3-B42573A51B76}" destId="{12A9BDAE-149C-431F-9663-9D2C5E0380B7}" srcOrd="0" destOrd="0" presId="urn:microsoft.com/office/officeart/2005/8/layout/process1"/>
    <dgm:cxn modelId="{4DD78064-BC17-4847-9EB4-D72CCCEB10A0}" type="presOf" srcId="{45F8E4CB-2410-4671-A43E-66C858B6878A}" destId="{2D0819D9-8A57-48F9-989B-0358A825215C}" srcOrd="0" destOrd="0" presId="urn:microsoft.com/office/officeart/2005/8/layout/process1"/>
    <dgm:cxn modelId="{C8E60701-DA0B-43B2-A65A-CF7CACCF4E7B}" srcId="{E1C07E3A-D469-415D-A2C3-B42573A51B76}" destId="{26521957-B4FF-40E3-A496-89524FCD0AD2}" srcOrd="1" destOrd="0" parTransId="{2AF1A005-AB57-4D53-B1BD-AE165AAD72C5}" sibTransId="{53018BFC-18ED-489F-84DB-DA29155A819E}"/>
    <dgm:cxn modelId="{ED451F54-7D7C-4CAB-A5EA-0021D3BDB537}" srcId="{E1C07E3A-D469-415D-A2C3-B42573A51B76}" destId="{45F8E4CB-2410-4671-A43E-66C858B6878A}" srcOrd="2" destOrd="0" parTransId="{6737E4B9-7B1C-4ECB-AC56-A52B6C7A1914}" sibTransId="{8CFCB861-3F81-439F-BC48-64270552AB20}"/>
    <dgm:cxn modelId="{0B79BF57-3635-440A-8F2F-D57ADDE9965A}" type="presOf" srcId="{7A70E6BE-32B2-4F27-ABC3-809AAF8DCC8D}" destId="{AE0CBDE9-7EC2-42AE-B7FD-4C4ECD33C94C}" srcOrd="0" destOrd="0" presId="urn:microsoft.com/office/officeart/2005/8/layout/process1"/>
    <dgm:cxn modelId="{EB0F8EF6-9AB2-4F12-8019-24ACAC51A74E}" type="presOf" srcId="{53018BFC-18ED-489F-84DB-DA29155A819E}" destId="{456BE52D-47F1-4826-AFDA-4A131A8BA22A}" srcOrd="1" destOrd="0" presId="urn:microsoft.com/office/officeart/2005/8/layout/process1"/>
    <dgm:cxn modelId="{BA2C7434-E130-4899-8643-C6C46A2223AD}" type="presOf" srcId="{26521957-B4FF-40E3-A496-89524FCD0AD2}" destId="{E61DA599-E68D-4901-99EF-E2245F7DAAF9}" srcOrd="0" destOrd="0" presId="urn:microsoft.com/office/officeart/2005/8/layout/process1"/>
    <dgm:cxn modelId="{A414119A-45E3-4D2A-A6D1-4BA6FD3DB2E8}" type="presParOf" srcId="{12A9BDAE-149C-431F-9663-9D2C5E0380B7}" destId="{AE0CBDE9-7EC2-42AE-B7FD-4C4ECD33C94C}" srcOrd="0" destOrd="0" presId="urn:microsoft.com/office/officeart/2005/8/layout/process1"/>
    <dgm:cxn modelId="{D2F11DB0-5908-42CC-887C-E0ED484691A0}" type="presParOf" srcId="{12A9BDAE-149C-431F-9663-9D2C5E0380B7}" destId="{410A492B-F972-4604-AC38-C2D0692296E6}" srcOrd="1" destOrd="0" presId="urn:microsoft.com/office/officeart/2005/8/layout/process1"/>
    <dgm:cxn modelId="{5D945C3D-F71C-474A-9411-0282B7272A27}" type="presParOf" srcId="{410A492B-F972-4604-AC38-C2D0692296E6}" destId="{C7554985-D43D-496A-8D69-5B5313EB8A53}" srcOrd="0" destOrd="0" presId="urn:microsoft.com/office/officeart/2005/8/layout/process1"/>
    <dgm:cxn modelId="{C5402287-29C9-4D69-8670-F1F48E8EC43B}" type="presParOf" srcId="{12A9BDAE-149C-431F-9663-9D2C5E0380B7}" destId="{E61DA599-E68D-4901-99EF-E2245F7DAAF9}" srcOrd="2" destOrd="0" presId="urn:microsoft.com/office/officeart/2005/8/layout/process1"/>
    <dgm:cxn modelId="{AE2B201B-4C7F-4DA0-BB85-E9D85BB8A8F2}" type="presParOf" srcId="{12A9BDAE-149C-431F-9663-9D2C5E0380B7}" destId="{AD4B254C-6A22-4D21-B86A-8536452DE3DA}" srcOrd="3" destOrd="0" presId="urn:microsoft.com/office/officeart/2005/8/layout/process1"/>
    <dgm:cxn modelId="{A1FF47AA-0353-4FBD-B4EA-E8DC55508431}" type="presParOf" srcId="{AD4B254C-6A22-4D21-B86A-8536452DE3DA}" destId="{456BE52D-47F1-4826-AFDA-4A131A8BA22A}" srcOrd="0" destOrd="0" presId="urn:microsoft.com/office/officeart/2005/8/layout/process1"/>
    <dgm:cxn modelId="{3F68BDD7-8DBD-4EE0-90DB-D0FA77280664}" type="presParOf" srcId="{12A9BDAE-149C-431F-9663-9D2C5E0380B7}" destId="{2D0819D9-8A57-48F9-989B-0358A825215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F4F7F84-296F-45EF-898D-274152EB2F01}">
      <dsp:nvSpPr>
        <dsp:cNvPr id="0" name=""/>
        <dsp:cNvSpPr/>
      </dsp:nvSpPr>
      <dsp:spPr>
        <a:xfrm>
          <a:off x="5357" y="95658"/>
          <a:ext cx="1601390" cy="960834"/>
        </a:xfrm>
        <a:prstGeom prst="roundRect">
          <a:avLst>
            <a:gd name="adj" fmla="val 10000"/>
          </a:avLst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1"/>
              </a:solidFill>
            </a:rPr>
            <a:t>ADC</a:t>
          </a:r>
          <a:endParaRPr lang="en-US" sz="2800" b="1" kern="1200" dirty="0">
            <a:solidFill>
              <a:schemeClr val="tx1"/>
            </a:solidFill>
          </a:endParaRPr>
        </a:p>
      </dsp:txBody>
      <dsp:txXfrm>
        <a:off x="5357" y="95658"/>
        <a:ext cx="1601390" cy="960834"/>
      </dsp:txXfrm>
    </dsp:sp>
    <dsp:sp modelId="{0E0A73E2-2045-46C9-B97C-D977909D9C65}">
      <dsp:nvSpPr>
        <dsp:cNvPr id="0" name=""/>
        <dsp:cNvSpPr/>
      </dsp:nvSpPr>
      <dsp:spPr>
        <a:xfrm>
          <a:off x="1766887" y="377503"/>
          <a:ext cx="339494" cy="397144"/>
        </a:xfrm>
        <a:prstGeom prst="rightArrow">
          <a:avLst>
            <a:gd name="adj1" fmla="val 60000"/>
            <a:gd name="adj2" fmla="val 50000"/>
          </a:avLst>
        </a:prstGeom>
        <a:solidFill>
          <a:srgbClr val="0033CC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1766887" y="377503"/>
        <a:ext cx="339494" cy="397144"/>
      </dsp:txXfrm>
    </dsp:sp>
    <dsp:sp modelId="{D3457756-4529-4ED5-98D9-DB506C99C51B}">
      <dsp:nvSpPr>
        <dsp:cNvPr id="0" name=""/>
        <dsp:cNvSpPr/>
      </dsp:nvSpPr>
      <dsp:spPr>
        <a:xfrm>
          <a:off x="2247304" y="95658"/>
          <a:ext cx="1601390" cy="960834"/>
        </a:xfrm>
        <a:prstGeom prst="roundRect">
          <a:avLst>
            <a:gd name="adj" fmla="val 10000"/>
          </a:avLst>
        </a:prstGeom>
        <a:solidFill>
          <a:srgbClr val="99FF3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1"/>
              </a:solidFill>
            </a:rPr>
            <a:t>F-Engine</a:t>
          </a:r>
          <a:endParaRPr lang="en-US" sz="2800" b="1" kern="1200" dirty="0">
            <a:solidFill>
              <a:schemeClr val="tx1"/>
            </a:solidFill>
          </a:endParaRPr>
        </a:p>
      </dsp:txBody>
      <dsp:txXfrm>
        <a:off x="2247304" y="95658"/>
        <a:ext cx="1601390" cy="960834"/>
      </dsp:txXfrm>
    </dsp:sp>
    <dsp:sp modelId="{B97BC514-AC81-4329-B9A0-6068CFAF2D03}">
      <dsp:nvSpPr>
        <dsp:cNvPr id="0" name=""/>
        <dsp:cNvSpPr/>
      </dsp:nvSpPr>
      <dsp:spPr>
        <a:xfrm>
          <a:off x="4008834" y="377503"/>
          <a:ext cx="339494" cy="397144"/>
        </a:xfrm>
        <a:prstGeom prst="rightArrow">
          <a:avLst>
            <a:gd name="adj1" fmla="val 60000"/>
            <a:gd name="adj2" fmla="val 50000"/>
          </a:avLst>
        </a:prstGeom>
        <a:solidFill>
          <a:srgbClr val="0033CC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4008834" y="377503"/>
        <a:ext cx="339494" cy="397144"/>
      </dsp:txXfrm>
    </dsp:sp>
    <dsp:sp modelId="{2A8BAD5B-5EFA-4D7E-94DD-780BB0C58B73}">
      <dsp:nvSpPr>
        <dsp:cNvPr id="0" name=""/>
        <dsp:cNvSpPr/>
      </dsp:nvSpPr>
      <dsp:spPr>
        <a:xfrm>
          <a:off x="4489251" y="95658"/>
          <a:ext cx="1601390" cy="960834"/>
        </a:xfrm>
        <a:prstGeom prst="roundRect">
          <a:avLst>
            <a:gd name="adj" fmla="val 10000"/>
          </a:avLst>
        </a:prstGeom>
        <a:solidFill>
          <a:srgbClr val="FF99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1"/>
              </a:solidFill>
            </a:rPr>
            <a:t>X-Engine</a:t>
          </a:r>
          <a:endParaRPr lang="en-US" sz="2800" b="1" kern="1200" dirty="0">
            <a:solidFill>
              <a:schemeClr val="tx1"/>
            </a:solidFill>
          </a:endParaRPr>
        </a:p>
      </dsp:txBody>
      <dsp:txXfrm>
        <a:off x="4489251" y="95658"/>
        <a:ext cx="1601390" cy="96083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0CBDE9-7EC2-42AE-B7FD-4C4ECD33C94C}">
      <dsp:nvSpPr>
        <dsp:cNvPr id="0" name=""/>
        <dsp:cNvSpPr/>
      </dsp:nvSpPr>
      <dsp:spPr>
        <a:xfrm>
          <a:off x="5357" y="24966"/>
          <a:ext cx="1601390" cy="16364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Coarse Delay</a:t>
          </a:r>
          <a:endParaRPr lang="en-US" sz="2400" b="1" kern="1200" dirty="0"/>
        </a:p>
      </dsp:txBody>
      <dsp:txXfrm>
        <a:off x="5357" y="24966"/>
        <a:ext cx="1601390" cy="1636421"/>
      </dsp:txXfrm>
    </dsp:sp>
    <dsp:sp modelId="{410A492B-F972-4604-AC38-C2D0692296E6}">
      <dsp:nvSpPr>
        <dsp:cNvPr id="0" name=""/>
        <dsp:cNvSpPr/>
      </dsp:nvSpPr>
      <dsp:spPr>
        <a:xfrm>
          <a:off x="1766887" y="644605"/>
          <a:ext cx="339494" cy="397144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/>
        </a:p>
      </dsp:txBody>
      <dsp:txXfrm>
        <a:off x="1766887" y="644605"/>
        <a:ext cx="339494" cy="397144"/>
      </dsp:txXfrm>
    </dsp:sp>
    <dsp:sp modelId="{E61DA599-E68D-4901-99EF-E2245F7DAAF9}">
      <dsp:nvSpPr>
        <dsp:cNvPr id="0" name=""/>
        <dsp:cNvSpPr/>
      </dsp:nvSpPr>
      <dsp:spPr>
        <a:xfrm>
          <a:off x="2247304" y="24966"/>
          <a:ext cx="1601390" cy="16364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3241393"/>
                <a:satOff val="12376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3241393"/>
                <a:satOff val="12376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3241393"/>
                <a:satOff val="12376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/>
            <a:t>Polyphase</a:t>
          </a:r>
          <a:r>
            <a:rPr lang="en-US" sz="2400" b="1" kern="1200" dirty="0" smtClean="0"/>
            <a:t> filter bank (PFB) – FIR  - Real</a:t>
          </a:r>
          <a:endParaRPr lang="en-US" sz="2400" b="1" kern="1200" dirty="0"/>
        </a:p>
      </dsp:txBody>
      <dsp:txXfrm>
        <a:off x="2247304" y="24966"/>
        <a:ext cx="1601390" cy="1636421"/>
      </dsp:txXfrm>
    </dsp:sp>
    <dsp:sp modelId="{AD4B254C-6A22-4D21-B86A-8536452DE3DA}">
      <dsp:nvSpPr>
        <dsp:cNvPr id="0" name=""/>
        <dsp:cNvSpPr/>
      </dsp:nvSpPr>
      <dsp:spPr>
        <a:xfrm>
          <a:off x="4008834" y="644605"/>
          <a:ext cx="339494" cy="397144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/>
        </a:p>
      </dsp:txBody>
      <dsp:txXfrm>
        <a:off x="4008834" y="644605"/>
        <a:ext cx="339494" cy="397144"/>
      </dsp:txXfrm>
    </dsp:sp>
    <dsp:sp modelId="{D171E6F5-2097-447C-B975-F9EBFDFF8327}">
      <dsp:nvSpPr>
        <dsp:cNvPr id="0" name=""/>
        <dsp:cNvSpPr/>
      </dsp:nvSpPr>
      <dsp:spPr>
        <a:xfrm>
          <a:off x="4489251" y="24966"/>
          <a:ext cx="1601390" cy="16364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6482786"/>
                <a:satOff val="24753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6482786"/>
                <a:satOff val="24753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6482786"/>
                <a:satOff val="24753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FFT</a:t>
          </a:r>
          <a:endParaRPr lang="en-US" sz="2400" b="1" kern="1200" dirty="0"/>
        </a:p>
      </dsp:txBody>
      <dsp:txXfrm>
        <a:off x="4489251" y="24966"/>
        <a:ext cx="1601390" cy="163642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0CBDE9-7EC2-42AE-B7FD-4C4ECD33C94C}">
      <dsp:nvSpPr>
        <dsp:cNvPr id="0" name=""/>
        <dsp:cNvSpPr/>
      </dsp:nvSpPr>
      <dsp:spPr>
        <a:xfrm>
          <a:off x="3812" y="96604"/>
          <a:ext cx="1546300" cy="14931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Correlation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Complex Multipliers = 480 </a:t>
          </a:r>
          <a:endParaRPr lang="en-US" sz="2000" b="1" kern="1200" dirty="0"/>
        </a:p>
      </dsp:txBody>
      <dsp:txXfrm>
        <a:off x="3812" y="96604"/>
        <a:ext cx="1546300" cy="1493146"/>
      </dsp:txXfrm>
    </dsp:sp>
    <dsp:sp modelId="{410A492B-F972-4604-AC38-C2D0692296E6}">
      <dsp:nvSpPr>
        <dsp:cNvPr id="0" name=""/>
        <dsp:cNvSpPr/>
      </dsp:nvSpPr>
      <dsp:spPr>
        <a:xfrm>
          <a:off x="1704743" y="651436"/>
          <a:ext cx="327815" cy="383482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/>
        </a:p>
      </dsp:txBody>
      <dsp:txXfrm>
        <a:off x="1704743" y="651436"/>
        <a:ext cx="327815" cy="383482"/>
      </dsp:txXfrm>
    </dsp:sp>
    <dsp:sp modelId="{E61DA599-E68D-4901-99EF-E2245F7DAAF9}">
      <dsp:nvSpPr>
        <dsp:cNvPr id="0" name=""/>
        <dsp:cNvSpPr/>
      </dsp:nvSpPr>
      <dsp:spPr>
        <a:xfrm>
          <a:off x="2168634" y="96604"/>
          <a:ext cx="1758731" cy="14931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3241393"/>
                <a:satOff val="12376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3241393"/>
                <a:satOff val="12376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3241393"/>
                <a:satOff val="12376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Scaling and Quantization</a:t>
          </a:r>
          <a:endParaRPr lang="en-US" sz="2000" b="1" kern="1200" dirty="0"/>
        </a:p>
      </dsp:txBody>
      <dsp:txXfrm>
        <a:off x="2168634" y="96604"/>
        <a:ext cx="1758731" cy="1493146"/>
      </dsp:txXfrm>
    </dsp:sp>
    <dsp:sp modelId="{AD4B254C-6A22-4D21-B86A-8536452DE3DA}">
      <dsp:nvSpPr>
        <dsp:cNvPr id="0" name=""/>
        <dsp:cNvSpPr/>
      </dsp:nvSpPr>
      <dsp:spPr>
        <a:xfrm>
          <a:off x="4081995" y="651436"/>
          <a:ext cx="327815" cy="383482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1" kern="1200"/>
        </a:p>
      </dsp:txBody>
      <dsp:txXfrm>
        <a:off x="4081995" y="651436"/>
        <a:ext cx="327815" cy="383482"/>
      </dsp:txXfrm>
    </dsp:sp>
    <dsp:sp modelId="{2D0819D9-8A57-48F9-989B-0358A825215C}">
      <dsp:nvSpPr>
        <dsp:cNvPr id="0" name=""/>
        <dsp:cNvSpPr/>
      </dsp:nvSpPr>
      <dsp:spPr>
        <a:xfrm>
          <a:off x="4545886" y="96604"/>
          <a:ext cx="1546300" cy="14931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6482786"/>
                <a:satOff val="24753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6482786"/>
                <a:satOff val="24753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6482786"/>
                <a:satOff val="24753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Vector Accumulation</a:t>
          </a:r>
          <a:endParaRPr lang="en-US" sz="1800" b="1" kern="1200" dirty="0"/>
        </a:p>
      </dsp:txBody>
      <dsp:txXfrm>
        <a:off x="4545886" y="96604"/>
        <a:ext cx="1546300" cy="14931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02299" cy="3505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31639" y="0"/>
            <a:ext cx="4002299" cy="3505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3"/>
            <a:ext cx="4002299" cy="3505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31639" y="6658663"/>
            <a:ext cx="4002299" cy="3505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E57D8728-2D19-4418-BC8F-A662B95D06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02299" cy="3505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31639" y="0"/>
            <a:ext cx="4002299" cy="3505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65438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3608" y="3329941"/>
            <a:ext cx="7388860" cy="3154680"/>
          </a:xfrm>
          <a:prstGeom prst="rect">
            <a:avLst/>
          </a:prstGeom>
        </p:spPr>
        <p:txBody>
          <a:bodyPr vert="horz" lIns="92830" tIns="46415" rIns="92830" bIns="4641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3"/>
            <a:ext cx="4002299" cy="3505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31639" y="6658663"/>
            <a:ext cx="4002299" cy="3505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605B6721-DDE9-4D39-A6F1-C696C86847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34290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University of Maryland, College Park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University of Maryland, College Park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University of Maryland, College Park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University of Maryland, College Park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University of Maryland, College Park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1E73A-D22D-4CD4-85B1-C5619E064B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>
            <a:solidFill>
              <a:schemeClr val="bg1"/>
            </a:solidFill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</p:spPr>
        <p:txBody>
          <a:bodyPr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 dirty="0" err="1" smtClean="0"/>
              <a:t>Nimish</a:t>
            </a:r>
            <a:r>
              <a:rPr lang="en-US" dirty="0" smtClean="0"/>
              <a:t> Sane, New Jersey Institute of Technology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 b="1">
                <a:solidFill>
                  <a:schemeClr val="bg1"/>
                </a:solidFill>
              </a:defRPr>
            </a:lvl1pPr>
          </a:lstStyle>
          <a:p>
            <a:fld id="{AAFAEAB4-E9A4-43E8-9E94-4CF1621939B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University of Maryland, College Park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1E73A-D22D-4CD4-85B1-C5619E064B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University of Maryland, College Park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1E73A-D22D-4CD4-85B1-C5619E064B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University of Maryland, College Park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1E73A-D22D-4CD4-85B1-C5619E064B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University of Maryland, College Park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1E73A-D22D-4CD4-85B1-C5619E064B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University of Maryland, College Park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1E73A-D22D-4CD4-85B1-C5619E064B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199" y="6356350"/>
            <a:ext cx="3461916" cy="365125"/>
          </a:xfrm>
        </p:spPr>
        <p:txBody>
          <a:bodyPr/>
          <a:lstStyle>
            <a:lvl1pPr algn="l"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 err="1" smtClean="0"/>
              <a:t>Nimish</a:t>
            </a:r>
            <a:r>
              <a:rPr lang="en-US" dirty="0" smtClean="0"/>
              <a:t> Sane,  New Jersey Institute of Technology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AFAEAB4-E9A4-43E8-9E94-4CF1621939B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University of Maryland, College Park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1E73A-D22D-4CD4-85B1-C5619E064B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University of Maryland, College Park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1E73A-D22D-4CD4-85B1-C5619E064B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University of Maryland, College Park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1E73A-D22D-4CD4-85B1-C5619E064B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University of Maryland, College Park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1E73A-D22D-4CD4-85B1-C5619E064B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University of Maryland, College Park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University of Maryland, College Park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University of Maryland, College Park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University of Maryland, College Park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University of Maryland, College Park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University of Maryland, College Park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University of Maryland, College Park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Nimish Sane, University of Maryland, College Park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AEAB4-E9A4-43E8-9E94-4CF1621939B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Nimish Sane, University of Maryland, College Park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1E73A-D22D-4CD4-85B1-C5619E064BD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casper.berkeley.edu/wiki/ROACH2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" y="529722"/>
            <a:ext cx="8610600" cy="1470025"/>
          </a:xfrm>
          <a:noFill/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Digital FX </a:t>
            </a:r>
            <a:r>
              <a:rPr lang="en-US" dirty="0" err="1" smtClean="0">
                <a:solidFill>
                  <a:srgbClr val="C00000"/>
                </a:solidFill>
              </a:rPr>
              <a:t>Correlator</a:t>
            </a:r>
            <a:endParaRPr lang="en-US" dirty="0">
              <a:solidFill>
                <a:srgbClr val="C00000"/>
              </a:solidFill>
            </a:endParaRPr>
          </a:p>
        </p:txBody>
      </p:sp>
      <p:grpSp>
        <p:nvGrpSpPr>
          <p:cNvPr id="3" name="Group 5"/>
          <p:cNvGrpSpPr/>
          <p:nvPr/>
        </p:nvGrpSpPr>
        <p:grpSpPr>
          <a:xfrm>
            <a:off x="973825" y="3560006"/>
            <a:ext cx="7196350" cy="1452568"/>
            <a:chOff x="2590800" y="4620888"/>
            <a:chExt cx="5943600" cy="1452568"/>
          </a:xfrm>
        </p:grpSpPr>
        <p:sp>
          <p:nvSpPr>
            <p:cNvPr id="4" name="TextBox 3"/>
            <p:cNvSpPr txBox="1"/>
            <p:nvPr/>
          </p:nvSpPr>
          <p:spPr>
            <a:xfrm>
              <a:off x="2724150" y="4620888"/>
              <a:ext cx="5676900" cy="492443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3200" b="1" dirty="0" err="1" smtClean="0"/>
                <a:t>Nimish</a:t>
              </a:r>
              <a:r>
                <a:rPr lang="en-US" sz="3200" b="1" dirty="0" smtClean="0"/>
                <a:t> Sane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590800" y="5334792"/>
              <a:ext cx="5943600" cy="73866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2400" dirty="0" smtClean="0"/>
                <a:t>Center for Solar-Terrestrial Research</a:t>
              </a:r>
            </a:p>
            <a:p>
              <a:pPr algn="ctr"/>
              <a:r>
                <a:rPr lang="en-US" sz="2400" dirty="0" smtClean="0"/>
                <a:t>New Jersey Institute of Technology, Newark, NJ</a:t>
              </a:r>
              <a:endParaRPr lang="en-US" sz="2400" dirty="0"/>
            </a:p>
          </p:txBody>
        </p:sp>
      </p:grpSp>
      <p:pic>
        <p:nvPicPr>
          <p:cNvPr id="6" name="Picture 5" descr="njit_rgb_240x129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5618320"/>
            <a:ext cx="2286000" cy="12287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402118" y="2353660"/>
            <a:ext cx="4339765" cy="36933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sz="2400" b="1" dirty="0" smtClean="0"/>
              <a:t>EOVSA Technical Design Meeting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perform 4-bit correlation?</a:t>
            </a:r>
          </a:p>
          <a:p>
            <a:pPr lvl="1"/>
            <a:r>
              <a:rPr lang="en-US" dirty="0" smtClean="0"/>
              <a:t>Ensuring that data is well-distributed over 16 levels</a:t>
            </a:r>
          </a:p>
          <a:p>
            <a:pPr lvl="1"/>
            <a:r>
              <a:rPr lang="en-US" dirty="0" smtClean="0"/>
              <a:t>How to use block RAM (BRAM) blocks for scaling each frequency channel? How to determine the gain values for </a:t>
            </a:r>
            <a:r>
              <a:rPr lang="en-US" smtClean="0"/>
              <a:t>each frequency channel</a:t>
            </a:r>
            <a:r>
              <a:rPr lang="en-US" dirty="0" smtClean="0"/>
              <a:t>?</a:t>
            </a:r>
          </a:p>
          <a:p>
            <a:r>
              <a:rPr lang="en-US" dirty="0" smtClean="0"/>
              <a:t>Synchronization with external clock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 New Jersey Institute of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 New Jersey Institute of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References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316726"/>
            <a:ext cx="8229600" cy="4809438"/>
          </a:xfrm>
        </p:spPr>
        <p:txBody>
          <a:bodyPr>
            <a:normAutofit/>
          </a:bodyPr>
          <a:lstStyle/>
          <a:p>
            <a:pPr marL="273050" indent="-27305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https://casper.berkeley.edu/wiki/ROACH2</a:t>
            </a:r>
            <a:r>
              <a:rPr lang="en-US" dirty="0" smtClean="0"/>
              <a:t> </a:t>
            </a:r>
          </a:p>
          <a:p>
            <a:pPr marL="273050" indent="-27305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 P. McMahon, et al. “</a:t>
            </a:r>
            <a:r>
              <a:rPr lang="en-US" i="1" dirty="0" smtClean="0"/>
              <a:t>CASPER Memo 017: Packetized FX </a:t>
            </a:r>
            <a:r>
              <a:rPr lang="en-US" i="1" dirty="0" err="1" smtClean="0"/>
              <a:t>Correlator</a:t>
            </a:r>
            <a:r>
              <a:rPr lang="en-US" i="1" dirty="0" smtClean="0"/>
              <a:t> Architectures,”</a:t>
            </a:r>
            <a:r>
              <a:rPr lang="en-US" dirty="0" smtClean="0"/>
              <a:t> September 2007.</a:t>
            </a:r>
            <a:endParaRPr lang="en-US" i="1" dirty="0" smtClean="0"/>
          </a:p>
          <a:p>
            <a:pPr marL="273050" indent="-27305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endParaRPr lang="en-US" i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 New Jersey Institute of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46716" y="3813050"/>
          <a:ext cx="7450569" cy="1981200"/>
        </p:xfrm>
        <a:graphic>
          <a:graphicData uri="http://schemas.openxmlformats.org/drawingml/2006/table">
            <a:tbl>
              <a:tblPr bandRow="1">
                <a:tableStyleId>{BDBED569-4797-4DF1-A0F4-6AAB3CD982D8}</a:tableStyleId>
              </a:tblPr>
              <a:tblGrid>
                <a:gridCol w="4953170"/>
                <a:gridCol w="249739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No. of antennas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16</a:t>
                      </a:r>
                      <a:endParaRPr lang="en-US" sz="20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No. of polarizations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</a:t>
                      </a:r>
                      <a:endParaRPr lang="en-US" sz="20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No. of frequency channels (</a:t>
                      </a:r>
                      <a:r>
                        <a:rPr lang="en-US" sz="2000" dirty="0" err="1" smtClean="0"/>
                        <a:t>subbands</a:t>
                      </a:r>
                      <a:r>
                        <a:rPr lang="en-US" sz="2000" dirty="0" smtClean="0"/>
                        <a:t>)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4096</a:t>
                      </a:r>
                      <a:endParaRPr lang="en-US" sz="20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Integration time</a:t>
                      </a:r>
                      <a:r>
                        <a:rPr lang="en-US" sz="2000" baseline="0" dirty="0" smtClean="0"/>
                        <a:t> (ms)</a:t>
                      </a:r>
                      <a:endParaRPr lang="en-US" sz="2000" dirty="0" smtClean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20 (possibly, tunable)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IF (MHz)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600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7" name="Diagram 6"/>
          <p:cNvGraphicFramePr/>
          <p:nvPr/>
        </p:nvGraphicFramePr>
        <p:xfrm>
          <a:off x="1524000" y="1431940"/>
          <a:ext cx="6096000" cy="11521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6031390" y="2699305"/>
            <a:ext cx="1601390" cy="960834"/>
            <a:chOff x="4489251" y="95658"/>
            <a:chExt cx="1601390" cy="960834"/>
          </a:xfrm>
          <a:solidFill>
            <a:srgbClr val="00B0F0"/>
          </a:solidFill>
        </p:grpSpPr>
        <p:sp>
          <p:nvSpPr>
            <p:cNvPr id="11" name="Rounded Rectangle 10"/>
            <p:cNvSpPr/>
            <p:nvPr/>
          </p:nvSpPr>
          <p:spPr>
            <a:xfrm>
              <a:off x="4489251" y="95658"/>
              <a:ext cx="1601390" cy="960834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4">
                <a:hueOff val="1814420"/>
                <a:satOff val="-594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ounded Rectangle 4"/>
            <p:cNvSpPr/>
            <p:nvPr/>
          </p:nvSpPr>
          <p:spPr>
            <a:xfrm>
              <a:off x="4517393" y="123800"/>
              <a:ext cx="1545106" cy="90455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kern="1200" dirty="0" smtClean="0">
                  <a:solidFill>
                    <a:schemeClr val="tx1"/>
                  </a:solidFill>
                </a:rPr>
                <a:t>P, P</a:t>
              </a:r>
              <a:r>
                <a:rPr lang="en-US" sz="2800" b="1" kern="1200" baseline="30000" dirty="0" smtClean="0">
                  <a:solidFill>
                    <a:schemeClr val="tx1"/>
                  </a:solidFill>
                </a:rPr>
                <a:t>2</a:t>
              </a:r>
            </a:p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baseline="30000" dirty="0" smtClean="0">
                  <a:solidFill>
                    <a:schemeClr val="tx1"/>
                  </a:solidFill>
                </a:rPr>
                <a:t>Calculation</a:t>
              </a:r>
              <a:endParaRPr lang="en-US" sz="2800" b="1" kern="1200" baseline="30000" dirty="0">
                <a:solidFill>
                  <a:schemeClr val="tx1"/>
                </a:solidFill>
              </a:endParaRPr>
            </a:p>
          </p:txBody>
        </p:sp>
      </p:grpSp>
      <p:sp>
        <p:nvSpPr>
          <p:cNvPr id="18" name="Bent-Up Arrow 17"/>
          <p:cNvSpPr/>
          <p:nvPr/>
        </p:nvSpPr>
        <p:spPr>
          <a:xfrm rot="-5400000" flipH="1" flipV="1">
            <a:off x="4764024" y="2430471"/>
            <a:ext cx="806505" cy="1267365"/>
          </a:xfrm>
          <a:prstGeom prst="bentUpArrow">
            <a:avLst>
              <a:gd name="adj1" fmla="val 23212"/>
              <a:gd name="adj2" fmla="val 29191"/>
              <a:gd name="adj3" fmla="val 25000"/>
            </a:avLst>
          </a:prstGeom>
          <a:solidFill>
            <a:srgbClr val="00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mtClean="0"/>
              <a:t>Roach-2 board </a:t>
            </a:r>
            <a:r>
              <a:rPr lang="en-US" dirty="0" smtClean="0"/>
              <a:t>[1]</a:t>
            </a:r>
          </a:p>
          <a:p>
            <a:pPr lvl="1"/>
            <a:r>
              <a:rPr lang="en-US" dirty="0" smtClean="0"/>
              <a:t>Virtex-6 SX475T FPGA (XC6VSX475T-1FFG1759C)</a:t>
            </a:r>
          </a:p>
          <a:p>
            <a:pPr lvl="1"/>
            <a:r>
              <a:rPr lang="en-US" dirty="0" smtClean="0"/>
              <a:t>PowerPC 440EPx stand-alone processor to provide control functions</a:t>
            </a:r>
          </a:p>
          <a:p>
            <a:pPr lvl="1"/>
            <a:r>
              <a:rPr lang="en-US" dirty="0" smtClean="0"/>
              <a:t>2 x Multi-gigabit transceiver break out card slots, supporting up to 8x10Ge links which may be CX4 or SFP+</a:t>
            </a:r>
          </a:p>
          <a:p>
            <a:pPr lvl="1"/>
            <a:r>
              <a:rPr lang="en-US" dirty="0" smtClean="0"/>
              <a:t>4 x 36 * 2M QDR II+ SRAMs connected to the FPGA</a:t>
            </a:r>
          </a:p>
          <a:p>
            <a:pPr lvl="1"/>
            <a:r>
              <a:rPr lang="en-US" dirty="0" smtClean="0"/>
              <a:t>A single 72-bit DDR3 RDIMM slot connected to the FPGA</a:t>
            </a:r>
          </a:p>
          <a:p>
            <a:pPr lvl="1"/>
            <a:r>
              <a:rPr lang="en-US" dirty="0" smtClean="0"/>
              <a:t>2 x ZDOKs</a:t>
            </a:r>
          </a:p>
          <a:p>
            <a:pPr lvl="1"/>
            <a:r>
              <a:rPr lang="en-US" dirty="0" smtClean="0"/>
              <a:t>An FTDI FT4232H USB to JTAG, serial and IIC</a:t>
            </a:r>
          </a:p>
          <a:p>
            <a:r>
              <a:rPr lang="en-US" dirty="0" smtClean="0"/>
              <a:t>8 boards with 2 antennas (dual-polarization) per board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 New Jersey Institute of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en-US" dirty="0" smtClean="0"/>
              <a:t>ADC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87454"/>
          </a:xfrm>
        </p:spPr>
        <p:txBody>
          <a:bodyPr/>
          <a:lstStyle/>
          <a:p>
            <a:r>
              <a:rPr lang="en-US" dirty="0" smtClean="0"/>
              <a:t>KAT ADC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ASIAA ADC 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1 signal at 5 </a:t>
            </a:r>
            <a:r>
              <a:rPr lang="en-US" dirty="0" err="1" smtClean="0">
                <a:solidFill>
                  <a:srgbClr val="C00000"/>
                </a:solidFill>
              </a:rPr>
              <a:t>GSamples</a:t>
            </a:r>
            <a:r>
              <a:rPr lang="en-US" dirty="0" smtClean="0">
                <a:solidFill>
                  <a:srgbClr val="C00000"/>
                </a:solidFill>
              </a:rPr>
              <a:t>/sec (GS/s)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2 signals at 2.5 GS/s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Used at CFA (Jonathan </a:t>
            </a:r>
            <a:r>
              <a:rPr lang="en-US" dirty="0" err="1" smtClean="0">
                <a:solidFill>
                  <a:srgbClr val="C00000"/>
                </a:solidFill>
              </a:rPr>
              <a:t>Weintroub</a:t>
            </a:r>
            <a:r>
              <a:rPr lang="en-US" dirty="0" smtClean="0">
                <a:solidFill>
                  <a:srgbClr val="C00000"/>
                </a:solidFill>
              </a:rPr>
              <a:t>, Rurik </a:t>
            </a:r>
            <a:r>
              <a:rPr lang="en-US" dirty="0" err="1" smtClean="0">
                <a:solidFill>
                  <a:srgbClr val="C00000"/>
                </a:solidFill>
              </a:rPr>
              <a:t>Primiani</a:t>
            </a:r>
            <a:r>
              <a:rPr lang="en-US" dirty="0" smtClean="0">
                <a:solidFill>
                  <a:srgbClr val="C00000"/>
                </a:solidFill>
              </a:rPr>
              <a:t>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2 ADCs on the same board may cause cross-coupling issues.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 New Jersey Institute of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5671208"/>
            <a:ext cx="6989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Comments from discussion with Dan </a:t>
            </a:r>
            <a:r>
              <a:rPr lang="en-US" b="1" dirty="0" err="1" smtClean="0">
                <a:solidFill>
                  <a:srgbClr val="C00000"/>
                </a:solidFill>
              </a:rPr>
              <a:t>Werthimer</a:t>
            </a:r>
            <a:r>
              <a:rPr lang="en-US" b="1" dirty="0" smtClean="0">
                <a:solidFill>
                  <a:srgbClr val="C00000"/>
                </a:solidFill>
              </a:rPr>
              <a:t> and David </a:t>
            </a:r>
            <a:r>
              <a:rPr lang="en-US" b="1" dirty="0" err="1" smtClean="0">
                <a:solidFill>
                  <a:srgbClr val="C00000"/>
                </a:solidFill>
              </a:rPr>
              <a:t>MacMahon</a:t>
            </a:r>
            <a:endParaRPr lang="en-US" b="1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F-Engine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51455"/>
            <a:ext cx="8229600" cy="2274708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No. of F-engines per Roach board = 4 (2 antennas dual polarization)</a:t>
            </a:r>
          </a:p>
          <a:p>
            <a:r>
              <a:rPr lang="en-US" dirty="0" smtClean="0"/>
              <a:t>Output of an F-engine: Complex (even and odd channels), each with 18-bit real and 18-bit imaginary.</a:t>
            </a:r>
          </a:p>
          <a:p>
            <a:r>
              <a:rPr lang="en-US" dirty="0" smtClean="0"/>
              <a:t>Output data of F-engines per Roach board per FPGA clock </a:t>
            </a:r>
            <a:r>
              <a:rPr lang="en-US" dirty="0" err="1" smtClean="0"/>
              <a:t>cyle</a:t>
            </a:r>
            <a:r>
              <a:rPr lang="en-US" dirty="0" smtClean="0"/>
              <a:t> = 72 x 4 bits </a:t>
            </a:r>
          </a:p>
          <a:p>
            <a:r>
              <a:rPr lang="en-US" dirty="0" smtClean="0"/>
              <a:t>Total data rate of F-engines per Roach board = 7.2 </a:t>
            </a:r>
            <a:r>
              <a:rPr lang="en-US" dirty="0" err="1" smtClean="0"/>
              <a:t>Gbps</a:t>
            </a:r>
            <a:r>
              <a:rPr lang="en-US" dirty="0" smtClean="0"/>
              <a:t> (assuming FPGA clock period of 4 ns)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 New Jersey Institute of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5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414208" y="1239915"/>
            <a:ext cx="8315584" cy="2534730"/>
            <a:chOff x="537670" y="1508750"/>
            <a:chExt cx="8315584" cy="2534730"/>
          </a:xfrm>
        </p:grpSpPr>
        <p:sp>
          <p:nvSpPr>
            <p:cNvPr id="7" name="Rounded Rectangle 6"/>
            <p:cNvSpPr/>
            <p:nvPr/>
          </p:nvSpPr>
          <p:spPr>
            <a:xfrm>
              <a:off x="1497795" y="1508750"/>
              <a:ext cx="6490445" cy="2534730"/>
            </a:xfrm>
            <a:prstGeom prst="roundRect">
              <a:avLst/>
            </a:prstGeom>
            <a:solidFill>
              <a:srgbClr val="99FF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aphicFrame>
          <p:nvGraphicFramePr>
            <p:cNvPr id="8" name="Diagram 7"/>
            <p:cNvGraphicFramePr/>
            <p:nvPr/>
          </p:nvGraphicFramePr>
          <p:xfrm>
            <a:off x="1689820" y="1815990"/>
            <a:ext cx="6096000" cy="168635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9" name="TextBox 8"/>
            <p:cNvSpPr txBox="1"/>
            <p:nvPr/>
          </p:nvSpPr>
          <p:spPr>
            <a:xfrm>
              <a:off x="3590868" y="3659430"/>
              <a:ext cx="26023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F – engine : 4096 Channel</a:t>
              </a:r>
              <a:endParaRPr lang="en-US" b="1" dirty="0"/>
            </a:p>
          </p:txBody>
        </p:sp>
        <p:cxnSp>
          <p:nvCxnSpPr>
            <p:cNvPr id="10" name="Straight Arrow Connector 9"/>
            <p:cNvCxnSpPr/>
            <p:nvPr/>
          </p:nvCxnSpPr>
          <p:spPr>
            <a:xfrm>
              <a:off x="806505" y="2238445"/>
              <a:ext cx="921720" cy="0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806505" y="2545685"/>
              <a:ext cx="921720" cy="0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806505" y="2852925"/>
              <a:ext cx="921720" cy="0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806505" y="3160165"/>
              <a:ext cx="921720" cy="0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37670" y="1777585"/>
              <a:ext cx="8833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Fix 8_7</a:t>
              </a:r>
              <a:endParaRPr lang="en-US" b="1" dirty="0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7757810" y="2507280"/>
              <a:ext cx="921720" cy="0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7757810" y="2814520"/>
              <a:ext cx="921720" cy="0"/>
            </a:xfrm>
            <a:prstGeom prst="straightConnector1">
              <a:avLst/>
            </a:prstGeom>
            <a:ln w="25400" cmpd="sng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7949835" y="1815990"/>
              <a:ext cx="9034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 smtClean="0"/>
                <a:t>Ufix</a:t>
              </a:r>
              <a:r>
                <a:rPr lang="en-US" b="1" dirty="0" smtClean="0"/>
                <a:t> 36</a:t>
              </a:r>
              <a:endParaRPr lang="en-US" b="1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7798020" y="1892800"/>
            <a:ext cx="691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even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798020" y="2214758"/>
            <a:ext cx="691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odd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X-Engine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51455"/>
            <a:ext cx="8229600" cy="2274708"/>
          </a:xfrm>
        </p:spPr>
        <p:txBody>
          <a:bodyPr>
            <a:noAutofit/>
          </a:bodyPr>
          <a:lstStyle/>
          <a:p>
            <a:r>
              <a:rPr lang="en-US" sz="1600" dirty="0" smtClean="0"/>
              <a:t>Each Roach board will have 1 X-unit</a:t>
            </a:r>
          </a:p>
          <a:p>
            <a:r>
              <a:rPr lang="en-US" sz="1600" dirty="0" smtClean="0"/>
              <a:t>Each X-unit will handle 4096/8 = 512 frequency channels (256 even and 256 odd channels)</a:t>
            </a:r>
          </a:p>
          <a:p>
            <a:r>
              <a:rPr lang="en-US" sz="1600" dirty="0" smtClean="0"/>
              <a:t>No. of complex multipliers in each X-unit </a:t>
            </a:r>
            <a:r>
              <a:rPr lang="en-US" sz="1600" dirty="0" err="1" smtClean="0"/>
              <a:t>correlator</a:t>
            </a:r>
            <a:r>
              <a:rPr lang="en-US" sz="1600" dirty="0" smtClean="0"/>
              <a:t> block</a:t>
            </a:r>
          </a:p>
          <a:p>
            <a:pPr>
              <a:buNone/>
            </a:pPr>
            <a:r>
              <a:rPr lang="en-US" sz="1600" dirty="0" smtClean="0"/>
              <a:t>	= No. of visibilities x No. of polarizations x Simultaneous even and odd channels per F-unit </a:t>
            </a:r>
          </a:p>
          <a:p>
            <a:pPr>
              <a:buNone/>
            </a:pPr>
            <a:r>
              <a:rPr lang="en-US" sz="1600" dirty="0" smtClean="0"/>
              <a:t>	= 120 x 2 x 2 = 480</a:t>
            </a:r>
          </a:p>
          <a:p>
            <a:r>
              <a:rPr lang="en-US" sz="1600" dirty="0" smtClean="0"/>
              <a:t>X-unit output data per integration = 480 x 2 x 256 x 4 bits = 983040 bits</a:t>
            </a:r>
          </a:p>
          <a:p>
            <a:r>
              <a:rPr lang="en-US" sz="1600" dirty="0" smtClean="0"/>
              <a:t>Total data rate at the output of X-unit per Roach board = 983040 x 50 = 49.152 Mbps (assuming integration time of 20 ms)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 New Jersey Institute of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374333" y="1239915"/>
            <a:ext cx="6490445" cy="2534730"/>
          </a:xfrm>
          <a:prstGeom prst="roundRect">
            <a:avLst/>
          </a:prstGeom>
          <a:solidFill>
            <a:srgbClr val="99F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8" name="Diagram 7"/>
          <p:cNvGraphicFramePr/>
          <p:nvPr/>
        </p:nvGraphicFramePr>
        <p:xfrm>
          <a:off x="1566358" y="1547155"/>
          <a:ext cx="6096000" cy="1686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467406" y="3390595"/>
            <a:ext cx="2496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X – Unit </a:t>
            </a:r>
            <a:endParaRPr lang="en-US" b="1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83043" y="1969610"/>
            <a:ext cx="921720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93095" y="2123230"/>
            <a:ext cx="921720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83043" y="2891330"/>
            <a:ext cx="921720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14208" y="1508750"/>
            <a:ext cx="970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UFix</a:t>
            </a:r>
            <a:r>
              <a:rPr lang="en-US" b="1" dirty="0" smtClean="0"/>
              <a:t>  36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7826373" y="1547155"/>
            <a:ext cx="11622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Fix 4_3 (?)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923524" y="2046420"/>
            <a:ext cx="3456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7644400" y="1969610"/>
            <a:ext cx="921720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7654452" y="2123230"/>
            <a:ext cx="921720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7644400" y="2891330"/>
            <a:ext cx="921720" cy="0"/>
          </a:xfrm>
          <a:prstGeom prst="straightConnector1">
            <a:avLst/>
          </a:prstGeom>
          <a:ln w="25400" cmpd="sng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884881" y="2046420"/>
            <a:ext cx="3456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32234" y="2341816"/>
            <a:ext cx="614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(32)</a:t>
            </a:r>
            <a:endParaRPr lang="en-US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8374095" y="2341816"/>
            <a:ext cx="731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(960)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F-engine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Coarse delay on FPGA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Fine delay off-line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Keep P, P</a:t>
            </a:r>
            <a:r>
              <a:rPr lang="en-US" baseline="30000" dirty="0" smtClean="0">
                <a:solidFill>
                  <a:srgbClr val="C00000"/>
                </a:solidFill>
              </a:rPr>
              <a:t>2</a:t>
            </a:r>
            <a:r>
              <a:rPr lang="en-US" dirty="0" smtClean="0">
                <a:solidFill>
                  <a:srgbClr val="C00000"/>
                </a:solidFill>
              </a:rPr>
              <a:t> calculations separate from X-engine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Phase switching is difficult on FPGA. Dan suggests doing it before ADC, and then undoing it on FPGA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ATA Memo on fringe stopping after FFT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GMRT does fringe stopping + coarse delay + fine delay + (possibly) phase switching, but not at 600 MHz</a:t>
            </a:r>
          </a:p>
          <a:p>
            <a:endParaRPr lang="en-US" dirty="0" smtClean="0">
              <a:solidFill>
                <a:srgbClr val="C00000"/>
              </a:solidFill>
            </a:endParaRPr>
          </a:p>
          <a:p>
            <a:endParaRPr lang="en-US" baseline="30000" dirty="0">
              <a:solidFill>
                <a:srgbClr val="C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 New Jersey Institute of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 and X-engine Connections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Various architectures have been proposed in [2].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Current state of art: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F and X engines on different boards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F + X on the same board: (1) Can we fit the design? (2) Can F + X work in tandem?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Use full-duplex bidirectional capacity of 10 </a:t>
            </a:r>
            <a:r>
              <a:rPr lang="en-US" dirty="0" err="1" smtClean="0">
                <a:solidFill>
                  <a:srgbClr val="C00000"/>
                </a:solidFill>
              </a:rPr>
              <a:t>GbE</a:t>
            </a:r>
            <a:r>
              <a:rPr lang="en-US" dirty="0" smtClean="0">
                <a:solidFill>
                  <a:srgbClr val="C00000"/>
                </a:solidFill>
              </a:rPr>
              <a:t> link: Send output of F – engine to a switch that will distribute it to X – engines (even if F and X are on the same board)</a:t>
            </a:r>
          </a:p>
          <a:p>
            <a:pPr lvl="1"/>
            <a:endParaRPr lang="en-US" dirty="0" smtClean="0">
              <a:solidFill>
                <a:srgbClr val="C00000"/>
              </a:solidFill>
            </a:endParaRPr>
          </a:p>
          <a:p>
            <a:endParaRPr lang="en-US" dirty="0" smtClean="0">
              <a:solidFill>
                <a:srgbClr val="C00000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 New Jersey Institute of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X-engine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If CPUs are going to be used anyways, GPUs may be targets for X-engine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No GPU </a:t>
            </a:r>
            <a:r>
              <a:rPr lang="en-US" dirty="0" err="1" smtClean="0">
                <a:solidFill>
                  <a:srgbClr val="C00000"/>
                </a:solidFill>
              </a:rPr>
              <a:t>correlator</a:t>
            </a:r>
            <a:r>
              <a:rPr lang="en-US" dirty="0" smtClean="0">
                <a:solidFill>
                  <a:srgbClr val="C00000"/>
                </a:solidFill>
              </a:rPr>
              <a:t> has been deployed yet. (PAPER and LEDA in progress).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X-engine on FPGA is more straight-forward.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Nimish Sane,  New Jersey Institute of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EAB4-E9A4-43E8-9E94-4CF1621939B3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6207</TotalTime>
  <Words>720</Words>
  <Application>Microsoft Office PowerPoint</Application>
  <PresentationFormat>On-screen Show (4:3)</PresentationFormat>
  <Paragraphs>121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Custom Design</vt:lpstr>
      <vt:lpstr>Digital FX Correlator</vt:lpstr>
      <vt:lpstr>Overview</vt:lpstr>
      <vt:lpstr>Hardware</vt:lpstr>
      <vt:lpstr>ADC</vt:lpstr>
      <vt:lpstr>F-Engine</vt:lpstr>
      <vt:lpstr>X-Engine</vt:lpstr>
      <vt:lpstr>F-engine Comments</vt:lpstr>
      <vt:lpstr>F and X-engine Connections</vt:lpstr>
      <vt:lpstr>X-engine Comments</vt:lpstr>
      <vt:lpstr>Other Issues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nsane</dc:creator>
  <cp:lastModifiedBy>nsane</cp:lastModifiedBy>
  <cp:revision>1645</cp:revision>
  <dcterms:created xsi:type="dcterms:W3CDTF">2010-08-14T15:32:02Z</dcterms:created>
  <dcterms:modified xsi:type="dcterms:W3CDTF">2011-11-06T23:07:22Z</dcterms:modified>
</cp:coreProperties>
</file>