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8" r:id="rId2"/>
    <p:sldId id="259" r:id="rId3"/>
    <p:sldId id="260" r:id="rId4"/>
    <p:sldId id="261" r:id="rId5"/>
    <p:sldId id="301" r:id="rId6"/>
    <p:sldId id="264" r:id="rId7"/>
    <p:sldId id="303" r:id="rId8"/>
    <p:sldId id="304" r:id="rId9"/>
    <p:sldId id="305" r:id="rId10"/>
    <p:sldId id="296" r:id="rId11"/>
    <p:sldId id="297" r:id="rId12"/>
    <p:sldId id="306" r:id="rId13"/>
    <p:sldId id="309" r:id="rId14"/>
    <p:sldId id="315" r:id="rId15"/>
    <p:sldId id="316" r:id="rId16"/>
    <p:sldId id="312" r:id="rId17"/>
    <p:sldId id="317" r:id="rId18"/>
    <p:sldId id="321" r:id="rId19"/>
    <p:sldId id="319" r:id="rId20"/>
    <p:sldId id="318" r:id="rId21"/>
    <p:sldId id="320" r:id="rId22"/>
    <p:sldId id="290" r:id="rId23"/>
    <p:sldId id="294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99FF"/>
    <a:srgbClr val="00D902"/>
    <a:srgbClr val="006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5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79125E-37F0-4CCD-887E-0CE1BA7235DC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460CF7AB-5904-452A-A5D6-1E8DCD8214C9}">
      <dgm:prSet phldrT="[Text]"/>
      <dgm:spPr>
        <a:solidFill>
          <a:srgbClr val="FFFF00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ADC</a:t>
          </a:r>
          <a:endParaRPr lang="en-US" b="1" dirty="0">
            <a:solidFill>
              <a:schemeClr val="tx1"/>
            </a:solidFill>
          </a:endParaRPr>
        </a:p>
      </dgm:t>
    </dgm:pt>
    <dgm:pt modelId="{7657CF92-365A-47E7-8E46-EF52E2A12B6E}" type="parTrans" cxnId="{0163E2F1-77A9-4652-90B5-54B676C49EB2}">
      <dgm:prSet/>
      <dgm:spPr/>
      <dgm:t>
        <a:bodyPr/>
        <a:lstStyle/>
        <a:p>
          <a:endParaRPr lang="en-US"/>
        </a:p>
      </dgm:t>
    </dgm:pt>
    <dgm:pt modelId="{CE714615-A154-4BAA-B8E5-9BB4FF65D54E}" type="sibTrans" cxnId="{0163E2F1-77A9-4652-90B5-54B676C49EB2}">
      <dgm:prSet/>
      <dgm:spPr>
        <a:solidFill>
          <a:srgbClr val="0033CC"/>
        </a:solidFill>
      </dgm:spPr>
      <dgm:t>
        <a:bodyPr/>
        <a:lstStyle/>
        <a:p>
          <a:endParaRPr lang="en-US"/>
        </a:p>
      </dgm:t>
    </dgm:pt>
    <dgm:pt modelId="{D42DD1C5-8074-4CD6-9331-F919A731C25E}">
      <dgm:prSet phldrT="[Text]"/>
      <dgm:spPr>
        <a:solidFill>
          <a:srgbClr val="99FF33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F-Engine</a:t>
          </a:r>
          <a:endParaRPr lang="en-US" b="1" dirty="0">
            <a:solidFill>
              <a:schemeClr val="tx1"/>
            </a:solidFill>
          </a:endParaRPr>
        </a:p>
      </dgm:t>
    </dgm:pt>
    <dgm:pt modelId="{1C35773D-E533-468C-B19C-E96B9BB581FF}" type="parTrans" cxnId="{3D33029A-C1AA-4516-B336-CCF36539D254}">
      <dgm:prSet/>
      <dgm:spPr/>
      <dgm:t>
        <a:bodyPr/>
        <a:lstStyle/>
        <a:p>
          <a:endParaRPr lang="en-US"/>
        </a:p>
      </dgm:t>
    </dgm:pt>
    <dgm:pt modelId="{75CAE617-6C8A-415C-A7E5-AA78C4923C68}" type="sibTrans" cxnId="{3D33029A-C1AA-4516-B336-CCF36539D254}">
      <dgm:prSet/>
      <dgm:spPr>
        <a:solidFill>
          <a:srgbClr val="0033CC"/>
        </a:solidFill>
      </dgm:spPr>
      <dgm:t>
        <a:bodyPr/>
        <a:lstStyle/>
        <a:p>
          <a:endParaRPr lang="en-US"/>
        </a:p>
      </dgm:t>
    </dgm:pt>
    <dgm:pt modelId="{F5159FB4-2638-4021-8097-8FADE63A35E4}">
      <dgm:prSet phldrT="[Text]"/>
      <dgm:spPr>
        <a:solidFill>
          <a:srgbClr val="FF9900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X-Engine</a:t>
          </a:r>
          <a:endParaRPr lang="en-US" b="1" dirty="0">
            <a:solidFill>
              <a:schemeClr val="tx1"/>
            </a:solidFill>
          </a:endParaRPr>
        </a:p>
      </dgm:t>
    </dgm:pt>
    <dgm:pt modelId="{B5E24F78-1EC7-46DB-B21E-4D8700487D46}" type="parTrans" cxnId="{9ABEE33D-4020-4175-9B4A-47ED8A6A540E}">
      <dgm:prSet/>
      <dgm:spPr/>
      <dgm:t>
        <a:bodyPr/>
        <a:lstStyle/>
        <a:p>
          <a:endParaRPr lang="en-US"/>
        </a:p>
      </dgm:t>
    </dgm:pt>
    <dgm:pt modelId="{18C5F94E-0F11-48DD-96D8-BB75DF1D3729}" type="sibTrans" cxnId="{9ABEE33D-4020-4175-9B4A-47ED8A6A540E}">
      <dgm:prSet/>
      <dgm:spPr/>
      <dgm:t>
        <a:bodyPr/>
        <a:lstStyle/>
        <a:p>
          <a:endParaRPr lang="en-US"/>
        </a:p>
      </dgm:t>
    </dgm:pt>
    <dgm:pt modelId="{BDD9E54B-FD8D-49A5-8097-E78AD9BBEB42}" type="pres">
      <dgm:prSet presAssocID="{FD79125E-37F0-4CCD-887E-0CE1BA7235DC}" presName="Name0" presStyleCnt="0">
        <dgm:presLayoutVars>
          <dgm:dir/>
          <dgm:resizeHandles val="exact"/>
        </dgm:presLayoutVars>
      </dgm:prSet>
      <dgm:spPr/>
    </dgm:pt>
    <dgm:pt modelId="{5F4F7F84-296F-45EF-898D-274152EB2F01}" type="pres">
      <dgm:prSet presAssocID="{460CF7AB-5904-452A-A5D6-1E8DCD8214C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0A73E2-2045-46C9-B97C-D977909D9C65}" type="pres">
      <dgm:prSet presAssocID="{CE714615-A154-4BAA-B8E5-9BB4FF65D54E}" presName="sibTrans" presStyleLbl="sibTrans2D1" presStyleIdx="0" presStyleCnt="2"/>
      <dgm:spPr/>
      <dgm:t>
        <a:bodyPr/>
        <a:lstStyle/>
        <a:p>
          <a:endParaRPr lang="en-US"/>
        </a:p>
      </dgm:t>
    </dgm:pt>
    <dgm:pt modelId="{CABDBCA2-8898-4BE9-9715-79F261269156}" type="pres">
      <dgm:prSet presAssocID="{CE714615-A154-4BAA-B8E5-9BB4FF65D54E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3457756-4529-4ED5-98D9-DB506C99C51B}" type="pres">
      <dgm:prSet presAssocID="{D42DD1C5-8074-4CD6-9331-F919A731C25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7BC514-AC81-4329-B9A0-6068CFAF2D03}" type="pres">
      <dgm:prSet presAssocID="{75CAE617-6C8A-415C-A7E5-AA78C4923C6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3A195256-7F03-45B7-91E4-03DA5E5966EF}" type="pres">
      <dgm:prSet presAssocID="{75CAE617-6C8A-415C-A7E5-AA78C4923C6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A8BAD5B-5EFA-4D7E-94DD-780BB0C58B73}" type="pres">
      <dgm:prSet presAssocID="{F5159FB4-2638-4021-8097-8FADE63A35E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421AA0-2D6C-0C46-BAE5-9473D8DBDFF4}" type="presOf" srcId="{D42DD1C5-8074-4CD6-9331-F919A731C25E}" destId="{D3457756-4529-4ED5-98D9-DB506C99C51B}" srcOrd="0" destOrd="0" presId="urn:microsoft.com/office/officeart/2005/8/layout/process1"/>
    <dgm:cxn modelId="{0163E2F1-77A9-4652-90B5-54B676C49EB2}" srcId="{FD79125E-37F0-4CCD-887E-0CE1BA7235DC}" destId="{460CF7AB-5904-452A-A5D6-1E8DCD8214C9}" srcOrd="0" destOrd="0" parTransId="{7657CF92-365A-47E7-8E46-EF52E2A12B6E}" sibTransId="{CE714615-A154-4BAA-B8E5-9BB4FF65D54E}"/>
    <dgm:cxn modelId="{AD9A303E-5276-D74D-9831-1B8F4CA2E4C0}" type="presOf" srcId="{75CAE617-6C8A-415C-A7E5-AA78C4923C68}" destId="{B97BC514-AC81-4329-B9A0-6068CFAF2D03}" srcOrd="0" destOrd="0" presId="urn:microsoft.com/office/officeart/2005/8/layout/process1"/>
    <dgm:cxn modelId="{D6E516A9-2563-0242-BDD1-5B54923E77CA}" type="presOf" srcId="{F5159FB4-2638-4021-8097-8FADE63A35E4}" destId="{2A8BAD5B-5EFA-4D7E-94DD-780BB0C58B73}" srcOrd="0" destOrd="0" presId="urn:microsoft.com/office/officeart/2005/8/layout/process1"/>
    <dgm:cxn modelId="{734BF105-CEBC-F743-A153-5A8D45951E3E}" type="presOf" srcId="{CE714615-A154-4BAA-B8E5-9BB4FF65D54E}" destId="{0E0A73E2-2045-46C9-B97C-D977909D9C65}" srcOrd="0" destOrd="0" presId="urn:microsoft.com/office/officeart/2005/8/layout/process1"/>
    <dgm:cxn modelId="{9B993875-26CD-DB41-974B-113A4CFAAD81}" type="presOf" srcId="{CE714615-A154-4BAA-B8E5-9BB4FF65D54E}" destId="{CABDBCA2-8898-4BE9-9715-79F261269156}" srcOrd="1" destOrd="0" presId="urn:microsoft.com/office/officeart/2005/8/layout/process1"/>
    <dgm:cxn modelId="{3D19F95C-8B37-9442-8DA8-D9BA1A775066}" type="presOf" srcId="{460CF7AB-5904-452A-A5D6-1E8DCD8214C9}" destId="{5F4F7F84-296F-45EF-898D-274152EB2F01}" srcOrd="0" destOrd="0" presId="urn:microsoft.com/office/officeart/2005/8/layout/process1"/>
    <dgm:cxn modelId="{8861740D-A9BC-9349-9414-02CB587CD01A}" type="presOf" srcId="{75CAE617-6C8A-415C-A7E5-AA78C4923C68}" destId="{3A195256-7F03-45B7-91E4-03DA5E5966EF}" srcOrd="1" destOrd="0" presId="urn:microsoft.com/office/officeart/2005/8/layout/process1"/>
    <dgm:cxn modelId="{DFEDAA5F-3B6A-D949-B728-5FAE8CCF2FBC}" type="presOf" srcId="{FD79125E-37F0-4CCD-887E-0CE1BA7235DC}" destId="{BDD9E54B-FD8D-49A5-8097-E78AD9BBEB42}" srcOrd="0" destOrd="0" presId="urn:microsoft.com/office/officeart/2005/8/layout/process1"/>
    <dgm:cxn modelId="{3D33029A-C1AA-4516-B336-CCF36539D254}" srcId="{FD79125E-37F0-4CCD-887E-0CE1BA7235DC}" destId="{D42DD1C5-8074-4CD6-9331-F919A731C25E}" srcOrd="1" destOrd="0" parTransId="{1C35773D-E533-468C-B19C-E96B9BB581FF}" sibTransId="{75CAE617-6C8A-415C-A7E5-AA78C4923C68}"/>
    <dgm:cxn modelId="{9ABEE33D-4020-4175-9B4A-47ED8A6A540E}" srcId="{FD79125E-37F0-4CCD-887E-0CE1BA7235DC}" destId="{F5159FB4-2638-4021-8097-8FADE63A35E4}" srcOrd="2" destOrd="0" parTransId="{B5E24F78-1EC7-46DB-B21E-4D8700487D46}" sibTransId="{18C5F94E-0F11-48DD-96D8-BB75DF1D3729}"/>
    <dgm:cxn modelId="{5932153B-C456-4C4F-A2A3-18070F8BBA07}" type="presParOf" srcId="{BDD9E54B-FD8D-49A5-8097-E78AD9BBEB42}" destId="{5F4F7F84-296F-45EF-898D-274152EB2F01}" srcOrd="0" destOrd="0" presId="urn:microsoft.com/office/officeart/2005/8/layout/process1"/>
    <dgm:cxn modelId="{99D56B8A-AEC4-8B46-AF14-C675864E943C}" type="presParOf" srcId="{BDD9E54B-FD8D-49A5-8097-E78AD9BBEB42}" destId="{0E0A73E2-2045-46C9-B97C-D977909D9C65}" srcOrd="1" destOrd="0" presId="urn:microsoft.com/office/officeart/2005/8/layout/process1"/>
    <dgm:cxn modelId="{DAD1FAC8-E9D9-2446-8B3E-E822FBB97C59}" type="presParOf" srcId="{0E0A73E2-2045-46C9-B97C-D977909D9C65}" destId="{CABDBCA2-8898-4BE9-9715-79F261269156}" srcOrd="0" destOrd="0" presId="urn:microsoft.com/office/officeart/2005/8/layout/process1"/>
    <dgm:cxn modelId="{5076D7C4-CF96-0040-80AD-C8809B3F1079}" type="presParOf" srcId="{BDD9E54B-FD8D-49A5-8097-E78AD9BBEB42}" destId="{D3457756-4529-4ED5-98D9-DB506C99C51B}" srcOrd="2" destOrd="0" presId="urn:microsoft.com/office/officeart/2005/8/layout/process1"/>
    <dgm:cxn modelId="{F59F1A58-70E4-4F4F-8283-C5A9274EEDDA}" type="presParOf" srcId="{BDD9E54B-FD8D-49A5-8097-E78AD9BBEB42}" destId="{B97BC514-AC81-4329-B9A0-6068CFAF2D03}" srcOrd="3" destOrd="0" presId="urn:microsoft.com/office/officeart/2005/8/layout/process1"/>
    <dgm:cxn modelId="{D48A3A95-4DE4-9947-A230-23935F1147EA}" type="presParOf" srcId="{B97BC514-AC81-4329-B9A0-6068CFAF2D03}" destId="{3A195256-7F03-45B7-91E4-03DA5E5966EF}" srcOrd="0" destOrd="0" presId="urn:microsoft.com/office/officeart/2005/8/layout/process1"/>
    <dgm:cxn modelId="{D3FD89A9-586F-0D4A-A8E9-5EA186E77517}" type="presParOf" srcId="{BDD9E54B-FD8D-49A5-8097-E78AD9BBEB42}" destId="{2A8BAD5B-5EFA-4D7E-94DD-780BB0C58B7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54944D-73A1-DD4B-9F3B-74791A6CD0E2}" type="doc">
      <dgm:prSet loTypeId="urn:microsoft.com/office/officeart/2005/8/layout/process1" loCatId="" qsTypeId="urn:microsoft.com/office/officeart/2005/8/quickstyle/simple4" qsCatId="simple" csTypeId="urn:microsoft.com/office/officeart/2005/8/colors/colorful1" csCatId="colorful" phldr="1"/>
      <dgm:spPr/>
    </dgm:pt>
    <dgm:pt modelId="{D353CCD5-CC09-2344-A6FC-9588B92C8B33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ADC</a:t>
          </a:r>
          <a:endParaRPr lang="en-US" sz="1600" b="1" dirty="0">
            <a:solidFill>
              <a:srgbClr val="000000"/>
            </a:solidFill>
          </a:endParaRPr>
        </a:p>
      </dgm:t>
    </dgm:pt>
    <dgm:pt modelId="{0ABF623E-6747-8848-ACEA-D2604F8989EF}" type="parTrans" cxnId="{95A4B965-93EE-1A44-A8A9-D8862555D4EF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2CFE12C2-851C-F149-95DF-B6BF481C756B}" type="sibTrans" cxnId="{95A4B965-93EE-1A44-A8A9-D8862555D4EF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DB99B1A0-F3B8-1743-8E97-28DFA3F99119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Phase </a:t>
          </a:r>
        </a:p>
        <a:p>
          <a:r>
            <a:rPr lang="en-US" sz="1600" b="1" dirty="0" smtClean="0">
              <a:solidFill>
                <a:srgbClr val="000000"/>
              </a:solidFill>
            </a:rPr>
            <a:t>Switching</a:t>
          </a:r>
          <a:endParaRPr lang="en-US" sz="1600" b="1" dirty="0">
            <a:solidFill>
              <a:srgbClr val="000000"/>
            </a:solidFill>
          </a:endParaRPr>
        </a:p>
      </dgm:t>
    </dgm:pt>
    <dgm:pt modelId="{FD044D39-D88C-FE49-9DF9-9E8683349DFB}" type="parTrans" cxnId="{92938200-415B-DA4C-9BC3-062B220FCD1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5F1B9DD5-0B02-8A41-AEC0-004809932B3B}" type="sibTrans" cxnId="{92938200-415B-DA4C-9BC3-062B220FCD17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71E6315-272A-1844-B071-A1A7E3AEF6C2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Coarse Delay</a:t>
          </a:r>
          <a:endParaRPr lang="en-US" sz="1600" b="1" dirty="0">
            <a:solidFill>
              <a:srgbClr val="000000"/>
            </a:solidFill>
          </a:endParaRPr>
        </a:p>
      </dgm:t>
    </dgm:pt>
    <dgm:pt modelId="{53951E3F-DFF9-0E46-AA8A-B1445BE06A5D}" type="parTrans" cxnId="{DBC19114-5B6D-EE4D-9644-D7F54A384BD1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F681327-19C3-FD46-9B68-E76ECCFC0C5C}" type="sibTrans" cxnId="{DBC19114-5B6D-EE4D-9644-D7F54A384BD1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69EA035F-A3C1-2541-BB8B-93F8FEAB564A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PFB</a:t>
          </a:r>
        </a:p>
      </dgm:t>
    </dgm:pt>
    <dgm:pt modelId="{20440DBF-1E2E-EE4C-8F48-F4178B65A6DB}" type="parTrans" cxnId="{F72FF55E-3CEC-8749-BBE3-27CABA1A6902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DFD7D3D4-F0FE-3940-BCCD-604D0AEDFB67}" type="sibTrans" cxnId="{F72FF55E-3CEC-8749-BBE3-27CABA1A6902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3EDB0698-8D6E-F041-886B-81B8075D9711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FFT</a:t>
          </a:r>
        </a:p>
        <a:p>
          <a:r>
            <a:rPr lang="en-US" sz="1600" b="1" dirty="0" smtClean="0">
              <a:solidFill>
                <a:srgbClr val="000000"/>
              </a:solidFill>
            </a:rPr>
            <a:t>(4096 channels)</a:t>
          </a:r>
          <a:endParaRPr lang="en-US" sz="1600" b="1" dirty="0">
            <a:solidFill>
              <a:srgbClr val="000000"/>
            </a:solidFill>
          </a:endParaRPr>
        </a:p>
      </dgm:t>
    </dgm:pt>
    <dgm:pt modelId="{24B255F0-033D-7347-9F68-7FC4C66B04CA}" type="parTrans" cxnId="{3910D4D5-7304-7B4D-87BD-37034BA256CA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F3F881F-BDCD-C74C-9E93-1BD3AFA81B23}" type="sibTrans" cxnId="{3910D4D5-7304-7B4D-87BD-37034BA256CA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1BF7B92-96DC-AA48-99EF-1C97E81E7C98}">
      <dgm:prSet phldrT="[Text]" custT="1"/>
      <dgm:spPr/>
      <dgm:t>
        <a:bodyPr/>
        <a:lstStyle/>
        <a:p>
          <a:r>
            <a:rPr lang="en-US" sz="1600" b="1" dirty="0" err="1" smtClean="0">
              <a:solidFill>
                <a:srgbClr val="000000"/>
              </a:solidFill>
            </a:rPr>
            <a:t>Polarimetry</a:t>
          </a:r>
          <a:endParaRPr lang="en-US" sz="1600" b="1" dirty="0">
            <a:solidFill>
              <a:srgbClr val="000000"/>
            </a:solidFill>
          </a:endParaRPr>
        </a:p>
      </dgm:t>
    </dgm:pt>
    <dgm:pt modelId="{50E4C865-2C25-BC43-9B2D-CF7DD4022AA0}" type="parTrans" cxnId="{62D70EC6-0E9F-1546-AD26-A84A0318B6EE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2F4FD2D8-63D3-DD43-915A-171019C2BFAC}" type="sibTrans" cxnId="{62D70EC6-0E9F-1546-AD26-A84A0318B6EE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36CD9D8B-266D-9542-B1F7-96A67CDEDB4E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Linear/Circular Polarization*</a:t>
          </a:r>
          <a:endParaRPr lang="en-US" sz="1600" b="1" dirty="0">
            <a:solidFill>
              <a:srgbClr val="000000"/>
            </a:solidFill>
          </a:endParaRPr>
        </a:p>
      </dgm:t>
    </dgm:pt>
    <dgm:pt modelId="{47C04F3B-6909-7044-B77E-147D5BC5813A}" type="parTrans" cxnId="{EE1EDBE4-CD30-404D-9CB0-03F434C11635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52C9562D-94E8-8C45-B4A9-229936038BA2}" type="sibTrans" cxnId="{EE1EDBE4-CD30-404D-9CB0-03F434C11635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913CD861-9139-284C-9452-C97C69F9C440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Power (P),</a:t>
          </a:r>
        </a:p>
        <a:p>
          <a:r>
            <a:rPr lang="en-US" sz="1600" b="1" dirty="0" smtClean="0">
              <a:solidFill>
                <a:srgbClr val="000000"/>
              </a:solidFill>
            </a:rPr>
            <a:t>P^2</a:t>
          </a:r>
          <a:endParaRPr lang="en-US" sz="1600" b="1" dirty="0">
            <a:solidFill>
              <a:srgbClr val="000000"/>
            </a:solidFill>
          </a:endParaRPr>
        </a:p>
      </dgm:t>
    </dgm:pt>
    <dgm:pt modelId="{DAAD7CD0-F705-3246-9203-D15861D05D86}" type="parTrans" cxnId="{01B2D69D-5F78-FC44-A61C-C510FC27A319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8B5B7DD6-30BC-BA40-BDAE-BCED73D5FF90}" type="sibTrans" cxnId="{01B2D69D-5F78-FC44-A61C-C510FC27A319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E0A63B0C-E6AE-154C-ADE5-0400323A2CBD}" type="pres">
      <dgm:prSet presAssocID="{1E54944D-73A1-DD4B-9F3B-74791A6CD0E2}" presName="Name0" presStyleCnt="0">
        <dgm:presLayoutVars>
          <dgm:dir/>
          <dgm:resizeHandles val="exact"/>
        </dgm:presLayoutVars>
      </dgm:prSet>
      <dgm:spPr/>
    </dgm:pt>
    <dgm:pt modelId="{AB0C73D4-2EEA-8E4B-9A9C-372C4A52E1F9}" type="pres">
      <dgm:prSet presAssocID="{D353CCD5-CC09-2344-A6FC-9588B92C8B33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7DF44A-5A14-D748-BC12-08C300140D77}" type="pres">
      <dgm:prSet presAssocID="{2CFE12C2-851C-F149-95DF-B6BF481C756B}" presName="sibTrans" presStyleLbl="sibTrans2D1" presStyleIdx="0" presStyleCnt="7"/>
      <dgm:spPr/>
      <dgm:t>
        <a:bodyPr/>
        <a:lstStyle/>
        <a:p>
          <a:endParaRPr lang="en-US"/>
        </a:p>
      </dgm:t>
    </dgm:pt>
    <dgm:pt modelId="{8B466892-A521-EA4B-A006-389FA108C24E}" type="pres">
      <dgm:prSet presAssocID="{2CFE12C2-851C-F149-95DF-B6BF481C756B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F14826B8-AD63-E948-879D-826168CB8C98}" type="pres">
      <dgm:prSet presAssocID="{DB99B1A0-F3B8-1743-8E97-28DFA3F9911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1AA17-51BF-9A40-9BC4-FE28102E202B}" type="pres">
      <dgm:prSet presAssocID="{5F1B9DD5-0B02-8A41-AEC0-004809932B3B}" presName="sibTrans" presStyleLbl="sibTrans2D1" presStyleIdx="1" presStyleCnt="7"/>
      <dgm:spPr/>
      <dgm:t>
        <a:bodyPr/>
        <a:lstStyle/>
        <a:p>
          <a:endParaRPr lang="en-US"/>
        </a:p>
      </dgm:t>
    </dgm:pt>
    <dgm:pt modelId="{918E17F1-40ED-4D45-A61E-FBDD40B4B0DB}" type="pres">
      <dgm:prSet presAssocID="{5F1B9DD5-0B02-8A41-AEC0-004809932B3B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EF3C6F1F-4702-9244-A8B5-8E7BD826971B}" type="pres">
      <dgm:prSet presAssocID="{771E6315-272A-1844-B071-A1A7E3AEF6C2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78F2C3-120B-B14F-BDD1-C159A6D59167}" type="pres">
      <dgm:prSet presAssocID="{4F681327-19C3-FD46-9B68-E76ECCFC0C5C}" presName="sibTrans" presStyleLbl="sibTrans2D1" presStyleIdx="2" presStyleCnt="7"/>
      <dgm:spPr/>
      <dgm:t>
        <a:bodyPr/>
        <a:lstStyle/>
        <a:p>
          <a:endParaRPr lang="en-US"/>
        </a:p>
      </dgm:t>
    </dgm:pt>
    <dgm:pt modelId="{2AE4AD6D-1FFC-B247-B6D8-16142FB015AC}" type="pres">
      <dgm:prSet presAssocID="{4F681327-19C3-FD46-9B68-E76ECCFC0C5C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6382C1C4-1E0D-0B46-99C7-DF01910E0A14}" type="pres">
      <dgm:prSet presAssocID="{69EA035F-A3C1-2541-BB8B-93F8FEAB564A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05A33F-3E35-FB4B-ACB0-0D6D88EE83DA}" type="pres">
      <dgm:prSet presAssocID="{DFD7D3D4-F0FE-3940-BCCD-604D0AEDFB67}" presName="sibTrans" presStyleLbl="sibTrans2D1" presStyleIdx="3" presStyleCnt="7"/>
      <dgm:spPr/>
      <dgm:t>
        <a:bodyPr/>
        <a:lstStyle/>
        <a:p>
          <a:endParaRPr lang="en-US"/>
        </a:p>
      </dgm:t>
    </dgm:pt>
    <dgm:pt modelId="{9E975CF9-1C39-8043-9B8C-CC1A937D87DA}" type="pres">
      <dgm:prSet presAssocID="{DFD7D3D4-F0FE-3940-BCCD-604D0AEDFB67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66BD3F07-FE21-2340-ACEE-F25728711916}" type="pres">
      <dgm:prSet presAssocID="{3EDB0698-8D6E-F041-886B-81B8075D9711}" presName="node" presStyleLbl="node1" presStyleIdx="4" presStyleCnt="8" custScaleX="134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8008C5-7368-004F-88F3-A2C5FA5E9137}" type="pres">
      <dgm:prSet presAssocID="{7F3F881F-BDCD-C74C-9E93-1BD3AFA81B23}" presName="sibTrans" presStyleLbl="sibTrans2D1" presStyleIdx="4" presStyleCnt="7"/>
      <dgm:spPr/>
      <dgm:t>
        <a:bodyPr/>
        <a:lstStyle/>
        <a:p>
          <a:endParaRPr lang="en-US"/>
        </a:p>
      </dgm:t>
    </dgm:pt>
    <dgm:pt modelId="{15FA7224-F153-154F-AB19-093CF2D0D089}" type="pres">
      <dgm:prSet presAssocID="{7F3F881F-BDCD-C74C-9E93-1BD3AFA81B23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0003A66E-7F15-3040-910E-C99CBC4DCF0A}" type="pres">
      <dgm:prSet presAssocID="{41BF7B92-96DC-AA48-99EF-1C97E81E7C9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25F9DA-0223-8147-B41D-1628A10663C1}" type="pres">
      <dgm:prSet presAssocID="{2F4FD2D8-63D3-DD43-915A-171019C2BFAC}" presName="sibTrans" presStyleLbl="sibTrans2D1" presStyleIdx="5" presStyleCnt="7"/>
      <dgm:spPr/>
      <dgm:t>
        <a:bodyPr/>
        <a:lstStyle/>
        <a:p>
          <a:endParaRPr lang="en-US"/>
        </a:p>
      </dgm:t>
    </dgm:pt>
    <dgm:pt modelId="{89012787-A6DC-D74F-8E76-6F172F63409D}" type="pres">
      <dgm:prSet presAssocID="{2F4FD2D8-63D3-DD43-915A-171019C2BFAC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577B5C65-3B7D-6C4A-A5AD-4667D53902DE}" type="pres">
      <dgm:prSet presAssocID="{36CD9D8B-266D-9542-B1F7-96A67CDEDB4E}" presName="node" presStyleLbl="node1" presStyleIdx="6" presStyleCnt="8" custScaleX="1250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B67A09-D087-DD43-90BF-F6B08E8DAE22}" type="pres">
      <dgm:prSet presAssocID="{52C9562D-94E8-8C45-B4A9-229936038BA2}" presName="sibTrans" presStyleLbl="sibTrans2D1" presStyleIdx="6" presStyleCnt="7"/>
      <dgm:spPr/>
      <dgm:t>
        <a:bodyPr/>
        <a:lstStyle/>
        <a:p>
          <a:endParaRPr lang="en-US"/>
        </a:p>
      </dgm:t>
    </dgm:pt>
    <dgm:pt modelId="{D620F559-18E1-FE4A-9E56-91D2876FB1F0}" type="pres">
      <dgm:prSet presAssocID="{52C9562D-94E8-8C45-B4A9-229936038BA2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2ED1EE22-6902-554C-A36F-BE88C07F9BB2}" type="pres">
      <dgm:prSet presAssocID="{913CD861-9139-284C-9452-C97C69F9C440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55BDC5-6FC5-6F41-806A-167115A1A5AF}" type="presOf" srcId="{1E54944D-73A1-DD4B-9F3B-74791A6CD0E2}" destId="{E0A63B0C-E6AE-154C-ADE5-0400323A2CBD}" srcOrd="0" destOrd="0" presId="urn:microsoft.com/office/officeart/2005/8/layout/process1"/>
    <dgm:cxn modelId="{EE7BDBC4-84A4-924F-AC30-A6218D92FB23}" type="presOf" srcId="{5F1B9DD5-0B02-8A41-AEC0-004809932B3B}" destId="{5131AA17-51BF-9A40-9BC4-FE28102E202B}" srcOrd="0" destOrd="0" presId="urn:microsoft.com/office/officeart/2005/8/layout/process1"/>
    <dgm:cxn modelId="{F0E49D5D-EDEB-4143-BC95-A1031EE27A21}" type="presOf" srcId="{DFD7D3D4-F0FE-3940-BCCD-604D0AEDFB67}" destId="{9E975CF9-1C39-8043-9B8C-CC1A937D87DA}" srcOrd="1" destOrd="0" presId="urn:microsoft.com/office/officeart/2005/8/layout/process1"/>
    <dgm:cxn modelId="{95A4B965-93EE-1A44-A8A9-D8862555D4EF}" srcId="{1E54944D-73A1-DD4B-9F3B-74791A6CD0E2}" destId="{D353CCD5-CC09-2344-A6FC-9588B92C8B33}" srcOrd="0" destOrd="0" parTransId="{0ABF623E-6747-8848-ACEA-D2604F8989EF}" sibTransId="{2CFE12C2-851C-F149-95DF-B6BF481C756B}"/>
    <dgm:cxn modelId="{2222CB8B-5D28-FA42-9151-318ADB34720B}" type="presOf" srcId="{D353CCD5-CC09-2344-A6FC-9588B92C8B33}" destId="{AB0C73D4-2EEA-8E4B-9A9C-372C4A52E1F9}" srcOrd="0" destOrd="0" presId="urn:microsoft.com/office/officeart/2005/8/layout/process1"/>
    <dgm:cxn modelId="{01B2D69D-5F78-FC44-A61C-C510FC27A319}" srcId="{1E54944D-73A1-DD4B-9F3B-74791A6CD0E2}" destId="{913CD861-9139-284C-9452-C97C69F9C440}" srcOrd="7" destOrd="0" parTransId="{DAAD7CD0-F705-3246-9203-D15861D05D86}" sibTransId="{8B5B7DD6-30BC-BA40-BDAE-BCED73D5FF90}"/>
    <dgm:cxn modelId="{DBC19114-5B6D-EE4D-9644-D7F54A384BD1}" srcId="{1E54944D-73A1-DD4B-9F3B-74791A6CD0E2}" destId="{771E6315-272A-1844-B071-A1A7E3AEF6C2}" srcOrd="2" destOrd="0" parTransId="{53951E3F-DFF9-0E46-AA8A-B1445BE06A5D}" sibTransId="{4F681327-19C3-FD46-9B68-E76ECCFC0C5C}"/>
    <dgm:cxn modelId="{92938200-415B-DA4C-9BC3-062B220FCD17}" srcId="{1E54944D-73A1-DD4B-9F3B-74791A6CD0E2}" destId="{DB99B1A0-F3B8-1743-8E97-28DFA3F99119}" srcOrd="1" destOrd="0" parTransId="{FD044D39-D88C-FE49-9DF9-9E8683349DFB}" sibTransId="{5F1B9DD5-0B02-8A41-AEC0-004809932B3B}"/>
    <dgm:cxn modelId="{BF7A9E1A-2164-704D-9338-F6A53CA38E0A}" type="presOf" srcId="{771E6315-272A-1844-B071-A1A7E3AEF6C2}" destId="{EF3C6F1F-4702-9244-A8B5-8E7BD826971B}" srcOrd="0" destOrd="0" presId="urn:microsoft.com/office/officeart/2005/8/layout/process1"/>
    <dgm:cxn modelId="{B2E05ACD-1D9F-E64A-A301-148FAAC9FDBB}" type="presOf" srcId="{4F681327-19C3-FD46-9B68-E76ECCFC0C5C}" destId="{2AE4AD6D-1FFC-B247-B6D8-16142FB015AC}" srcOrd="1" destOrd="0" presId="urn:microsoft.com/office/officeart/2005/8/layout/process1"/>
    <dgm:cxn modelId="{294FC59A-7573-3F41-958B-9BAD18D30650}" type="presOf" srcId="{69EA035F-A3C1-2541-BB8B-93F8FEAB564A}" destId="{6382C1C4-1E0D-0B46-99C7-DF01910E0A14}" srcOrd="0" destOrd="0" presId="urn:microsoft.com/office/officeart/2005/8/layout/process1"/>
    <dgm:cxn modelId="{0334F630-E017-D24C-8B3A-F544D14D23C7}" type="presOf" srcId="{41BF7B92-96DC-AA48-99EF-1C97E81E7C98}" destId="{0003A66E-7F15-3040-910E-C99CBC4DCF0A}" srcOrd="0" destOrd="0" presId="urn:microsoft.com/office/officeart/2005/8/layout/process1"/>
    <dgm:cxn modelId="{60DD30FA-445E-8747-A13A-BAB0C953A187}" type="presOf" srcId="{52C9562D-94E8-8C45-B4A9-229936038BA2}" destId="{D620F559-18E1-FE4A-9E56-91D2876FB1F0}" srcOrd="1" destOrd="0" presId="urn:microsoft.com/office/officeart/2005/8/layout/process1"/>
    <dgm:cxn modelId="{C2454202-48AD-4448-B66F-0591AB21F443}" type="presOf" srcId="{7F3F881F-BDCD-C74C-9E93-1BD3AFA81B23}" destId="{15FA7224-F153-154F-AB19-093CF2D0D089}" srcOrd="1" destOrd="0" presId="urn:microsoft.com/office/officeart/2005/8/layout/process1"/>
    <dgm:cxn modelId="{939D415D-818C-5440-9D4D-92E1BF679D6C}" type="presOf" srcId="{2CFE12C2-851C-F149-95DF-B6BF481C756B}" destId="{8B466892-A521-EA4B-A006-389FA108C24E}" srcOrd="1" destOrd="0" presId="urn:microsoft.com/office/officeart/2005/8/layout/process1"/>
    <dgm:cxn modelId="{62D70EC6-0E9F-1546-AD26-A84A0318B6EE}" srcId="{1E54944D-73A1-DD4B-9F3B-74791A6CD0E2}" destId="{41BF7B92-96DC-AA48-99EF-1C97E81E7C98}" srcOrd="5" destOrd="0" parTransId="{50E4C865-2C25-BC43-9B2D-CF7DD4022AA0}" sibTransId="{2F4FD2D8-63D3-DD43-915A-171019C2BFAC}"/>
    <dgm:cxn modelId="{20E458A8-876B-844E-82FD-2DFD995D0F4D}" type="presOf" srcId="{2F4FD2D8-63D3-DD43-915A-171019C2BFAC}" destId="{89012787-A6DC-D74F-8E76-6F172F63409D}" srcOrd="1" destOrd="0" presId="urn:microsoft.com/office/officeart/2005/8/layout/process1"/>
    <dgm:cxn modelId="{74B34C4D-7103-694A-BF36-8EA1B5C0E8E9}" type="presOf" srcId="{DB99B1A0-F3B8-1743-8E97-28DFA3F99119}" destId="{F14826B8-AD63-E948-879D-826168CB8C98}" srcOrd="0" destOrd="0" presId="urn:microsoft.com/office/officeart/2005/8/layout/process1"/>
    <dgm:cxn modelId="{F72FF55E-3CEC-8749-BBE3-27CABA1A6902}" srcId="{1E54944D-73A1-DD4B-9F3B-74791A6CD0E2}" destId="{69EA035F-A3C1-2541-BB8B-93F8FEAB564A}" srcOrd="3" destOrd="0" parTransId="{20440DBF-1E2E-EE4C-8F48-F4178B65A6DB}" sibTransId="{DFD7D3D4-F0FE-3940-BCCD-604D0AEDFB67}"/>
    <dgm:cxn modelId="{A81D6EF5-6A53-6646-98C3-5AD33131F81E}" type="presOf" srcId="{4F681327-19C3-FD46-9B68-E76ECCFC0C5C}" destId="{5B78F2C3-120B-B14F-BDD1-C159A6D59167}" srcOrd="0" destOrd="0" presId="urn:microsoft.com/office/officeart/2005/8/layout/process1"/>
    <dgm:cxn modelId="{EE1EDBE4-CD30-404D-9CB0-03F434C11635}" srcId="{1E54944D-73A1-DD4B-9F3B-74791A6CD0E2}" destId="{36CD9D8B-266D-9542-B1F7-96A67CDEDB4E}" srcOrd="6" destOrd="0" parTransId="{47C04F3B-6909-7044-B77E-147D5BC5813A}" sibTransId="{52C9562D-94E8-8C45-B4A9-229936038BA2}"/>
    <dgm:cxn modelId="{3910D4D5-7304-7B4D-87BD-37034BA256CA}" srcId="{1E54944D-73A1-DD4B-9F3B-74791A6CD0E2}" destId="{3EDB0698-8D6E-F041-886B-81B8075D9711}" srcOrd="4" destOrd="0" parTransId="{24B255F0-033D-7347-9F68-7FC4C66B04CA}" sibTransId="{7F3F881F-BDCD-C74C-9E93-1BD3AFA81B23}"/>
    <dgm:cxn modelId="{1EA0E198-3FFF-0140-A955-CA6090D20AE9}" type="presOf" srcId="{52C9562D-94E8-8C45-B4A9-229936038BA2}" destId="{EFB67A09-D087-DD43-90BF-F6B08E8DAE22}" srcOrd="0" destOrd="0" presId="urn:microsoft.com/office/officeart/2005/8/layout/process1"/>
    <dgm:cxn modelId="{E8AB2716-229F-1C4E-9D96-64309C0DAE27}" type="presOf" srcId="{7F3F881F-BDCD-C74C-9E93-1BD3AFA81B23}" destId="{F98008C5-7368-004F-88F3-A2C5FA5E9137}" srcOrd="0" destOrd="0" presId="urn:microsoft.com/office/officeart/2005/8/layout/process1"/>
    <dgm:cxn modelId="{D2AD11B3-CFCC-194B-92F8-D28DC1820791}" type="presOf" srcId="{DFD7D3D4-F0FE-3940-BCCD-604D0AEDFB67}" destId="{E805A33F-3E35-FB4B-ACB0-0D6D88EE83DA}" srcOrd="0" destOrd="0" presId="urn:microsoft.com/office/officeart/2005/8/layout/process1"/>
    <dgm:cxn modelId="{499D89B3-29A5-AA4D-AA66-4653361DF2A2}" type="presOf" srcId="{2CFE12C2-851C-F149-95DF-B6BF481C756B}" destId="{197DF44A-5A14-D748-BC12-08C300140D77}" srcOrd="0" destOrd="0" presId="urn:microsoft.com/office/officeart/2005/8/layout/process1"/>
    <dgm:cxn modelId="{1B8DB626-83AA-FB48-9E23-A2FE26DB9D2A}" type="presOf" srcId="{913CD861-9139-284C-9452-C97C69F9C440}" destId="{2ED1EE22-6902-554C-A36F-BE88C07F9BB2}" srcOrd="0" destOrd="0" presId="urn:microsoft.com/office/officeart/2005/8/layout/process1"/>
    <dgm:cxn modelId="{FF4F70EB-8DDC-4F42-B749-5BC141ECDCFF}" type="presOf" srcId="{3EDB0698-8D6E-F041-886B-81B8075D9711}" destId="{66BD3F07-FE21-2340-ACEE-F25728711916}" srcOrd="0" destOrd="0" presId="urn:microsoft.com/office/officeart/2005/8/layout/process1"/>
    <dgm:cxn modelId="{58427DAF-D101-4145-B3DB-8E918A397DFD}" type="presOf" srcId="{2F4FD2D8-63D3-DD43-915A-171019C2BFAC}" destId="{9B25F9DA-0223-8147-B41D-1628A10663C1}" srcOrd="0" destOrd="0" presId="urn:microsoft.com/office/officeart/2005/8/layout/process1"/>
    <dgm:cxn modelId="{C6E88F7B-25BC-0B44-A62B-D626E24DE427}" type="presOf" srcId="{36CD9D8B-266D-9542-B1F7-96A67CDEDB4E}" destId="{577B5C65-3B7D-6C4A-A5AD-4667D53902DE}" srcOrd="0" destOrd="0" presId="urn:microsoft.com/office/officeart/2005/8/layout/process1"/>
    <dgm:cxn modelId="{9039341F-5A23-A94E-9610-A3D54CD43314}" type="presOf" srcId="{5F1B9DD5-0B02-8A41-AEC0-004809932B3B}" destId="{918E17F1-40ED-4D45-A61E-FBDD40B4B0DB}" srcOrd="1" destOrd="0" presId="urn:microsoft.com/office/officeart/2005/8/layout/process1"/>
    <dgm:cxn modelId="{B503432C-4846-CD44-AB06-635C45EB22E1}" type="presParOf" srcId="{E0A63B0C-E6AE-154C-ADE5-0400323A2CBD}" destId="{AB0C73D4-2EEA-8E4B-9A9C-372C4A52E1F9}" srcOrd="0" destOrd="0" presId="urn:microsoft.com/office/officeart/2005/8/layout/process1"/>
    <dgm:cxn modelId="{6B162C9D-AAD0-AF4E-A68E-42AA9AAF62AB}" type="presParOf" srcId="{E0A63B0C-E6AE-154C-ADE5-0400323A2CBD}" destId="{197DF44A-5A14-D748-BC12-08C300140D77}" srcOrd="1" destOrd="0" presId="urn:microsoft.com/office/officeart/2005/8/layout/process1"/>
    <dgm:cxn modelId="{9B1CCF0E-95C6-7C4B-9299-4AFB16911704}" type="presParOf" srcId="{197DF44A-5A14-D748-BC12-08C300140D77}" destId="{8B466892-A521-EA4B-A006-389FA108C24E}" srcOrd="0" destOrd="0" presId="urn:microsoft.com/office/officeart/2005/8/layout/process1"/>
    <dgm:cxn modelId="{B438B5B7-3200-FE45-872A-5FF0CB9EF498}" type="presParOf" srcId="{E0A63B0C-E6AE-154C-ADE5-0400323A2CBD}" destId="{F14826B8-AD63-E948-879D-826168CB8C98}" srcOrd="2" destOrd="0" presId="urn:microsoft.com/office/officeart/2005/8/layout/process1"/>
    <dgm:cxn modelId="{CDF85B67-2601-3A4B-984F-72CB2DC00EEF}" type="presParOf" srcId="{E0A63B0C-E6AE-154C-ADE5-0400323A2CBD}" destId="{5131AA17-51BF-9A40-9BC4-FE28102E202B}" srcOrd="3" destOrd="0" presId="urn:microsoft.com/office/officeart/2005/8/layout/process1"/>
    <dgm:cxn modelId="{90D4C1D8-647A-7545-971E-92BE440E80A4}" type="presParOf" srcId="{5131AA17-51BF-9A40-9BC4-FE28102E202B}" destId="{918E17F1-40ED-4D45-A61E-FBDD40B4B0DB}" srcOrd="0" destOrd="0" presId="urn:microsoft.com/office/officeart/2005/8/layout/process1"/>
    <dgm:cxn modelId="{657033A0-CE4F-AA43-89AF-6CF7D7FD6E51}" type="presParOf" srcId="{E0A63B0C-E6AE-154C-ADE5-0400323A2CBD}" destId="{EF3C6F1F-4702-9244-A8B5-8E7BD826971B}" srcOrd="4" destOrd="0" presId="urn:microsoft.com/office/officeart/2005/8/layout/process1"/>
    <dgm:cxn modelId="{369A38B4-E7AF-C145-BFBC-958CD3BEC62B}" type="presParOf" srcId="{E0A63B0C-E6AE-154C-ADE5-0400323A2CBD}" destId="{5B78F2C3-120B-B14F-BDD1-C159A6D59167}" srcOrd="5" destOrd="0" presId="urn:microsoft.com/office/officeart/2005/8/layout/process1"/>
    <dgm:cxn modelId="{FA942432-D787-CB44-A10F-5268E74F73D9}" type="presParOf" srcId="{5B78F2C3-120B-B14F-BDD1-C159A6D59167}" destId="{2AE4AD6D-1FFC-B247-B6D8-16142FB015AC}" srcOrd="0" destOrd="0" presId="urn:microsoft.com/office/officeart/2005/8/layout/process1"/>
    <dgm:cxn modelId="{B17D3BBF-BAE0-E048-8EE6-2D9F2971C367}" type="presParOf" srcId="{E0A63B0C-E6AE-154C-ADE5-0400323A2CBD}" destId="{6382C1C4-1E0D-0B46-99C7-DF01910E0A14}" srcOrd="6" destOrd="0" presId="urn:microsoft.com/office/officeart/2005/8/layout/process1"/>
    <dgm:cxn modelId="{F9CD6159-2AEF-DB4E-85E8-807E19F03436}" type="presParOf" srcId="{E0A63B0C-E6AE-154C-ADE5-0400323A2CBD}" destId="{E805A33F-3E35-FB4B-ACB0-0D6D88EE83DA}" srcOrd="7" destOrd="0" presId="urn:microsoft.com/office/officeart/2005/8/layout/process1"/>
    <dgm:cxn modelId="{1BF4EF3F-52E1-8A41-BB75-A6E102983C81}" type="presParOf" srcId="{E805A33F-3E35-FB4B-ACB0-0D6D88EE83DA}" destId="{9E975CF9-1C39-8043-9B8C-CC1A937D87DA}" srcOrd="0" destOrd="0" presId="urn:microsoft.com/office/officeart/2005/8/layout/process1"/>
    <dgm:cxn modelId="{78AC3FF6-FCD1-FB4D-A2B0-96E85F514624}" type="presParOf" srcId="{E0A63B0C-E6AE-154C-ADE5-0400323A2CBD}" destId="{66BD3F07-FE21-2340-ACEE-F25728711916}" srcOrd="8" destOrd="0" presId="urn:microsoft.com/office/officeart/2005/8/layout/process1"/>
    <dgm:cxn modelId="{6E736742-3CD8-2347-B2F0-CC2BD50475EE}" type="presParOf" srcId="{E0A63B0C-E6AE-154C-ADE5-0400323A2CBD}" destId="{F98008C5-7368-004F-88F3-A2C5FA5E9137}" srcOrd="9" destOrd="0" presId="urn:microsoft.com/office/officeart/2005/8/layout/process1"/>
    <dgm:cxn modelId="{9E78ABAA-B144-2948-8BEC-D8B1D33F9B44}" type="presParOf" srcId="{F98008C5-7368-004F-88F3-A2C5FA5E9137}" destId="{15FA7224-F153-154F-AB19-093CF2D0D089}" srcOrd="0" destOrd="0" presId="urn:microsoft.com/office/officeart/2005/8/layout/process1"/>
    <dgm:cxn modelId="{7D651B78-247C-F240-AAE8-E1DDE037F1A0}" type="presParOf" srcId="{E0A63B0C-E6AE-154C-ADE5-0400323A2CBD}" destId="{0003A66E-7F15-3040-910E-C99CBC4DCF0A}" srcOrd="10" destOrd="0" presId="urn:microsoft.com/office/officeart/2005/8/layout/process1"/>
    <dgm:cxn modelId="{D02DC839-1E8A-7F4F-AB40-715ADB185FB3}" type="presParOf" srcId="{E0A63B0C-E6AE-154C-ADE5-0400323A2CBD}" destId="{9B25F9DA-0223-8147-B41D-1628A10663C1}" srcOrd="11" destOrd="0" presId="urn:microsoft.com/office/officeart/2005/8/layout/process1"/>
    <dgm:cxn modelId="{ECDD1D8A-BA40-6C4F-BF93-E09968B62605}" type="presParOf" srcId="{9B25F9DA-0223-8147-B41D-1628A10663C1}" destId="{89012787-A6DC-D74F-8E76-6F172F63409D}" srcOrd="0" destOrd="0" presId="urn:microsoft.com/office/officeart/2005/8/layout/process1"/>
    <dgm:cxn modelId="{271281E7-4E11-084C-9AE3-42C118FDDB69}" type="presParOf" srcId="{E0A63B0C-E6AE-154C-ADE5-0400323A2CBD}" destId="{577B5C65-3B7D-6C4A-A5AD-4667D53902DE}" srcOrd="12" destOrd="0" presId="urn:microsoft.com/office/officeart/2005/8/layout/process1"/>
    <dgm:cxn modelId="{FC09E823-D3A7-1E45-9D0F-75E6832DEEEC}" type="presParOf" srcId="{E0A63B0C-E6AE-154C-ADE5-0400323A2CBD}" destId="{EFB67A09-D087-DD43-90BF-F6B08E8DAE22}" srcOrd="13" destOrd="0" presId="urn:microsoft.com/office/officeart/2005/8/layout/process1"/>
    <dgm:cxn modelId="{338A1470-4A8C-EC42-B6DF-BAE987BE3801}" type="presParOf" srcId="{EFB67A09-D087-DD43-90BF-F6B08E8DAE22}" destId="{D620F559-18E1-FE4A-9E56-91D2876FB1F0}" srcOrd="0" destOrd="0" presId="urn:microsoft.com/office/officeart/2005/8/layout/process1"/>
    <dgm:cxn modelId="{A575EA7B-BD50-5A47-84BE-CF35A91EED90}" type="presParOf" srcId="{E0A63B0C-E6AE-154C-ADE5-0400323A2CBD}" destId="{2ED1EE22-6902-554C-A36F-BE88C07F9BB2}" srcOrd="1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388AF8-7E17-CB42-80C4-93420F387363}" type="doc">
      <dgm:prSet loTypeId="urn:microsoft.com/office/officeart/2005/8/layout/process2" loCatId="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77494A07-A4DB-7A42-910C-F682504017F2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Quantization to 5 bits*</a:t>
          </a:r>
          <a:endParaRPr lang="en-US" sz="1600" b="1" dirty="0">
            <a:solidFill>
              <a:srgbClr val="000000"/>
            </a:solidFill>
          </a:endParaRPr>
        </a:p>
      </dgm:t>
    </dgm:pt>
    <dgm:pt modelId="{77A84C6C-4C5E-3C4D-B7E1-BD84E180E5EB}" type="parTrans" cxnId="{6A79A861-2DED-6F47-9B3B-15FAE1BB329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654633F0-2D1D-2548-ACEF-F7C98D976616}" type="sibTrans" cxnId="{6A79A861-2DED-6F47-9B3B-15FAE1BB3297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189554C6-BBB4-D749-B41F-33A1F02010A4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To X-engine</a:t>
          </a:r>
          <a:endParaRPr lang="en-US" sz="1600" b="1" dirty="0">
            <a:solidFill>
              <a:srgbClr val="000000"/>
            </a:solidFill>
          </a:endParaRPr>
        </a:p>
      </dgm:t>
    </dgm:pt>
    <dgm:pt modelId="{433988DE-3F81-3047-8CD5-617E1C9AE71A}" type="parTrans" cxnId="{49E6AEEA-18DF-E144-B970-B4DD170150C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A98F390B-22DA-8B45-A1B4-E613E9794B1C}" type="sibTrans" cxnId="{49E6AEEA-18DF-E144-B970-B4DD170150C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B2AAD9A-9954-FB4F-BB02-67FDB5EAC36C}" type="pres">
      <dgm:prSet presAssocID="{0F388AF8-7E17-CB42-80C4-93420F387363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9234F3-036B-4C46-ABBB-5813592F5109}" type="pres">
      <dgm:prSet presAssocID="{77494A07-A4DB-7A42-910C-F682504017F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8C8E9-2836-D94B-AC36-514F67A21EDB}" type="pres">
      <dgm:prSet presAssocID="{654633F0-2D1D-2548-ACEF-F7C98D976616}" presName="sibTrans" presStyleLbl="sibTrans2D1" presStyleIdx="0" presStyleCnt="1"/>
      <dgm:spPr/>
      <dgm:t>
        <a:bodyPr/>
        <a:lstStyle/>
        <a:p>
          <a:endParaRPr lang="en-US"/>
        </a:p>
      </dgm:t>
    </dgm:pt>
    <dgm:pt modelId="{86B15F67-579D-D047-861F-48265707C716}" type="pres">
      <dgm:prSet presAssocID="{654633F0-2D1D-2548-ACEF-F7C98D976616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A0E8F286-B677-4D4E-8073-681F37CCF84D}" type="pres">
      <dgm:prSet presAssocID="{189554C6-BBB4-D749-B41F-33A1F02010A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A87732-EC2E-574E-AEF6-3297503BF041}" type="presOf" srcId="{189554C6-BBB4-D749-B41F-33A1F02010A4}" destId="{A0E8F286-B677-4D4E-8073-681F37CCF84D}" srcOrd="0" destOrd="0" presId="urn:microsoft.com/office/officeart/2005/8/layout/process2"/>
    <dgm:cxn modelId="{35E94E43-3E0B-8345-B012-DA960B1F88FD}" type="presOf" srcId="{77494A07-A4DB-7A42-910C-F682504017F2}" destId="{2D9234F3-036B-4C46-ABBB-5813592F5109}" srcOrd="0" destOrd="0" presId="urn:microsoft.com/office/officeart/2005/8/layout/process2"/>
    <dgm:cxn modelId="{18DA8950-369B-3243-A9D7-8EFA683A140F}" type="presOf" srcId="{654633F0-2D1D-2548-ACEF-F7C98D976616}" destId="{A198C8E9-2836-D94B-AC36-514F67A21EDB}" srcOrd="0" destOrd="0" presId="urn:microsoft.com/office/officeart/2005/8/layout/process2"/>
    <dgm:cxn modelId="{49E6AEEA-18DF-E144-B970-B4DD170150C7}" srcId="{0F388AF8-7E17-CB42-80C4-93420F387363}" destId="{189554C6-BBB4-D749-B41F-33A1F02010A4}" srcOrd="1" destOrd="0" parTransId="{433988DE-3F81-3047-8CD5-617E1C9AE71A}" sibTransId="{A98F390B-22DA-8B45-A1B4-E613E9794B1C}"/>
    <dgm:cxn modelId="{6A79A861-2DED-6F47-9B3B-15FAE1BB3297}" srcId="{0F388AF8-7E17-CB42-80C4-93420F387363}" destId="{77494A07-A4DB-7A42-910C-F682504017F2}" srcOrd="0" destOrd="0" parTransId="{77A84C6C-4C5E-3C4D-B7E1-BD84E180E5EB}" sibTransId="{654633F0-2D1D-2548-ACEF-F7C98D976616}"/>
    <dgm:cxn modelId="{78D89A9D-F98D-F247-8501-942512AB30A8}" type="presOf" srcId="{0F388AF8-7E17-CB42-80C4-93420F387363}" destId="{4B2AAD9A-9954-FB4F-BB02-67FDB5EAC36C}" srcOrd="0" destOrd="0" presId="urn:microsoft.com/office/officeart/2005/8/layout/process2"/>
    <dgm:cxn modelId="{242F7E44-6652-E640-B58B-E4A120F45AF0}" type="presOf" srcId="{654633F0-2D1D-2548-ACEF-F7C98D976616}" destId="{86B15F67-579D-D047-861F-48265707C716}" srcOrd="1" destOrd="0" presId="urn:microsoft.com/office/officeart/2005/8/layout/process2"/>
    <dgm:cxn modelId="{BADA8518-C794-EC4E-829E-2257B6D139A9}" type="presParOf" srcId="{4B2AAD9A-9954-FB4F-BB02-67FDB5EAC36C}" destId="{2D9234F3-036B-4C46-ABBB-5813592F5109}" srcOrd="0" destOrd="0" presId="urn:microsoft.com/office/officeart/2005/8/layout/process2"/>
    <dgm:cxn modelId="{5BC6D2FE-36E0-0543-9029-7B04A3D67262}" type="presParOf" srcId="{4B2AAD9A-9954-FB4F-BB02-67FDB5EAC36C}" destId="{A198C8E9-2836-D94B-AC36-514F67A21EDB}" srcOrd="1" destOrd="0" presId="urn:microsoft.com/office/officeart/2005/8/layout/process2"/>
    <dgm:cxn modelId="{26376CD6-1ECC-124B-9635-CA5BF2F381AA}" type="presParOf" srcId="{A198C8E9-2836-D94B-AC36-514F67A21EDB}" destId="{86B15F67-579D-D047-861F-48265707C716}" srcOrd="0" destOrd="0" presId="urn:microsoft.com/office/officeart/2005/8/layout/process2"/>
    <dgm:cxn modelId="{F29D587B-9EC0-AA49-A1BD-3C76C36D2C88}" type="presParOf" srcId="{4B2AAD9A-9954-FB4F-BB02-67FDB5EAC36C}" destId="{A0E8F286-B677-4D4E-8073-681F37CCF84D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54944D-73A1-DD4B-9F3B-74791A6CD0E2}" type="doc">
      <dgm:prSet loTypeId="urn:microsoft.com/office/officeart/2005/8/layout/process1" loCatId="" qsTypeId="urn:microsoft.com/office/officeart/2005/8/quickstyle/simple4" qsCatId="simple" csTypeId="urn:microsoft.com/office/officeart/2005/8/colors/colorful1" csCatId="colorful" phldr="1"/>
      <dgm:spPr/>
    </dgm:pt>
    <dgm:pt modelId="{D353CCD5-CC09-2344-A6FC-9588B92C8B33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ADC</a:t>
          </a:r>
          <a:endParaRPr lang="en-US" sz="1600" b="1" dirty="0">
            <a:solidFill>
              <a:srgbClr val="000000"/>
            </a:solidFill>
          </a:endParaRPr>
        </a:p>
      </dgm:t>
    </dgm:pt>
    <dgm:pt modelId="{0ABF623E-6747-8848-ACEA-D2604F8989EF}" type="parTrans" cxnId="{95A4B965-93EE-1A44-A8A9-D8862555D4EF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2CFE12C2-851C-F149-95DF-B6BF481C756B}" type="sibTrans" cxnId="{95A4B965-93EE-1A44-A8A9-D8862555D4EF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DB99B1A0-F3B8-1743-8E97-28DFA3F99119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Phase </a:t>
          </a:r>
        </a:p>
        <a:p>
          <a:r>
            <a:rPr lang="en-US" sz="1600" b="1" dirty="0" smtClean="0">
              <a:solidFill>
                <a:srgbClr val="000000"/>
              </a:solidFill>
            </a:rPr>
            <a:t>Switching</a:t>
          </a:r>
          <a:endParaRPr lang="en-US" sz="1600" b="1" dirty="0">
            <a:solidFill>
              <a:srgbClr val="000000"/>
            </a:solidFill>
          </a:endParaRPr>
        </a:p>
      </dgm:t>
    </dgm:pt>
    <dgm:pt modelId="{FD044D39-D88C-FE49-9DF9-9E8683349DFB}" type="parTrans" cxnId="{92938200-415B-DA4C-9BC3-062B220FCD1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5F1B9DD5-0B02-8A41-AEC0-004809932B3B}" type="sibTrans" cxnId="{92938200-415B-DA4C-9BC3-062B220FCD17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71E6315-272A-1844-B071-A1A7E3AEF6C2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Coarse Delay</a:t>
          </a:r>
          <a:endParaRPr lang="en-US" sz="1600" b="1" dirty="0">
            <a:solidFill>
              <a:srgbClr val="000000"/>
            </a:solidFill>
          </a:endParaRPr>
        </a:p>
      </dgm:t>
    </dgm:pt>
    <dgm:pt modelId="{53951E3F-DFF9-0E46-AA8A-B1445BE06A5D}" type="parTrans" cxnId="{DBC19114-5B6D-EE4D-9644-D7F54A384BD1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F681327-19C3-FD46-9B68-E76ECCFC0C5C}" type="sibTrans" cxnId="{DBC19114-5B6D-EE4D-9644-D7F54A384BD1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69EA035F-A3C1-2541-BB8B-93F8FEAB564A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PFB</a:t>
          </a:r>
        </a:p>
      </dgm:t>
    </dgm:pt>
    <dgm:pt modelId="{20440DBF-1E2E-EE4C-8F48-F4178B65A6DB}" type="parTrans" cxnId="{F72FF55E-3CEC-8749-BBE3-27CABA1A6902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DFD7D3D4-F0FE-3940-BCCD-604D0AEDFB67}" type="sibTrans" cxnId="{F72FF55E-3CEC-8749-BBE3-27CABA1A6902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3EDB0698-8D6E-F041-886B-81B8075D9711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FFT</a:t>
          </a:r>
        </a:p>
        <a:p>
          <a:r>
            <a:rPr lang="en-US" sz="1600" b="1" dirty="0" smtClean="0">
              <a:solidFill>
                <a:srgbClr val="000000"/>
              </a:solidFill>
            </a:rPr>
            <a:t>(4096 channels)</a:t>
          </a:r>
          <a:endParaRPr lang="en-US" sz="1600" b="1" dirty="0">
            <a:solidFill>
              <a:srgbClr val="000000"/>
            </a:solidFill>
          </a:endParaRPr>
        </a:p>
      </dgm:t>
    </dgm:pt>
    <dgm:pt modelId="{24B255F0-033D-7347-9F68-7FC4C66B04CA}" type="parTrans" cxnId="{3910D4D5-7304-7B4D-87BD-37034BA256CA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7F3F881F-BDCD-C74C-9E93-1BD3AFA81B23}" type="sibTrans" cxnId="{3910D4D5-7304-7B4D-87BD-37034BA256CA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1BF7B92-96DC-AA48-99EF-1C97E81E7C98}">
      <dgm:prSet phldrT="[Text]" custT="1"/>
      <dgm:spPr/>
      <dgm:t>
        <a:bodyPr/>
        <a:lstStyle/>
        <a:p>
          <a:r>
            <a:rPr lang="en-US" sz="1600" b="1" dirty="0" err="1" smtClean="0">
              <a:solidFill>
                <a:srgbClr val="000000"/>
              </a:solidFill>
            </a:rPr>
            <a:t>Polarimetry</a:t>
          </a:r>
          <a:endParaRPr lang="en-US" sz="1600" b="1" dirty="0">
            <a:solidFill>
              <a:srgbClr val="000000"/>
            </a:solidFill>
          </a:endParaRPr>
        </a:p>
      </dgm:t>
    </dgm:pt>
    <dgm:pt modelId="{50E4C865-2C25-BC43-9B2D-CF7DD4022AA0}" type="parTrans" cxnId="{62D70EC6-0E9F-1546-AD26-A84A0318B6EE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2F4FD2D8-63D3-DD43-915A-171019C2BFAC}" type="sibTrans" cxnId="{62D70EC6-0E9F-1546-AD26-A84A0318B6EE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36CD9D8B-266D-9542-B1F7-96A67CDEDB4E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Linear/Circular Polarization*</a:t>
          </a:r>
          <a:endParaRPr lang="en-US" sz="1600" b="1" dirty="0">
            <a:solidFill>
              <a:srgbClr val="000000"/>
            </a:solidFill>
          </a:endParaRPr>
        </a:p>
      </dgm:t>
    </dgm:pt>
    <dgm:pt modelId="{47C04F3B-6909-7044-B77E-147D5BC5813A}" type="parTrans" cxnId="{EE1EDBE4-CD30-404D-9CB0-03F434C11635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52C9562D-94E8-8C45-B4A9-229936038BA2}" type="sibTrans" cxnId="{EE1EDBE4-CD30-404D-9CB0-03F434C11635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913CD861-9139-284C-9452-C97C69F9C440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Power (P),</a:t>
          </a:r>
        </a:p>
        <a:p>
          <a:r>
            <a:rPr lang="en-US" sz="1600" b="1" dirty="0" smtClean="0">
              <a:solidFill>
                <a:srgbClr val="000000"/>
              </a:solidFill>
            </a:rPr>
            <a:t>P^2</a:t>
          </a:r>
          <a:endParaRPr lang="en-US" sz="1600" b="1" dirty="0">
            <a:solidFill>
              <a:srgbClr val="000000"/>
            </a:solidFill>
          </a:endParaRPr>
        </a:p>
      </dgm:t>
    </dgm:pt>
    <dgm:pt modelId="{DAAD7CD0-F705-3246-9203-D15861D05D86}" type="parTrans" cxnId="{01B2D69D-5F78-FC44-A61C-C510FC27A319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8B5B7DD6-30BC-BA40-BDAE-BCED73D5FF90}" type="sibTrans" cxnId="{01B2D69D-5F78-FC44-A61C-C510FC27A319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E0A63B0C-E6AE-154C-ADE5-0400323A2CBD}" type="pres">
      <dgm:prSet presAssocID="{1E54944D-73A1-DD4B-9F3B-74791A6CD0E2}" presName="Name0" presStyleCnt="0">
        <dgm:presLayoutVars>
          <dgm:dir/>
          <dgm:resizeHandles val="exact"/>
        </dgm:presLayoutVars>
      </dgm:prSet>
      <dgm:spPr/>
    </dgm:pt>
    <dgm:pt modelId="{AB0C73D4-2EEA-8E4B-9A9C-372C4A52E1F9}" type="pres">
      <dgm:prSet presAssocID="{D353CCD5-CC09-2344-A6FC-9588B92C8B33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7DF44A-5A14-D748-BC12-08C300140D77}" type="pres">
      <dgm:prSet presAssocID="{2CFE12C2-851C-F149-95DF-B6BF481C756B}" presName="sibTrans" presStyleLbl="sibTrans2D1" presStyleIdx="0" presStyleCnt="7"/>
      <dgm:spPr/>
      <dgm:t>
        <a:bodyPr/>
        <a:lstStyle/>
        <a:p>
          <a:endParaRPr lang="en-US"/>
        </a:p>
      </dgm:t>
    </dgm:pt>
    <dgm:pt modelId="{8B466892-A521-EA4B-A006-389FA108C24E}" type="pres">
      <dgm:prSet presAssocID="{2CFE12C2-851C-F149-95DF-B6BF481C756B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F14826B8-AD63-E948-879D-826168CB8C98}" type="pres">
      <dgm:prSet presAssocID="{DB99B1A0-F3B8-1743-8E97-28DFA3F9911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1AA17-51BF-9A40-9BC4-FE28102E202B}" type="pres">
      <dgm:prSet presAssocID="{5F1B9DD5-0B02-8A41-AEC0-004809932B3B}" presName="sibTrans" presStyleLbl="sibTrans2D1" presStyleIdx="1" presStyleCnt="7"/>
      <dgm:spPr/>
      <dgm:t>
        <a:bodyPr/>
        <a:lstStyle/>
        <a:p>
          <a:endParaRPr lang="en-US"/>
        </a:p>
      </dgm:t>
    </dgm:pt>
    <dgm:pt modelId="{918E17F1-40ED-4D45-A61E-FBDD40B4B0DB}" type="pres">
      <dgm:prSet presAssocID="{5F1B9DD5-0B02-8A41-AEC0-004809932B3B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EF3C6F1F-4702-9244-A8B5-8E7BD826971B}" type="pres">
      <dgm:prSet presAssocID="{771E6315-272A-1844-B071-A1A7E3AEF6C2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78F2C3-120B-B14F-BDD1-C159A6D59167}" type="pres">
      <dgm:prSet presAssocID="{4F681327-19C3-FD46-9B68-E76ECCFC0C5C}" presName="sibTrans" presStyleLbl="sibTrans2D1" presStyleIdx="2" presStyleCnt="7"/>
      <dgm:spPr/>
      <dgm:t>
        <a:bodyPr/>
        <a:lstStyle/>
        <a:p>
          <a:endParaRPr lang="en-US"/>
        </a:p>
      </dgm:t>
    </dgm:pt>
    <dgm:pt modelId="{2AE4AD6D-1FFC-B247-B6D8-16142FB015AC}" type="pres">
      <dgm:prSet presAssocID="{4F681327-19C3-FD46-9B68-E76ECCFC0C5C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6382C1C4-1E0D-0B46-99C7-DF01910E0A14}" type="pres">
      <dgm:prSet presAssocID="{69EA035F-A3C1-2541-BB8B-93F8FEAB564A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05A33F-3E35-FB4B-ACB0-0D6D88EE83DA}" type="pres">
      <dgm:prSet presAssocID="{DFD7D3D4-F0FE-3940-BCCD-604D0AEDFB67}" presName="sibTrans" presStyleLbl="sibTrans2D1" presStyleIdx="3" presStyleCnt="7"/>
      <dgm:spPr/>
      <dgm:t>
        <a:bodyPr/>
        <a:lstStyle/>
        <a:p>
          <a:endParaRPr lang="en-US"/>
        </a:p>
      </dgm:t>
    </dgm:pt>
    <dgm:pt modelId="{9E975CF9-1C39-8043-9B8C-CC1A937D87DA}" type="pres">
      <dgm:prSet presAssocID="{DFD7D3D4-F0FE-3940-BCCD-604D0AEDFB67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66BD3F07-FE21-2340-ACEE-F25728711916}" type="pres">
      <dgm:prSet presAssocID="{3EDB0698-8D6E-F041-886B-81B8075D9711}" presName="node" presStyleLbl="node1" presStyleIdx="4" presStyleCnt="8" custScaleX="134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8008C5-7368-004F-88F3-A2C5FA5E9137}" type="pres">
      <dgm:prSet presAssocID="{7F3F881F-BDCD-C74C-9E93-1BD3AFA81B23}" presName="sibTrans" presStyleLbl="sibTrans2D1" presStyleIdx="4" presStyleCnt="7"/>
      <dgm:spPr/>
      <dgm:t>
        <a:bodyPr/>
        <a:lstStyle/>
        <a:p>
          <a:endParaRPr lang="en-US"/>
        </a:p>
      </dgm:t>
    </dgm:pt>
    <dgm:pt modelId="{15FA7224-F153-154F-AB19-093CF2D0D089}" type="pres">
      <dgm:prSet presAssocID="{7F3F881F-BDCD-C74C-9E93-1BD3AFA81B23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0003A66E-7F15-3040-910E-C99CBC4DCF0A}" type="pres">
      <dgm:prSet presAssocID="{41BF7B92-96DC-AA48-99EF-1C97E81E7C9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25F9DA-0223-8147-B41D-1628A10663C1}" type="pres">
      <dgm:prSet presAssocID="{2F4FD2D8-63D3-DD43-915A-171019C2BFAC}" presName="sibTrans" presStyleLbl="sibTrans2D1" presStyleIdx="5" presStyleCnt="7"/>
      <dgm:spPr/>
      <dgm:t>
        <a:bodyPr/>
        <a:lstStyle/>
        <a:p>
          <a:endParaRPr lang="en-US"/>
        </a:p>
      </dgm:t>
    </dgm:pt>
    <dgm:pt modelId="{89012787-A6DC-D74F-8E76-6F172F63409D}" type="pres">
      <dgm:prSet presAssocID="{2F4FD2D8-63D3-DD43-915A-171019C2BFAC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577B5C65-3B7D-6C4A-A5AD-4667D53902DE}" type="pres">
      <dgm:prSet presAssocID="{36CD9D8B-266D-9542-B1F7-96A67CDEDB4E}" presName="node" presStyleLbl="node1" presStyleIdx="6" presStyleCnt="8" custScaleX="1250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B67A09-D087-DD43-90BF-F6B08E8DAE22}" type="pres">
      <dgm:prSet presAssocID="{52C9562D-94E8-8C45-B4A9-229936038BA2}" presName="sibTrans" presStyleLbl="sibTrans2D1" presStyleIdx="6" presStyleCnt="7"/>
      <dgm:spPr/>
      <dgm:t>
        <a:bodyPr/>
        <a:lstStyle/>
        <a:p>
          <a:endParaRPr lang="en-US"/>
        </a:p>
      </dgm:t>
    </dgm:pt>
    <dgm:pt modelId="{D620F559-18E1-FE4A-9E56-91D2876FB1F0}" type="pres">
      <dgm:prSet presAssocID="{52C9562D-94E8-8C45-B4A9-229936038BA2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2ED1EE22-6902-554C-A36F-BE88C07F9BB2}" type="pres">
      <dgm:prSet presAssocID="{913CD861-9139-284C-9452-C97C69F9C440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CBDA29-9642-3441-9784-AA442CE2CFCF}" type="presOf" srcId="{DFD7D3D4-F0FE-3940-BCCD-604D0AEDFB67}" destId="{E805A33F-3E35-FB4B-ACB0-0D6D88EE83DA}" srcOrd="0" destOrd="0" presId="urn:microsoft.com/office/officeart/2005/8/layout/process1"/>
    <dgm:cxn modelId="{95A4B965-93EE-1A44-A8A9-D8862555D4EF}" srcId="{1E54944D-73A1-DD4B-9F3B-74791A6CD0E2}" destId="{D353CCD5-CC09-2344-A6FC-9588B92C8B33}" srcOrd="0" destOrd="0" parTransId="{0ABF623E-6747-8848-ACEA-D2604F8989EF}" sibTransId="{2CFE12C2-851C-F149-95DF-B6BF481C756B}"/>
    <dgm:cxn modelId="{F997C73B-B516-934F-A35C-2FB43EF271CB}" type="presOf" srcId="{4F681327-19C3-FD46-9B68-E76ECCFC0C5C}" destId="{5B78F2C3-120B-B14F-BDD1-C159A6D59167}" srcOrd="0" destOrd="0" presId="urn:microsoft.com/office/officeart/2005/8/layout/process1"/>
    <dgm:cxn modelId="{01B2D69D-5F78-FC44-A61C-C510FC27A319}" srcId="{1E54944D-73A1-DD4B-9F3B-74791A6CD0E2}" destId="{913CD861-9139-284C-9452-C97C69F9C440}" srcOrd="7" destOrd="0" parTransId="{DAAD7CD0-F705-3246-9203-D15861D05D86}" sibTransId="{8B5B7DD6-30BC-BA40-BDAE-BCED73D5FF90}"/>
    <dgm:cxn modelId="{DBC19114-5B6D-EE4D-9644-D7F54A384BD1}" srcId="{1E54944D-73A1-DD4B-9F3B-74791A6CD0E2}" destId="{771E6315-272A-1844-B071-A1A7E3AEF6C2}" srcOrd="2" destOrd="0" parTransId="{53951E3F-DFF9-0E46-AA8A-B1445BE06A5D}" sibTransId="{4F681327-19C3-FD46-9B68-E76ECCFC0C5C}"/>
    <dgm:cxn modelId="{92938200-415B-DA4C-9BC3-062B220FCD17}" srcId="{1E54944D-73A1-DD4B-9F3B-74791A6CD0E2}" destId="{DB99B1A0-F3B8-1743-8E97-28DFA3F99119}" srcOrd="1" destOrd="0" parTransId="{FD044D39-D88C-FE49-9DF9-9E8683349DFB}" sibTransId="{5F1B9DD5-0B02-8A41-AEC0-004809932B3B}"/>
    <dgm:cxn modelId="{CD4D846F-43F3-EB4D-9337-45A0E9C88F61}" type="presOf" srcId="{69EA035F-A3C1-2541-BB8B-93F8FEAB564A}" destId="{6382C1C4-1E0D-0B46-99C7-DF01910E0A14}" srcOrd="0" destOrd="0" presId="urn:microsoft.com/office/officeart/2005/8/layout/process1"/>
    <dgm:cxn modelId="{34D283B8-CD3E-A249-9849-0A0C00ACD2DE}" type="presOf" srcId="{DB99B1A0-F3B8-1743-8E97-28DFA3F99119}" destId="{F14826B8-AD63-E948-879D-826168CB8C98}" srcOrd="0" destOrd="0" presId="urn:microsoft.com/office/officeart/2005/8/layout/process1"/>
    <dgm:cxn modelId="{64DB85C6-C8F3-E348-8A89-0012B6ED43BF}" type="presOf" srcId="{913CD861-9139-284C-9452-C97C69F9C440}" destId="{2ED1EE22-6902-554C-A36F-BE88C07F9BB2}" srcOrd="0" destOrd="0" presId="urn:microsoft.com/office/officeart/2005/8/layout/process1"/>
    <dgm:cxn modelId="{8C964587-9332-334C-9922-11E92722C309}" type="presOf" srcId="{D353CCD5-CC09-2344-A6FC-9588B92C8B33}" destId="{AB0C73D4-2EEA-8E4B-9A9C-372C4A52E1F9}" srcOrd="0" destOrd="0" presId="urn:microsoft.com/office/officeart/2005/8/layout/process1"/>
    <dgm:cxn modelId="{62D70EC6-0E9F-1546-AD26-A84A0318B6EE}" srcId="{1E54944D-73A1-DD4B-9F3B-74791A6CD0E2}" destId="{41BF7B92-96DC-AA48-99EF-1C97E81E7C98}" srcOrd="5" destOrd="0" parTransId="{50E4C865-2C25-BC43-9B2D-CF7DD4022AA0}" sibTransId="{2F4FD2D8-63D3-DD43-915A-171019C2BFAC}"/>
    <dgm:cxn modelId="{1D3B0EC7-A4ED-C743-9F6E-253B78F750F1}" type="presOf" srcId="{3EDB0698-8D6E-F041-886B-81B8075D9711}" destId="{66BD3F07-FE21-2340-ACEE-F25728711916}" srcOrd="0" destOrd="0" presId="urn:microsoft.com/office/officeart/2005/8/layout/process1"/>
    <dgm:cxn modelId="{D915713E-4F2B-4845-A11B-EE98238CAF04}" type="presOf" srcId="{2F4FD2D8-63D3-DD43-915A-171019C2BFAC}" destId="{89012787-A6DC-D74F-8E76-6F172F63409D}" srcOrd="1" destOrd="0" presId="urn:microsoft.com/office/officeart/2005/8/layout/process1"/>
    <dgm:cxn modelId="{F72FF55E-3CEC-8749-BBE3-27CABA1A6902}" srcId="{1E54944D-73A1-DD4B-9F3B-74791A6CD0E2}" destId="{69EA035F-A3C1-2541-BB8B-93F8FEAB564A}" srcOrd="3" destOrd="0" parTransId="{20440DBF-1E2E-EE4C-8F48-F4178B65A6DB}" sibTransId="{DFD7D3D4-F0FE-3940-BCCD-604D0AEDFB67}"/>
    <dgm:cxn modelId="{DBFEE09B-4725-8143-A094-9604BD0F1B4C}" type="presOf" srcId="{41BF7B92-96DC-AA48-99EF-1C97E81E7C98}" destId="{0003A66E-7F15-3040-910E-C99CBC4DCF0A}" srcOrd="0" destOrd="0" presId="urn:microsoft.com/office/officeart/2005/8/layout/process1"/>
    <dgm:cxn modelId="{DCC51EEA-53B9-C043-B183-66274EDF7D73}" type="presOf" srcId="{52C9562D-94E8-8C45-B4A9-229936038BA2}" destId="{D620F559-18E1-FE4A-9E56-91D2876FB1F0}" srcOrd="1" destOrd="0" presId="urn:microsoft.com/office/officeart/2005/8/layout/process1"/>
    <dgm:cxn modelId="{31BBC706-3A0B-874D-83E0-D3D21001309C}" type="presOf" srcId="{2CFE12C2-851C-F149-95DF-B6BF481C756B}" destId="{8B466892-A521-EA4B-A006-389FA108C24E}" srcOrd="1" destOrd="0" presId="urn:microsoft.com/office/officeart/2005/8/layout/process1"/>
    <dgm:cxn modelId="{EE1EDBE4-CD30-404D-9CB0-03F434C11635}" srcId="{1E54944D-73A1-DD4B-9F3B-74791A6CD0E2}" destId="{36CD9D8B-266D-9542-B1F7-96A67CDEDB4E}" srcOrd="6" destOrd="0" parTransId="{47C04F3B-6909-7044-B77E-147D5BC5813A}" sibTransId="{52C9562D-94E8-8C45-B4A9-229936038BA2}"/>
    <dgm:cxn modelId="{3214BF53-4EE3-6846-9CA7-3E57A954AF79}" type="presOf" srcId="{771E6315-272A-1844-B071-A1A7E3AEF6C2}" destId="{EF3C6F1F-4702-9244-A8B5-8E7BD826971B}" srcOrd="0" destOrd="0" presId="urn:microsoft.com/office/officeart/2005/8/layout/process1"/>
    <dgm:cxn modelId="{FCC850C5-5F58-DE49-84F8-B4870BB3B2D8}" type="presOf" srcId="{7F3F881F-BDCD-C74C-9E93-1BD3AFA81B23}" destId="{F98008C5-7368-004F-88F3-A2C5FA5E9137}" srcOrd="0" destOrd="0" presId="urn:microsoft.com/office/officeart/2005/8/layout/process1"/>
    <dgm:cxn modelId="{589E124F-DE8B-8443-B748-1B200B881731}" type="presOf" srcId="{2F4FD2D8-63D3-DD43-915A-171019C2BFAC}" destId="{9B25F9DA-0223-8147-B41D-1628A10663C1}" srcOrd="0" destOrd="0" presId="urn:microsoft.com/office/officeart/2005/8/layout/process1"/>
    <dgm:cxn modelId="{0D7031B5-5595-7B4A-80ED-931EB925782B}" type="presOf" srcId="{52C9562D-94E8-8C45-B4A9-229936038BA2}" destId="{EFB67A09-D087-DD43-90BF-F6B08E8DAE22}" srcOrd="0" destOrd="0" presId="urn:microsoft.com/office/officeart/2005/8/layout/process1"/>
    <dgm:cxn modelId="{3910D4D5-7304-7B4D-87BD-37034BA256CA}" srcId="{1E54944D-73A1-DD4B-9F3B-74791A6CD0E2}" destId="{3EDB0698-8D6E-F041-886B-81B8075D9711}" srcOrd="4" destOrd="0" parTransId="{24B255F0-033D-7347-9F68-7FC4C66B04CA}" sibTransId="{7F3F881F-BDCD-C74C-9E93-1BD3AFA81B23}"/>
    <dgm:cxn modelId="{77F74B2A-D774-2F46-A55B-E75603C2F2E1}" type="presOf" srcId="{1E54944D-73A1-DD4B-9F3B-74791A6CD0E2}" destId="{E0A63B0C-E6AE-154C-ADE5-0400323A2CBD}" srcOrd="0" destOrd="0" presId="urn:microsoft.com/office/officeart/2005/8/layout/process1"/>
    <dgm:cxn modelId="{1E934171-C32D-EE4D-8A63-844E995470B8}" type="presOf" srcId="{36CD9D8B-266D-9542-B1F7-96A67CDEDB4E}" destId="{577B5C65-3B7D-6C4A-A5AD-4667D53902DE}" srcOrd="0" destOrd="0" presId="urn:microsoft.com/office/officeart/2005/8/layout/process1"/>
    <dgm:cxn modelId="{F4816CB2-2E40-604A-B763-8DE3B9ED025D}" type="presOf" srcId="{4F681327-19C3-FD46-9B68-E76ECCFC0C5C}" destId="{2AE4AD6D-1FFC-B247-B6D8-16142FB015AC}" srcOrd="1" destOrd="0" presId="urn:microsoft.com/office/officeart/2005/8/layout/process1"/>
    <dgm:cxn modelId="{8A2EC347-7B79-8443-AE8E-10AC7189E32E}" type="presOf" srcId="{DFD7D3D4-F0FE-3940-BCCD-604D0AEDFB67}" destId="{9E975CF9-1C39-8043-9B8C-CC1A937D87DA}" srcOrd="1" destOrd="0" presId="urn:microsoft.com/office/officeart/2005/8/layout/process1"/>
    <dgm:cxn modelId="{7E0C6057-4C72-A046-8429-676E31770A0E}" type="presOf" srcId="{5F1B9DD5-0B02-8A41-AEC0-004809932B3B}" destId="{918E17F1-40ED-4D45-A61E-FBDD40B4B0DB}" srcOrd="1" destOrd="0" presId="urn:microsoft.com/office/officeart/2005/8/layout/process1"/>
    <dgm:cxn modelId="{0F5D719E-F280-8B44-B7F0-F25B928D458F}" type="presOf" srcId="{7F3F881F-BDCD-C74C-9E93-1BD3AFA81B23}" destId="{15FA7224-F153-154F-AB19-093CF2D0D089}" srcOrd="1" destOrd="0" presId="urn:microsoft.com/office/officeart/2005/8/layout/process1"/>
    <dgm:cxn modelId="{BCF18529-49A3-B74A-906D-50C9A72A3A93}" type="presOf" srcId="{2CFE12C2-851C-F149-95DF-B6BF481C756B}" destId="{197DF44A-5A14-D748-BC12-08C300140D77}" srcOrd="0" destOrd="0" presId="urn:microsoft.com/office/officeart/2005/8/layout/process1"/>
    <dgm:cxn modelId="{70E52370-0957-6241-9579-0CD20A41EA64}" type="presOf" srcId="{5F1B9DD5-0B02-8A41-AEC0-004809932B3B}" destId="{5131AA17-51BF-9A40-9BC4-FE28102E202B}" srcOrd="0" destOrd="0" presId="urn:microsoft.com/office/officeart/2005/8/layout/process1"/>
    <dgm:cxn modelId="{66B00EA1-A577-7A49-ADD1-811D957FB30E}" type="presParOf" srcId="{E0A63B0C-E6AE-154C-ADE5-0400323A2CBD}" destId="{AB0C73D4-2EEA-8E4B-9A9C-372C4A52E1F9}" srcOrd="0" destOrd="0" presId="urn:microsoft.com/office/officeart/2005/8/layout/process1"/>
    <dgm:cxn modelId="{D625915A-8AA1-B746-8DB2-55CA39723B41}" type="presParOf" srcId="{E0A63B0C-E6AE-154C-ADE5-0400323A2CBD}" destId="{197DF44A-5A14-D748-BC12-08C300140D77}" srcOrd="1" destOrd="0" presId="urn:microsoft.com/office/officeart/2005/8/layout/process1"/>
    <dgm:cxn modelId="{6CBCC4CF-230A-454C-8C88-19BEC681528B}" type="presParOf" srcId="{197DF44A-5A14-D748-BC12-08C300140D77}" destId="{8B466892-A521-EA4B-A006-389FA108C24E}" srcOrd="0" destOrd="0" presId="urn:microsoft.com/office/officeart/2005/8/layout/process1"/>
    <dgm:cxn modelId="{C80BA99D-65FA-9A48-874B-BF28C749919B}" type="presParOf" srcId="{E0A63B0C-E6AE-154C-ADE5-0400323A2CBD}" destId="{F14826B8-AD63-E948-879D-826168CB8C98}" srcOrd="2" destOrd="0" presId="urn:microsoft.com/office/officeart/2005/8/layout/process1"/>
    <dgm:cxn modelId="{1C0FE626-FE53-3E46-B520-60A8CED68F55}" type="presParOf" srcId="{E0A63B0C-E6AE-154C-ADE5-0400323A2CBD}" destId="{5131AA17-51BF-9A40-9BC4-FE28102E202B}" srcOrd="3" destOrd="0" presId="urn:microsoft.com/office/officeart/2005/8/layout/process1"/>
    <dgm:cxn modelId="{681E21BA-1141-644D-BC3A-B70506E77A3A}" type="presParOf" srcId="{5131AA17-51BF-9A40-9BC4-FE28102E202B}" destId="{918E17F1-40ED-4D45-A61E-FBDD40B4B0DB}" srcOrd="0" destOrd="0" presId="urn:microsoft.com/office/officeart/2005/8/layout/process1"/>
    <dgm:cxn modelId="{4D5ACBD3-1D02-2E4D-8C22-20778F0FFE90}" type="presParOf" srcId="{E0A63B0C-E6AE-154C-ADE5-0400323A2CBD}" destId="{EF3C6F1F-4702-9244-A8B5-8E7BD826971B}" srcOrd="4" destOrd="0" presId="urn:microsoft.com/office/officeart/2005/8/layout/process1"/>
    <dgm:cxn modelId="{B33BE8E4-615D-164B-B7AE-4644F9F5A3F3}" type="presParOf" srcId="{E0A63B0C-E6AE-154C-ADE5-0400323A2CBD}" destId="{5B78F2C3-120B-B14F-BDD1-C159A6D59167}" srcOrd="5" destOrd="0" presId="urn:microsoft.com/office/officeart/2005/8/layout/process1"/>
    <dgm:cxn modelId="{BDD8FCDD-0663-9142-B215-1AAAA046D007}" type="presParOf" srcId="{5B78F2C3-120B-B14F-BDD1-C159A6D59167}" destId="{2AE4AD6D-1FFC-B247-B6D8-16142FB015AC}" srcOrd="0" destOrd="0" presId="urn:microsoft.com/office/officeart/2005/8/layout/process1"/>
    <dgm:cxn modelId="{BA33864E-36F0-5840-A27B-38A57D5D034F}" type="presParOf" srcId="{E0A63B0C-E6AE-154C-ADE5-0400323A2CBD}" destId="{6382C1C4-1E0D-0B46-99C7-DF01910E0A14}" srcOrd="6" destOrd="0" presId="urn:microsoft.com/office/officeart/2005/8/layout/process1"/>
    <dgm:cxn modelId="{BACB4390-0134-B847-A5CF-6AE8D5F75180}" type="presParOf" srcId="{E0A63B0C-E6AE-154C-ADE5-0400323A2CBD}" destId="{E805A33F-3E35-FB4B-ACB0-0D6D88EE83DA}" srcOrd="7" destOrd="0" presId="urn:microsoft.com/office/officeart/2005/8/layout/process1"/>
    <dgm:cxn modelId="{9B5890CA-CEE2-8141-8DCF-5701A5A7DD0E}" type="presParOf" srcId="{E805A33F-3E35-FB4B-ACB0-0D6D88EE83DA}" destId="{9E975CF9-1C39-8043-9B8C-CC1A937D87DA}" srcOrd="0" destOrd="0" presId="urn:microsoft.com/office/officeart/2005/8/layout/process1"/>
    <dgm:cxn modelId="{7E35EBC7-97C1-A243-9963-2739F9DF56DE}" type="presParOf" srcId="{E0A63B0C-E6AE-154C-ADE5-0400323A2CBD}" destId="{66BD3F07-FE21-2340-ACEE-F25728711916}" srcOrd="8" destOrd="0" presId="urn:microsoft.com/office/officeart/2005/8/layout/process1"/>
    <dgm:cxn modelId="{451AFD9B-C32E-F547-BFA7-3BDA5BD54BC5}" type="presParOf" srcId="{E0A63B0C-E6AE-154C-ADE5-0400323A2CBD}" destId="{F98008C5-7368-004F-88F3-A2C5FA5E9137}" srcOrd="9" destOrd="0" presId="urn:microsoft.com/office/officeart/2005/8/layout/process1"/>
    <dgm:cxn modelId="{02978CB3-FB1B-D24B-BDA8-9F8D4E8D393B}" type="presParOf" srcId="{F98008C5-7368-004F-88F3-A2C5FA5E9137}" destId="{15FA7224-F153-154F-AB19-093CF2D0D089}" srcOrd="0" destOrd="0" presId="urn:microsoft.com/office/officeart/2005/8/layout/process1"/>
    <dgm:cxn modelId="{8CB2632A-988F-2F48-A3CB-13FF07DB2A9F}" type="presParOf" srcId="{E0A63B0C-E6AE-154C-ADE5-0400323A2CBD}" destId="{0003A66E-7F15-3040-910E-C99CBC4DCF0A}" srcOrd="10" destOrd="0" presId="urn:microsoft.com/office/officeart/2005/8/layout/process1"/>
    <dgm:cxn modelId="{48F9536D-47DF-2444-99EB-F97D86A2F9A7}" type="presParOf" srcId="{E0A63B0C-E6AE-154C-ADE5-0400323A2CBD}" destId="{9B25F9DA-0223-8147-B41D-1628A10663C1}" srcOrd="11" destOrd="0" presId="urn:microsoft.com/office/officeart/2005/8/layout/process1"/>
    <dgm:cxn modelId="{8449B8E4-020C-274B-80EF-C6BEF1827592}" type="presParOf" srcId="{9B25F9DA-0223-8147-B41D-1628A10663C1}" destId="{89012787-A6DC-D74F-8E76-6F172F63409D}" srcOrd="0" destOrd="0" presId="urn:microsoft.com/office/officeart/2005/8/layout/process1"/>
    <dgm:cxn modelId="{A5FB6546-EBC5-8A4D-A68F-D99388C892B6}" type="presParOf" srcId="{E0A63B0C-E6AE-154C-ADE5-0400323A2CBD}" destId="{577B5C65-3B7D-6C4A-A5AD-4667D53902DE}" srcOrd="12" destOrd="0" presId="urn:microsoft.com/office/officeart/2005/8/layout/process1"/>
    <dgm:cxn modelId="{36793876-90D1-7D44-BBE5-2AEFDCE4AF64}" type="presParOf" srcId="{E0A63B0C-E6AE-154C-ADE5-0400323A2CBD}" destId="{EFB67A09-D087-DD43-90BF-F6B08E8DAE22}" srcOrd="13" destOrd="0" presId="urn:microsoft.com/office/officeart/2005/8/layout/process1"/>
    <dgm:cxn modelId="{9916471B-3D5D-DA4B-9004-5F8F97F67C75}" type="presParOf" srcId="{EFB67A09-D087-DD43-90BF-F6B08E8DAE22}" destId="{D620F559-18E1-FE4A-9E56-91D2876FB1F0}" srcOrd="0" destOrd="0" presId="urn:microsoft.com/office/officeart/2005/8/layout/process1"/>
    <dgm:cxn modelId="{AE8588D0-F08B-4A4F-8C1B-70B42C518594}" type="presParOf" srcId="{E0A63B0C-E6AE-154C-ADE5-0400323A2CBD}" destId="{2ED1EE22-6902-554C-A36F-BE88C07F9BB2}" srcOrd="1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388AF8-7E17-CB42-80C4-93420F387363}" type="doc">
      <dgm:prSet loTypeId="urn:microsoft.com/office/officeart/2005/8/layout/process2" loCatId="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77494A07-A4DB-7A42-910C-F682504017F2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Quantization to 5 bits*</a:t>
          </a:r>
          <a:endParaRPr lang="en-US" sz="1600" b="1" dirty="0">
            <a:solidFill>
              <a:srgbClr val="000000"/>
            </a:solidFill>
          </a:endParaRPr>
        </a:p>
      </dgm:t>
    </dgm:pt>
    <dgm:pt modelId="{77A84C6C-4C5E-3C4D-B7E1-BD84E180E5EB}" type="parTrans" cxnId="{6A79A861-2DED-6F47-9B3B-15FAE1BB329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654633F0-2D1D-2548-ACEF-F7C98D976616}" type="sibTrans" cxnId="{6A79A861-2DED-6F47-9B3B-15FAE1BB3297}">
      <dgm:prSet custT="1"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189554C6-BBB4-D749-B41F-33A1F02010A4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0000"/>
              </a:solidFill>
            </a:rPr>
            <a:t>To X-engine</a:t>
          </a:r>
          <a:endParaRPr lang="en-US" sz="1600" b="1" dirty="0">
            <a:solidFill>
              <a:srgbClr val="000000"/>
            </a:solidFill>
          </a:endParaRPr>
        </a:p>
      </dgm:t>
    </dgm:pt>
    <dgm:pt modelId="{433988DE-3F81-3047-8CD5-617E1C9AE71A}" type="parTrans" cxnId="{49E6AEEA-18DF-E144-B970-B4DD170150C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A98F390B-22DA-8B45-A1B4-E613E9794B1C}" type="sibTrans" cxnId="{49E6AEEA-18DF-E144-B970-B4DD170150C7}">
      <dgm:prSet/>
      <dgm:spPr/>
      <dgm:t>
        <a:bodyPr/>
        <a:lstStyle/>
        <a:p>
          <a:endParaRPr lang="en-US" sz="1600" b="1">
            <a:solidFill>
              <a:srgbClr val="000000"/>
            </a:solidFill>
          </a:endParaRPr>
        </a:p>
      </dgm:t>
    </dgm:pt>
    <dgm:pt modelId="{4B2AAD9A-9954-FB4F-BB02-67FDB5EAC36C}" type="pres">
      <dgm:prSet presAssocID="{0F388AF8-7E17-CB42-80C4-93420F387363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9234F3-036B-4C46-ABBB-5813592F5109}" type="pres">
      <dgm:prSet presAssocID="{77494A07-A4DB-7A42-910C-F682504017F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8C8E9-2836-D94B-AC36-514F67A21EDB}" type="pres">
      <dgm:prSet presAssocID="{654633F0-2D1D-2548-ACEF-F7C98D976616}" presName="sibTrans" presStyleLbl="sibTrans2D1" presStyleIdx="0" presStyleCnt="1"/>
      <dgm:spPr/>
      <dgm:t>
        <a:bodyPr/>
        <a:lstStyle/>
        <a:p>
          <a:endParaRPr lang="en-US"/>
        </a:p>
      </dgm:t>
    </dgm:pt>
    <dgm:pt modelId="{86B15F67-579D-D047-861F-48265707C716}" type="pres">
      <dgm:prSet presAssocID="{654633F0-2D1D-2548-ACEF-F7C98D976616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A0E8F286-B677-4D4E-8073-681F37CCF84D}" type="pres">
      <dgm:prSet presAssocID="{189554C6-BBB4-D749-B41F-33A1F02010A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E6AEEA-18DF-E144-B970-B4DD170150C7}" srcId="{0F388AF8-7E17-CB42-80C4-93420F387363}" destId="{189554C6-BBB4-D749-B41F-33A1F02010A4}" srcOrd="1" destOrd="0" parTransId="{433988DE-3F81-3047-8CD5-617E1C9AE71A}" sibTransId="{A98F390B-22DA-8B45-A1B4-E613E9794B1C}"/>
    <dgm:cxn modelId="{A224C08C-61A7-0E48-A78D-8CCFBBA04D17}" type="presOf" srcId="{189554C6-BBB4-D749-B41F-33A1F02010A4}" destId="{A0E8F286-B677-4D4E-8073-681F37CCF84D}" srcOrd="0" destOrd="0" presId="urn:microsoft.com/office/officeart/2005/8/layout/process2"/>
    <dgm:cxn modelId="{69EAE1AF-CBD1-6A4A-AF39-FAAFE062F048}" type="presOf" srcId="{77494A07-A4DB-7A42-910C-F682504017F2}" destId="{2D9234F3-036B-4C46-ABBB-5813592F5109}" srcOrd="0" destOrd="0" presId="urn:microsoft.com/office/officeart/2005/8/layout/process2"/>
    <dgm:cxn modelId="{FD7A176B-2B69-1B49-AB39-39D80F8F76BF}" type="presOf" srcId="{654633F0-2D1D-2548-ACEF-F7C98D976616}" destId="{86B15F67-579D-D047-861F-48265707C716}" srcOrd="1" destOrd="0" presId="urn:microsoft.com/office/officeart/2005/8/layout/process2"/>
    <dgm:cxn modelId="{6A79A861-2DED-6F47-9B3B-15FAE1BB3297}" srcId="{0F388AF8-7E17-CB42-80C4-93420F387363}" destId="{77494A07-A4DB-7A42-910C-F682504017F2}" srcOrd="0" destOrd="0" parTransId="{77A84C6C-4C5E-3C4D-B7E1-BD84E180E5EB}" sibTransId="{654633F0-2D1D-2548-ACEF-F7C98D976616}"/>
    <dgm:cxn modelId="{04C4FFBF-F1A0-4746-806A-DC886D38AF72}" type="presOf" srcId="{0F388AF8-7E17-CB42-80C4-93420F387363}" destId="{4B2AAD9A-9954-FB4F-BB02-67FDB5EAC36C}" srcOrd="0" destOrd="0" presId="urn:microsoft.com/office/officeart/2005/8/layout/process2"/>
    <dgm:cxn modelId="{3450078F-3695-1849-9D1D-69C8F7F383B1}" type="presOf" srcId="{654633F0-2D1D-2548-ACEF-F7C98D976616}" destId="{A198C8E9-2836-D94B-AC36-514F67A21EDB}" srcOrd="0" destOrd="0" presId="urn:microsoft.com/office/officeart/2005/8/layout/process2"/>
    <dgm:cxn modelId="{F3B3A26A-CD31-4045-85DA-8F9D69D0152A}" type="presParOf" srcId="{4B2AAD9A-9954-FB4F-BB02-67FDB5EAC36C}" destId="{2D9234F3-036B-4C46-ABBB-5813592F5109}" srcOrd="0" destOrd="0" presId="urn:microsoft.com/office/officeart/2005/8/layout/process2"/>
    <dgm:cxn modelId="{145D116B-BFDF-E948-8A62-6238DE535722}" type="presParOf" srcId="{4B2AAD9A-9954-FB4F-BB02-67FDB5EAC36C}" destId="{A198C8E9-2836-D94B-AC36-514F67A21EDB}" srcOrd="1" destOrd="0" presId="urn:microsoft.com/office/officeart/2005/8/layout/process2"/>
    <dgm:cxn modelId="{EC893ADF-CAA5-6544-86D4-A8E4A92571BE}" type="presParOf" srcId="{A198C8E9-2836-D94B-AC36-514F67A21EDB}" destId="{86B15F67-579D-D047-861F-48265707C716}" srcOrd="0" destOrd="0" presId="urn:microsoft.com/office/officeart/2005/8/layout/process2"/>
    <dgm:cxn modelId="{B77BF1B8-E22C-2841-B13C-4E27BDD1F0B7}" type="presParOf" srcId="{4B2AAD9A-9954-FB4F-BB02-67FDB5EAC36C}" destId="{A0E8F286-B677-4D4E-8073-681F37CCF84D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C07E3A-D469-415D-A2C3-B42573A51B76}" type="doc">
      <dgm:prSet loTypeId="urn:microsoft.com/office/officeart/2005/8/layout/process1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A70E6BE-32B2-4F27-ABC3-809AAF8DCC8D}">
      <dgm:prSet custT="1"/>
      <dgm:spPr/>
      <dgm:t>
        <a:bodyPr/>
        <a:lstStyle/>
        <a:p>
          <a:r>
            <a:rPr lang="en-US" sz="2000" b="1" dirty="0" smtClean="0"/>
            <a:t>Complex Multiplication</a:t>
          </a:r>
          <a:endParaRPr lang="en-US" sz="2000" b="1" dirty="0"/>
        </a:p>
      </dgm:t>
    </dgm:pt>
    <dgm:pt modelId="{5CD8617C-4F47-4641-8C07-E5CD4D07ACAC}" type="parTrans" cxnId="{797A96A0-FF03-43ED-862A-4C4D22CCA065}">
      <dgm:prSet/>
      <dgm:spPr/>
      <dgm:t>
        <a:bodyPr/>
        <a:lstStyle/>
        <a:p>
          <a:endParaRPr lang="en-US" sz="2400" b="1"/>
        </a:p>
      </dgm:t>
    </dgm:pt>
    <dgm:pt modelId="{006D6937-0FE7-4085-BEF4-2E02CCFF94ED}" type="sibTrans" cxnId="{797A96A0-FF03-43ED-862A-4C4D22CCA065}">
      <dgm:prSet custT="1"/>
      <dgm:spPr>
        <a:solidFill>
          <a:schemeClr val="tx1"/>
        </a:solidFill>
      </dgm:spPr>
      <dgm:t>
        <a:bodyPr/>
        <a:lstStyle/>
        <a:p>
          <a:endParaRPr lang="en-US" sz="2400" b="1"/>
        </a:p>
      </dgm:t>
    </dgm:pt>
    <dgm:pt modelId="{45F8E4CB-2410-4671-A43E-66C858B6878A}">
      <dgm:prSet/>
      <dgm:spPr/>
      <dgm:t>
        <a:bodyPr/>
        <a:lstStyle/>
        <a:p>
          <a:r>
            <a:rPr lang="en-US" b="1" dirty="0" smtClean="0"/>
            <a:t>Vector Accumulation</a:t>
          </a:r>
          <a:endParaRPr lang="en-US" b="1" dirty="0"/>
        </a:p>
      </dgm:t>
    </dgm:pt>
    <dgm:pt modelId="{6737E4B9-7B1C-4ECB-AC56-A52B6C7A1914}" type="parTrans" cxnId="{ED451F54-7D7C-4CAB-A5EA-0021D3BDB537}">
      <dgm:prSet/>
      <dgm:spPr/>
      <dgm:t>
        <a:bodyPr/>
        <a:lstStyle/>
        <a:p>
          <a:endParaRPr lang="en-US"/>
        </a:p>
      </dgm:t>
    </dgm:pt>
    <dgm:pt modelId="{8CFCB861-3F81-439F-BC48-64270552AB20}" type="sibTrans" cxnId="{ED451F54-7D7C-4CAB-A5EA-0021D3BDB537}">
      <dgm:prSet/>
      <dgm:spPr/>
      <dgm:t>
        <a:bodyPr/>
        <a:lstStyle/>
        <a:p>
          <a:endParaRPr lang="en-US"/>
        </a:p>
      </dgm:t>
    </dgm:pt>
    <dgm:pt modelId="{12A9BDAE-149C-431F-9663-9D2C5E0380B7}" type="pres">
      <dgm:prSet presAssocID="{E1C07E3A-D469-415D-A2C3-B42573A51B7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0CBDE9-7EC2-42AE-B7FD-4C4ECD33C94C}" type="pres">
      <dgm:prSet presAssocID="{7A70E6BE-32B2-4F27-ABC3-809AAF8DCC8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0A492B-F972-4604-AC38-C2D0692296E6}" type="pres">
      <dgm:prSet presAssocID="{006D6937-0FE7-4085-BEF4-2E02CCFF94ED}" presName="sibTrans" presStyleLbl="sibTrans2D1" presStyleIdx="0" presStyleCnt="1"/>
      <dgm:spPr/>
      <dgm:t>
        <a:bodyPr/>
        <a:lstStyle/>
        <a:p>
          <a:endParaRPr lang="en-US"/>
        </a:p>
      </dgm:t>
    </dgm:pt>
    <dgm:pt modelId="{C7554985-D43D-496A-8D69-5B5313EB8A53}" type="pres">
      <dgm:prSet presAssocID="{006D6937-0FE7-4085-BEF4-2E02CCFF94ED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2D0819D9-8A57-48F9-989B-0358A825215C}" type="pres">
      <dgm:prSet presAssocID="{45F8E4CB-2410-4671-A43E-66C858B6878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451F54-7D7C-4CAB-A5EA-0021D3BDB537}" srcId="{E1C07E3A-D469-415D-A2C3-B42573A51B76}" destId="{45F8E4CB-2410-4671-A43E-66C858B6878A}" srcOrd="1" destOrd="0" parTransId="{6737E4B9-7B1C-4ECB-AC56-A52B6C7A1914}" sibTransId="{8CFCB861-3F81-439F-BC48-64270552AB20}"/>
    <dgm:cxn modelId="{0CE8C58A-8E7F-6544-BD37-E29E3343E2A4}" type="presOf" srcId="{006D6937-0FE7-4085-BEF4-2E02CCFF94ED}" destId="{410A492B-F972-4604-AC38-C2D0692296E6}" srcOrd="0" destOrd="0" presId="urn:microsoft.com/office/officeart/2005/8/layout/process1"/>
    <dgm:cxn modelId="{17F1A316-67C6-E84B-A4CE-8B41449316A8}" type="presOf" srcId="{E1C07E3A-D469-415D-A2C3-B42573A51B76}" destId="{12A9BDAE-149C-431F-9663-9D2C5E0380B7}" srcOrd="0" destOrd="0" presId="urn:microsoft.com/office/officeart/2005/8/layout/process1"/>
    <dgm:cxn modelId="{14EC4B65-AA54-BD43-8A13-B3884F51AA3E}" type="presOf" srcId="{006D6937-0FE7-4085-BEF4-2E02CCFF94ED}" destId="{C7554985-D43D-496A-8D69-5B5313EB8A53}" srcOrd="1" destOrd="0" presId="urn:microsoft.com/office/officeart/2005/8/layout/process1"/>
    <dgm:cxn modelId="{797A96A0-FF03-43ED-862A-4C4D22CCA065}" srcId="{E1C07E3A-D469-415D-A2C3-B42573A51B76}" destId="{7A70E6BE-32B2-4F27-ABC3-809AAF8DCC8D}" srcOrd="0" destOrd="0" parTransId="{5CD8617C-4F47-4641-8C07-E5CD4D07ACAC}" sibTransId="{006D6937-0FE7-4085-BEF4-2E02CCFF94ED}"/>
    <dgm:cxn modelId="{8622BE79-927F-C14B-84BD-3B74B81F0467}" type="presOf" srcId="{7A70E6BE-32B2-4F27-ABC3-809AAF8DCC8D}" destId="{AE0CBDE9-7EC2-42AE-B7FD-4C4ECD33C94C}" srcOrd="0" destOrd="0" presId="urn:microsoft.com/office/officeart/2005/8/layout/process1"/>
    <dgm:cxn modelId="{544A811C-A31E-2140-96EA-22768A9AF62E}" type="presOf" srcId="{45F8E4CB-2410-4671-A43E-66C858B6878A}" destId="{2D0819D9-8A57-48F9-989B-0358A825215C}" srcOrd="0" destOrd="0" presId="urn:microsoft.com/office/officeart/2005/8/layout/process1"/>
    <dgm:cxn modelId="{75FD82AF-5F61-7F48-BFBB-81771ACE721B}" type="presParOf" srcId="{12A9BDAE-149C-431F-9663-9D2C5E0380B7}" destId="{AE0CBDE9-7EC2-42AE-B7FD-4C4ECD33C94C}" srcOrd="0" destOrd="0" presId="urn:microsoft.com/office/officeart/2005/8/layout/process1"/>
    <dgm:cxn modelId="{26B4E651-3D91-1C41-831B-48845CC5939E}" type="presParOf" srcId="{12A9BDAE-149C-431F-9663-9D2C5E0380B7}" destId="{410A492B-F972-4604-AC38-C2D0692296E6}" srcOrd="1" destOrd="0" presId="urn:microsoft.com/office/officeart/2005/8/layout/process1"/>
    <dgm:cxn modelId="{3B858EF0-0B3E-1C4A-BB3A-BEBDC68DEA93}" type="presParOf" srcId="{410A492B-F972-4604-AC38-C2D0692296E6}" destId="{C7554985-D43D-496A-8D69-5B5313EB8A53}" srcOrd="0" destOrd="0" presId="urn:microsoft.com/office/officeart/2005/8/layout/process1"/>
    <dgm:cxn modelId="{E4F9B27B-966B-2242-BCD4-D9A2A1117D41}" type="presParOf" srcId="{12A9BDAE-149C-431F-9663-9D2C5E0380B7}" destId="{2D0819D9-8A57-48F9-989B-0358A825215C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4F7F84-296F-45EF-898D-274152EB2F01}">
      <dsp:nvSpPr>
        <dsp:cNvPr id="0" name=""/>
        <dsp:cNvSpPr/>
      </dsp:nvSpPr>
      <dsp:spPr>
        <a:xfrm>
          <a:off x="5357" y="95658"/>
          <a:ext cx="1601390" cy="960834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ADC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33499" y="123800"/>
        <a:ext cx="1545106" cy="904550"/>
      </dsp:txXfrm>
    </dsp:sp>
    <dsp:sp modelId="{0E0A73E2-2045-46C9-B97C-D977909D9C65}">
      <dsp:nvSpPr>
        <dsp:cNvPr id="0" name=""/>
        <dsp:cNvSpPr/>
      </dsp:nvSpPr>
      <dsp:spPr>
        <a:xfrm>
          <a:off x="1766887" y="377503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rgbClr val="0033C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766887" y="456932"/>
        <a:ext cx="237646" cy="238286"/>
      </dsp:txXfrm>
    </dsp:sp>
    <dsp:sp modelId="{D3457756-4529-4ED5-98D9-DB506C99C51B}">
      <dsp:nvSpPr>
        <dsp:cNvPr id="0" name=""/>
        <dsp:cNvSpPr/>
      </dsp:nvSpPr>
      <dsp:spPr>
        <a:xfrm>
          <a:off x="2247304" y="95658"/>
          <a:ext cx="1601390" cy="960834"/>
        </a:xfrm>
        <a:prstGeom prst="roundRect">
          <a:avLst>
            <a:gd name="adj" fmla="val 10000"/>
          </a:avLst>
        </a:prstGeom>
        <a:solidFill>
          <a:srgbClr val="99FF3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F-Engine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2275446" y="123800"/>
        <a:ext cx="1545106" cy="904550"/>
      </dsp:txXfrm>
    </dsp:sp>
    <dsp:sp modelId="{B97BC514-AC81-4329-B9A0-6068CFAF2D03}">
      <dsp:nvSpPr>
        <dsp:cNvPr id="0" name=""/>
        <dsp:cNvSpPr/>
      </dsp:nvSpPr>
      <dsp:spPr>
        <a:xfrm>
          <a:off x="4008834" y="377503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rgbClr val="0033C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008834" y="456932"/>
        <a:ext cx="237646" cy="238286"/>
      </dsp:txXfrm>
    </dsp:sp>
    <dsp:sp modelId="{2A8BAD5B-5EFA-4D7E-94DD-780BB0C58B73}">
      <dsp:nvSpPr>
        <dsp:cNvPr id="0" name=""/>
        <dsp:cNvSpPr/>
      </dsp:nvSpPr>
      <dsp:spPr>
        <a:xfrm>
          <a:off x="4489251" y="95658"/>
          <a:ext cx="1601390" cy="960834"/>
        </a:xfrm>
        <a:prstGeom prst="roundRect">
          <a:avLst>
            <a:gd name="adj" fmla="val 10000"/>
          </a:avLst>
        </a:prstGeom>
        <a:solidFill>
          <a:srgbClr val="FF99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X-Engine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4517393" y="123800"/>
        <a:ext cx="1545106" cy="9045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C73D4-2EEA-8E4B-9A9C-372C4A52E1F9}">
      <dsp:nvSpPr>
        <dsp:cNvPr id="0" name=""/>
        <dsp:cNvSpPr/>
      </dsp:nvSpPr>
      <dsp:spPr>
        <a:xfrm>
          <a:off x="5058" y="391446"/>
          <a:ext cx="771056" cy="926398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ADC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7641" y="414029"/>
        <a:ext cx="725890" cy="881232"/>
      </dsp:txXfrm>
    </dsp:sp>
    <dsp:sp modelId="{197DF44A-5A14-D748-BC12-08C300140D77}">
      <dsp:nvSpPr>
        <dsp:cNvPr id="0" name=""/>
        <dsp:cNvSpPr/>
      </dsp:nvSpPr>
      <dsp:spPr>
        <a:xfrm>
          <a:off x="853220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853220" y="797278"/>
        <a:ext cx="114425" cy="114734"/>
      </dsp:txXfrm>
    </dsp:sp>
    <dsp:sp modelId="{F14826B8-AD63-E948-879D-826168CB8C98}">
      <dsp:nvSpPr>
        <dsp:cNvPr id="0" name=""/>
        <dsp:cNvSpPr/>
      </dsp:nvSpPr>
      <dsp:spPr>
        <a:xfrm>
          <a:off x="1084537" y="391446"/>
          <a:ext cx="771056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Phase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Switching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1107120" y="414029"/>
        <a:ext cx="725890" cy="881232"/>
      </dsp:txXfrm>
    </dsp:sp>
    <dsp:sp modelId="{5131AA17-51BF-9A40-9BC4-FE28102E202B}">
      <dsp:nvSpPr>
        <dsp:cNvPr id="0" name=""/>
        <dsp:cNvSpPr/>
      </dsp:nvSpPr>
      <dsp:spPr>
        <a:xfrm>
          <a:off x="1932699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1932699" y="797278"/>
        <a:ext cx="114425" cy="114734"/>
      </dsp:txXfrm>
    </dsp:sp>
    <dsp:sp modelId="{EF3C6F1F-4702-9244-A8B5-8E7BD826971B}">
      <dsp:nvSpPr>
        <dsp:cNvPr id="0" name=""/>
        <dsp:cNvSpPr/>
      </dsp:nvSpPr>
      <dsp:spPr>
        <a:xfrm>
          <a:off x="2164016" y="391446"/>
          <a:ext cx="771056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Coarse Delay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186599" y="414029"/>
        <a:ext cx="725890" cy="881232"/>
      </dsp:txXfrm>
    </dsp:sp>
    <dsp:sp modelId="{5B78F2C3-120B-B14F-BDD1-C159A6D59167}">
      <dsp:nvSpPr>
        <dsp:cNvPr id="0" name=""/>
        <dsp:cNvSpPr/>
      </dsp:nvSpPr>
      <dsp:spPr>
        <a:xfrm>
          <a:off x="3012179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3012179" y="797278"/>
        <a:ext cx="114425" cy="114734"/>
      </dsp:txXfrm>
    </dsp:sp>
    <dsp:sp modelId="{6382C1C4-1E0D-0B46-99C7-DF01910E0A14}">
      <dsp:nvSpPr>
        <dsp:cNvPr id="0" name=""/>
        <dsp:cNvSpPr/>
      </dsp:nvSpPr>
      <dsp:spPr>
        <a:xfrm>
          <a:off x="3243496" y="391446"/>
          <a:ext cx="771056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PFB</a:t>
          </a:r>
        </a:p>
      </dsp:txBody>
      <dsp:txXfrm>
        <a:off x="3266079" y="414029"/>
        <a:ext cx="725890" cy="881232"/>
      </dsp:txXfrm>
    </dsp:sp>
    <dsp:sp modelId="{E805A33F-3E35-FB4B-ACB0-0D6D88EE83DA}">
      <dsp:nvSpPr>
        <dsp:cNvPr id="0" name=""/>
        <dsp:cNvSpPr/>
      </dsp:nvSpPr>
      <dsp:spPr>
        <a:xfrm>
          <a:off x="4091658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4091658" y="797278"/>
        <a:ext cx="114425" cy="114734"/>
      </dsp:txXfrm>
    </dsp:sp>
    <dsp:sp modelId="{66BD3F07-FE21-2340-ACEE-F25728711916}">
      <dsp:nvSpPr>
        <dsp:cNvPr id="0" name=""/>
        <dsp:cNvSpPr/>
      </dsp:nvSpPr>
      <dsp:spPr>
        <a:xfrm>
          <a:off x="4322975" y="391446"/>
          <a:ext cx="1033933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FFT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(4096 channels)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4350108" y="418579"/>
        <a:ext cx="979667" cy="872132"/>
      </dsp:txXfrm>
    </dsp:sp>
    <dsp:sp modelId="{F98008C5-7368-004F-88F3-A2C5FA5E9137}">
      <dsp:nvSpPr>
        <dsp:cNvPr id="0" name=""/>
        <dsp:cNvSpPr/>
      </dsp:nvSpPr>
      <dsp:spPr>
        <a:xfrm>
          <a:off x="5434014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5434014" y="797278"/>
        <a:ext cx="114425" cy="114734"/>
      </dsp:txXfrm>
    </dsp:sp>
    <dsp:sp modelId="{0003A66E-7F15-3040-910E-C99CBC4DCF0A}">
      <dsp:nvSpPr>
        <dsp:cNvPr id="0" name=""/>
        <dsp:cNvSpPr/>
      </dsp:nvSpPr>
      <dsp:spPr>
        <a:xfrm>
          <a:off x="5665331" y="391446"/>
          <a:ext cx="771056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rgbClr val="000000"/>
              </a:solidFill>
            </a:rPr>
            <a:t>Polarimetry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5687914" y="414029"/>
        <a:ext cx="725890" cy="881232"/>
      </dsp:txXfrm>
    </dsp:sp>
    <dsp:sp modelId="{9B25F9DA-0223-8147-B41D-1628A10663C1}">
      <dsp:nvSpPr>
        <dsp:cNvPr id="0" name=""/>
        <dsp:cNvSpPr/>
      </dsp:nvSpPr>
      <dsp:spPr>
        <a:xfrm>
          <a:off x="6513493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6513493" y="797278"/>
        <a:ext cx="114425" cy="114734"/>
      </dsp:txXfrm>
    </dsp:sp>
    <dsp:sp modelId="{577B5C65-3B7D-6C4A-A5AD-4667D53902DE}">
      <dsp:nvSpPr>
        <dsp:cNvPr id="0" name=""/>
        <dsp:cNvSpPr/>
      </dsp:nvSpPr>
      <dsp:spPr>
        <a:xfrm>
          <a:off x="6744810" y="391446"/>
          <a:ext cx="964352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Linear/Circular Polarization*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6771943" y="418579"/>
        <a:ext cx="910086" cy="872132"/>
      </dsp:txXfrm>
    </dsp:sp>
    <dsp:sp modelId="{EFB67A09-D087-DD43-90BF-F6B08E8DAE22}">
      <dsp:nvSpPr>
        <dsp:cNvPr id="0" name=""/>
        <dsp:cNvSpPr/>
      </dsp:nvSpPr>
      <dsp:spPr>
        <a:xfrm>
          <a:off x="7786269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7786269" y="797278"/>
        <a:ext cx="114425" cy="114734"/>
      </dsp:txXfrm>
    </dsp:sp>
    <dsp:sp modelId="{2ED1EE22-6902-554C-A36F-BE88C07F9BB2}">
      <dsp:nvSpPr>
        <dsp:cNvPr id="0" name=""/>
        <dsp:cNvSpPr/>
      </dsp:nvSpPr>
      <dsp:spPr>
        <a:xfrm>
          <a:off x="8017586" y="391446"/>
          <a:ext cx="771056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Power (P),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P^2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8040169" y="414029"/>
        <a:ext cx="725890" cy="8812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9234F3-036B-4C46-ABBB-5813592F5109}">
      <dsp:nvSpPr>
        <dsp:cNvPr id="0" name=""/>
        <dsp:cNvSpPr/>
      </dsp:nvSpPr>
      <dsp:spPr>
        <a:xfrm>
          <a:off x="0" y="1145"/>
          <a:ext cx="855902" cy="7501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Quantization to 5 bits*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1970" y="23115"/>
        <a:ext cx="811962" cy="706176"/>
      </dsp:txXfrm>
    </dsp:sp>
    <dsp:sp modelId="{A198C8E9-2836-D94B-AC36-514F67A21EDB}">
      <dsp:nvSpPr>
        <dsp:cNvPr id="0" name=""/>
        <dsp:cNvSpPr/>
      </dsp:nvSpPr>
      <dsp:spPr>
        <a:xfrm rot="5400000">
          <a:off x="287304" y="770015"/>
          <a:ext cx="281293" cy="33755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shade val="9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shade val="9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 rot="-5400000">
        <a:off x="326685" y="798144"/>
        <a:ext cx="202532" cy="196905"/>
      </dsp:txXfrm>
    </dsp:sp>
    <dsp:sp modelId="{A0E8F286-B677-4D4E-8073-681F37CCF84D}">
      <dsp:nvSpPr>
        <dsp:cNvPr id="0" name=""/>
        <dsp:cNvSpPr/>
      </dsp:nvSpPr>
      <dsp:spPr>
        <a:xfrm>
          <a:off x="0" y="1126320"/>
          <a:ext cx="855902" cy="7501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tint val="100000"/>
                <a:shade val="100000"/>
                <a:satMod val="13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To X-engine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1970" y="1148290"/>
        <a:ext cx="811962" cy="7061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C73D4-2EEA-8E4B-9A9C-372C4A52E1F9}">
      <dsp:nvSpPr>
        <dsp:cNvPr id="0" name=""/>
        <dsp:cNvSpPr/>
      </dsp:nvSpPr>
      <dsp:spPr>
        <a:xfrm>
          <a:off x="5058" y="391446"/>
          <a:ext cx="771056" cy="926398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ADC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7641" y="414029"/>
        <a:ext cx="725890" cy="881232"/>
      </dsp:txXfrm>
    </dsp:sp>
    <dsp:sp modelId="{197DF44A-5A14-D748-BC12-08C300140D77}">
      <dsp:nvSpPr>
        <dsp:cNvPr id="0" name=""/>
        <dsp:cNvSpPr/>
      </dsp:nvSpPr>
      <dsp:spPr>
        <a:xfrm>
          <a:off x="853220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853220" y="797278"/>
        <a:ext cx="114425" cy="114734"/>
      </dsp:txXfrm>
    </dsp:sp>
    <dsp:sp modelId="{F14826B8-AD63-E948-879D-826168CB8C98}">
      <dsp:nvSpPr>
        <dsp:cNvPr id="0" name=""/>
        <dsp:cNvSpPr/>
      </dsp:nvSpPr>
      <dsp:spPr>
        <a:xfrm>
          <a:off x="1084537" y="391446"/>
          <a:ext cx="771056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Phase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Switching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1107120" y="414029"/>
        <a:ext cx="725890" cy="881232"/>
      </dsp:txXfrm>
    </dsp:sp>
    <dsp:sp modelId="{5131AA17-51BF-9A40-9BC4-FE28102E202B}">
      <dsp:nvSpPr>
        <dsp:cNvPr id="0" name=""/>
        <dsp:cNvSpPr/>
      </dsp:nvSpPr>
      <dsp:spPr>
        <a:xfrm>
          <a:off x="1932699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1932699" y="797278"/>
        <a:ext cx="114425" cy="114734"/>
      </dsp:txXfrm>
    </dsp:sp>
    <dsp:sp modelId="{EF3C6F1F-4702-9244-A8B5-8E7BD826971B}">
      <dsp:nvSpPr>
        <dsp:cNvPr id="0" name=""/>
        <dsp:cNvSpPr/>
      </dsp:nvSpPr>
      <dsp:spPr>
        <a:xfrm>
          <a:off x="2164016" y="391446"/>
          <a:ext cx="771056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Coarse Delay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186599" y="414029"/>
        <a:ext cx="725890" cy="881232"/>
      </dsp:txXfrm>
    </dsp:sp>
    <dsp:sp modelId="{5B78F2C3-120B-B14F-BDD1-C159A6D59167}">
      <dsp:nvSpPr>
        <dsp:cNvPr id="0" name=""/>
        <dsp:cNvSpPr/>
      </dsp:nvSpPr>
      <dsp:spPr>
        <a:xfrm>
          <a:off x="3012179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3012179" y="797278"/>
        <a:ext cx="114425" cy="114734"/>
      </dsp:txXfrm>
    </dsp:sp>
    <dsp:sp modelId="{6382C1C4-1E0D-0B46-99C7-DF01910E0A14}">
      <dsp:nvSpPr>
        <dsp:cNvPr id="0" name=""/>
        <dsp:cNvSpPr/>
      </dsp:nvSpPr>
      <dsp:spPr>
        <a:xfrm>
          <a:off x="3243496" y="391446"/>
          <a:ext cx="771056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PFB</a:t>
          </a:r>
        </a:p>
      </dsp:txBody>
      <dsp:txXfrm>
        <a:off x="3266079" y="414029"/>
        <a:ext cx="725890" cy="881232"/>
      </dsp:txXfrm>
    </dsp:sp>
    <dsp:sp modelId="{E805A33F-3E35-FB4B-ACB0-0D6D88EE83DA}">
      <dsp:nvSpPr>
        <dsp:cNvPr id="0" name=""/>
        <dsp:cNvSpPr/>
      </dsp:nvSpPr>
      <dsp:spPr>
        <a:xfrm>
          <a:off x="4091658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4091658" y="797278"/>
        <a:ext cx="114425" cy="114734"/>
      </dsp:txXfrm>
    </dsp:sp>
    <dsp:sp modelId="{66BD3F07-FE21-2340-ACEE-F25728711916}">
      <dsp:nvSpPr>
        <dsp:cNvPr id="0" name=""/>
        <dsp:cNvSpPr/>
      </dsp:nvSpPr>
      <dsp:spPr>
        <a:xfrm>
          <a:off x="4322975" y="391446"/>
          <a:ext cx="1033933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FFT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(4096 channels)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4350108" y="418579"/>
        <a:ext cx="979667" cy="872132"/>
      </dsp:txXfrm>
    </dsp:sp>
    <dsp:sp modelId="{F98008C5-7368-004F-88F3-A2C5FA5E9137}">
      <dsp:nvSpPr>
        <dsp:cNvPr id="0" name=""/>
        <dsp:cNvSpPr/>
      </dsp:nvSpPr>
      <dsp:spPr>
        <a:xfrm>
          <a:off x="5434014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5434014" y="797278"/>
        <a:ext cx="114425" cy="114734"/>
      </dsp:txXfrm>
    </dsp:sp>
    <dsp:sp modelId="{0003A66E-7F15-3040-910E-C99CBC4DCF0A}">
      <dsp:nvSpPr>
        <dsp:cNvPr id="0" name=""/>
        <dsp:cNvSpPr/>
      </dsp:nvSpPr>
      <dsp:spPr>
        <a:xfrm>
          <a:off x="5665331" y="391446"/>
          <a:ext cx="771056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rgbClr val="000000"/>
              </a:solidFill>
            </a:rPr>
            <a:t>Polarimetry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5687914" y="414029"/>
        <a:ext cx="725890" cy="881232"/>
      </dsp:txXfrm>
    </dsp:sp>
    <dsp:sp modelId="{9B25F9DA-0223-8147-B41D-1628A10663C1}">
      <dsp:nvSpPr>
        <dsp:cNvPr id="0" name=""/>
        <dsp:cNvSpPr/>
      </dsp:nvSpPr>
      <dsp:spPr>
        <a:xfrm>
          <a:off x="6513493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6513493" y="797278"/>
        <a:ext cx="114425" cy="114734"/>
      </dsp:txXfrm>
    </dsp:sp>
    <dsp:sp modelId="{577B5C65-3B7D-6C4A-A5AD-4667D53902DE}">
      <dsp:nvSpPr>
        <dsp:cNvPr id="0" name=""/>
        <dsp:cNvSpPr/>
      </dsp:nvSpPr>
      <dsp:spPr>
        <a:xfrm>
          <a:off x="6744810" y="391446"/>
          <a:ext cx="964352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Linear/Circular Polarization*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6771943" y="418579"/>
        <a:ext cx="910086" cy="872132"/>
      </dsp:txXfrm>
    </dsp:sp>
    <dsp:sp modelId="{EFB67A09-D087-DD43-90BF-F6B08E8DAE22}">
      <dsp:nvSpPr>
        <dsp:cNvPr id="0" name=""/>
        <dsp:cNvSpPr/>
      </dsp:nvSpPr>
      <dsp:spPr>
        <a:xfrm>
          <a:off x="7786269" y="759034"/>
          <a:ext cx="163464" cy="19122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>
        <a:off x="7786269" y="797278"/>
        <a:ext cx="114425" cy="114734"/>
      </dsp:txXfrm>
    </dsp:sp>
    <dsp:sp modelId="{2ED1EE22-6902-554C-A36F-BE88C07F9BB2}">
      <dsp:nvSpPr>
        <dsp:cNvPr id="0" name=""/>
        <dsp:cNvSpPr/>
      </dsp:nvSpPr>
      <dsp:spPr>
        <a:xfrm>
          <a:off x="8017586" y="391446"/>
          <a:ext cx="771056" cy="926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Power (P),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P^2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8040169" y="414029"/>
        <a:ext cx="725890" cy="8812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9234F3-036B-4C46-ABBB-5813592F5109}">
      <dsp:nvSpPr>
        <dsp:cNvPr id="0" name=""/>
        <dsp:cNvSpPr/>
      </dsp:nvSpPr>
      <dsp:spPr>
        <a:xfrm>
          <a:off x="0" y="1145"/>
          <a:ext cx="855902" cy="7501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Quantization to 5 bits*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1970" y="23115"/>
        <a:ext cx="811962" cy="706176"/>
      </dsp:txXfrm>
    </dsp:sp>
    <dsp:sp modelId="{A198C8E9-2836-D94B-AC36-514F67A21EDB}">
      <dsp:nvSpPr>
        <dsp:cNvPr id="0" name=""/>
        <dsp:cNvSpPr/>
      </dsp:nvSpPr>
      <dsp:spPr>
        <a:xfrm rot="5400000">
          <a:off x="287304" y="770015"/>
          <a:ext cx="281293" cy="33755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shade val="9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shade val="9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000000"/>
            </a:solidFill>
          </a:endParaRPr>
        </a:p>
      </dsp:txBody>
      <dsp:txXfrm rot="-5400000">
        <a:off x="326685" y="798144"/>
        <a:ext cx="202532" cy="196905"/>
      </dsp:txXfrm>
    </dsp:sp>
    <dsp:sp modelId="{A0E8F286-B677-4D4E-8073-681F37CCF84D}">
      <dsp:nvSpPr>
        <dsp:cNvPr id="0" name=""/>
        <dsp:cNvSpPr/>
      </dsp:nvSpPr>
      <dsp:spPr>
        <a:xfrm>
          <a:off x="0" y="1126320"/>
          <a:ext cx="855902" cy="7501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tint val="100000"/>
                <a:shade val="100000"/>
                <a:satMod val="13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0000"/>
              </a:solidFill>
            </a:rPr>
            <a:t>To X-engine</a:t>
          </a:r>
          <a:endParaRPr lang="en-US" sz="1600" b="1" kern="1200" dirty="0">
            <a:solidFill>
              <a:srgbClr val="000000"/>
            </a:solidFill>
          </a:endParaRPr>
        </a:p>
      </dsp:txBody>
      <dsp:txXfrm>
        <a:off x="21970" y="1148290"/>
        <a:ext cx="811962" cy="7061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0CBDE9-7EC2-42AE-B7FD-4C4ECD33C94C}">
      <dsp:nvSpPr>
        <dsp:cNvPr id="0" name=""/>
        <dsp:cNvSpPr/>
      </dsp:nvSpPr>
      <dsp:spPr>
        <a:xfrm>
          <a:off x="877" y="281649"/>
          <a:ext cx="1871759" cy="1123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Complex Multiplication</a:t>
          </a:r>
          <a:endParaRPr lang="en-US" sz="2000" b="1" kern="1200" dirty="0"/>
        </a:p>
      </dsp:txBody>
      <dsp:txXfrm>
        <a:off x="33770" y="314542"/>
        <a:ext cx="1805973" cy="1057269"/>
      </dsp:txXfrm>
    </dsp:sp>
    <dsp:sp modelId="{410A492B-F972-4604-AC38-C2D0692296E6}">
      <dsp:nvSpPr>
        <dsp:cNvPr id="0" name=""/>
        <dsp:cNvSpPr/>
      </dsp:nvSpPr>
      <dsp:spPr>
        <a:xfrm>
          <a:off x="2059813" y="611079"/>
          <a:ext cx="396813" cy="464196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/>
        </a:p>
      </dsp:txBody>
      <dsp:txXfrm>
        <a:off x="2059813" y="703918"/>
        <a:ext cx="277769" cy="278518"/>
      </dsp:txXfrm>
    </dsp:sp>
    <dsp:sp modelId="{2D0819D9-8A57-48F9-989B-0358A825215C}">
      <dsp:nvSpPr>
        <dsp:cNvPr id="0" name=""/>
        <dsp:cNvSpPr/>
      </dsp:nvSpPr>
      <dsp:spPr>
        <a:xfrm>
          <a:off x="2621341" y="281649"/>
          <a:ext cx="1871759" cy="1123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20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20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20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Vector Accumulation</a:t>
          </a:r>
          <a:endParaRPr lang="en-US" sz="2200" b="1" kern="1200" dirty="0"/>
        </a:p>
      </dsp:txBody>
      <dsp:txXfrm>
        <a:off x="2654234" y="314542"/>
        <a:ext cx="1805973" cy="1057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49B8F-FFC4-2142-837F-682C8E72F2BD}" type="datetimeFigureOut">
              <a:rPr lang="en-US" smtClean="0"/>
              <a:t>3/15/12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6D62B7-AB91-8C4C-8E83-F76AC61E2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31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848DC-BC04-8A47-BC13-47CA1917C1D9}" type="datetimeFigureOut">
              <a:rPr lang="en-US" smtClean="0"/>
              <a:t>3/15/12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92B08-F99E-2F40-A415-47FF2030A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495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7425C-07AD-4145-A4D3-0C400863F019}" type="datetime1">
              <a:rPr lang="en-US" smtClean="0"/>
              <a:t>3/15/12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2ADC-0529-3140-A6BC-62C227337F24}" type="datetime1">
              <a:rPr lang="en-US" smtClean="0"/>
              <a:t>3/15/12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79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020B3-51CF-6847-879D-3DD69E2C25F9}" type="datetime1">
              <a:rPr lang="en-US" smtClean="0"/>
              <a:t>3/15/12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4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5D6E-72DE-BE40-9AB1-6D59BF34737D}" type="datetime1">
              <a:rPr lang="en-US" smtClean="0"/>
              <a:t>3/15/12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4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91FA-239C-0644-B283-0189AEE2929C}" type="datetime1">
              <a:rPr lang="en-US" smtClean="0"/>
              <a:t>3/15/12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12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CABF1-7217-D845-AEC0-7367BCB948A7}" type="datetime1">
              <a:rPr lang="en-US" smtClean="0"/>
              <a:t>3/15/12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31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C2EF-5E7E-BC44-A4D2-5CAD2D85ECEF}" type="datetime1">
              <a:rPr lang="en-US" smtClean="0"/>
              <a:t>3/15/12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1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03CCB-4285-1346-9AC9-CABD257C5506}" type="datetime1">
              <a:rPr lang="en-US" smtClean="0"/>
              <a:t>3/15/12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5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6F35-398F-A34D-93E4-9DB5A2873F56}" type="datetime1">
              <a:rPr lang="en-US" smtClean="0"/>
              <a:t>3/15/12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4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309F6-E6A3-944A-8830-1F6061D09909}" type="datetime1">
              <a:rPr lang="en-US" smtClean="0"/>
              <a:t>3/15/12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3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8D2F-1871-9E47-819B-38C73DD31E39}" type="datetime1">
              <a:rPr lang="en-US" smtClean="0"/>
              <a:t>3/15/12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72449-0CFF-BC44-B1BD-F96475AB64FF}" type="datetime1">
              <a:rPr lang="en-US" smtClean="0"/>
              <a:t>3/15/12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ACB03-599A-1447-ACEF-13AA148BED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122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asper.berkeley.edu/wiki/ROACH2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asper.berkeley.edu/wiki/images/0/02/SBB-5089(Z)_Datasheet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diagramData" Target="../diagrams/data3.xml"/><Relationship Id="rId8" Type="http://schemas.openxmlformats.org/officeDocument/2006/relationships/diagramLayout" Target="../diagrams/layout3.xml"/><Relationship Id="rId9" Type="http://schemas.openxmlformats.org/officeDocument/2006/relationships/diagramQuickStyle" Target="../diagrams/quickStyle3.xml"/><Relationship Id="rId10" Type="http://schemas.openxmlformats.org/officeDocument/2006/relationships/diagramColors" Target="../diagrams/colors3.xml"/><Relationship Id="rId11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diagramData" Target="../diagrams/data5.xml"/><Relationship Id="rId8" Type="http://schemas.openxmlformats.org/officeDocument/2006/relationships/diagramLayout" Target="../diagrams/layout5.xml"/><Relationship Id="rId9" Type="http://schemas.openxmlformats.org/officeDocument/2006/relationships/diagramQuickStyle" Target="../diagrams/quickStyle5.xml"/><Relationship Id="rId10" Type="http://schemas.openxmlformats.org/officeDocument/2006/relationships/diagramColors" Target="../diagrams/colors5.xml"/><Relationship Id="rId11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" y="529722"/>
            <a:ext cx="8610600" cy="1470025"/>
          </a:xfrm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Digital FX </a:t>
            </a:r>
            <a:r>
              <a:rPr lang="en-US" dirty="0" err="1" smtClean="0">
                <a:solidFill>
                  <a:srgbClr val="C00000"/>
                </a:solidFill>
              </a:rPr>
              <a:t>Correlator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3" name="Group 5"/>
          <p:cNvGrpSpPr/>
          <p:nvPr/>
        </p:nvGrpSpPr>
        <p:grpSpPr>
          <a:xfrm>
            <a:off x="973825" y="3560006"/>
            <a:ext cx="7196350" cy="1452568"/>
            <a:chOff x="2590800" y="4620888"/>
            <a:chExt cx="5943600" cy="1452568"/>
          </a:xfrm>
        </p:grpSpPr>
        <p:sp>
          <p:nvSpPr>
            <p:cNvPr id="4" name="TextBox 3"/>
            <p:cNvSpPr txBox="1"/>
            <p:nvPr/>
          </p:nvSpPr>
          <p:spPr>
            <a:xfrm>
              <a:off x="2724150" y="4620888"/>
              <a:ext cx="5676900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3200" b="1" dirty="0" err="1" smtClean="0"/>
                <a:t>Nimish</a:t>
              </a:r>
              <a:r>
                <a:rPr lang="en-US" sz="3200" b="1" dirty="0" smtClean="0"/>
                <a:t> Sane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90800" y="5334792"/>
              <a:ext cx="5943600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400" dirty="0" smtClean="0"/>
                <a:t>Center for Solar-Terrestrial Research</a:t>
              </a:r>
            </a:p>
            <a:p>
              <a:pPr algn="ctr"/>
              <a:r>
                <a:rPr lang="en-US" sz="2400" dirty="0" smtClean="0"/>
                <a:t>New Jersey Institute of Technology, Newark, NJ</a:t>
              </a:r>
              <a:endParaRPr lang="en-US" sz="2400" dirty="0"/>
            </a:p>
          </p:txBody>
        </p:sp>
      </p:grpSp>
      <p:pic>
        <p:nvPicPr>
          <p:cNvPr id="6" name="Picture 5" descr="njit_rgb_240x12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5618320"/>
            <a:ext cx="2286000" cy="12287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02118" y="2168994"/>
            <a:ext cx="4339765" cy="73866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2400" b="1" dirty="0" smtClean="0"/>
              <a:t>EOVSA Preliminary Design Review </a:t>
            </a:r>
          </a:p>
          <a:p>
            <a:pPr algn="ctr"/>
            <a:r>
              <a:rPr lang="en-US" sz="2400" b="1" dirty="0" smtClean="0"/>
              <a:t>March 15-17, 2012</a:t>
            </a:r>
          </a:p>
        </p:txBody>
      </p:sp>
    </p:spTree>
    <p:extLst>
      <p:ext uri="{BB962C8B-B14F-4D97-AF65-F5344CB8AC3E}">
        <p14:creationId xmlns:p14="http://schemas.microsoft.com/office/powerpoint/2010/main" val="3508041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15171" y="848227"/>
            <a:ext cx="1808438" cy="57509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241383" y="1966699"/>
            <a:ext cx="1373787" cy="400110"/>
            <a:chOff x="213773" y="785340"/>
            <a:chExt cx="1373787" cy="400110"/>
          </a:xfrm>
        </p:grpSpPr>
        <p:cxnSp>
          <p:nvCxnSpPr>
            <p:cNvPr id="10" name="Straight Arrow Connector 9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13773" y="785340"/>
              <a:ext cx="40445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/>
                <a:t>X</a:t>
              </a:r>
              <a:r>
                <a:rPr lang="en-US" sz="2000" baseline="-25000" dirty="0" smtClean="0"/>
                <a:t>0</a:t>
              </a:r>
              <a:endParaRPr lang="en-US" sz="2000" baseline="-250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9804" y="2270914"/>
            <a:ext cx="1369716" cy="400110"/>
            <a:chOff x="217844" y="785340"/>
            <a:chExt cx="1369716" cy="400110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17844" y="785340"/>
              <a:ext cx="39631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0</a:t>
              </a:r>
              <a:endParaRPr lang="en-US" sz="2000" baseline="-250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55428" y="2589240"/>
            <a:ext cx="1373786" cy="400110"/>
            <a:chOff x="213774" y="765334"/>
            <a:chExt cx="1373786" cy="440121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13774" y="765334"/>
              <a:ext cx="404452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59803" y="2935788"/>
            <a:ext cx="1369717" cy="400110"/>
            <a:chOff x="217843" y="803526"/>
            <a:chExt cx="1369717" cy="363736"/>
          </a:xfrm>
        </p:grpSpPr>
        <p:cxnSp>
          <p:nvCxnSpPr>
            <p:cNvPr id="20" name="Straight Arrow Connector 19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17843" y="803526"/>
              <a:ext cx="396312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41689" y="4006752"/>
            <a:ext cx="1373787" cy="400110"/>
            <a:chOff x="213773" y="765334"/>
            <a:chExt cx="1373787" cy="44012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213773" y="765334"/>
              <a:ext cx="404452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3</a:t>
              </a:r>
              <a:endParaRPr lang="en-US" sz="2000" baseline="-250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46065" y="4296856"/>
            <a:ext cx="1369717" cy="400110"/>
            <a:chOff x="217843" y="803526"/>
            <a:chExt cx="1369717" cy="363736"/>
          </a:xfrm>
        </p:grpSpPr>
        <p:cxnSp>
          <p:nvCxnSpPr>
            <p:cNvPr id="30" name="Straight Arrow Connector 29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217843" y="803526"/>
              <a:ext cx="396312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3</a:t>
              </a:r>
              <a:endParaRPr lang="en-US" sz="2000" baseline="-25000" dirty="0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1887260" y="944453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Multiply 34"/>
          <p:cNvSpPr/>
          <p:nvPr/>
        </p:nvSpPr>
        <p:spPr>
          <a:xfrm>
            <a:off x="1927083" y="935320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887260" y="1871819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Multiply 38"/>
          <p:cNvSpPr/>
          <p:nvPr/>
        </p:nvSpPr>
        <p:spPr>
          <a:xfrm>
            <a:off x="1927083" y="1890298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2646528" y="807764"/>
            <a:ext cx="1975999" cy="338554"/>
            <a:chOff x="6608563" y="600674"/>
            <a:chExt cx="1975999" cy="338554"/>
          </a:xfrm>
        </p:grpSpPr>
        <p:cxnSp>
          <p:nvCxnSpPr>
            <p:cNvPr id="53" name="Straight Arrow Connector 52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647073" y="1015388"/>
            <a:ext cx="1975999" cy="338554"/>
            <a:chOff x="6608563" y="600674"/>
            <a:chExt cx="1975999" cy="338554"/>
          </a:xfrm>
        </p:grpSpPr>
        <p:cxnSp>
          <p:nvCxnSpPr>
            <p:cNvPr id="58" name="Straight Arrow Connector 57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647073" y="1236284"/>
            <a:ext cx="1975999" cy="338554"/>
            <a:chOff x="6608563" y="600674"/>
            <a:chExt cx="1975999" cy="338554"/>
          </a:xfrm>
        </p:grpSpPr>
        <p:cxnSp>
          <p:nvCxnSpPr>
            <p:cNvPr id="61" name="Straight Arrow Connector 60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647073" y="1429568"/>
            <a:ext cx="1975999" cy="338554"/>
            <a:chOff x="6608563" y="600674"/>
            <a:chExt cx="1975999" cy="338554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cxnSp>
        <p:nvCxnSpPr>
          <p:cNvPr id="67" name="Straight Arrow Connector 66"/>
          <p:cNvCxnSpPr/>
          <p:nvPr/>
        </p:nvCxnSpPr>
        <p:spPr>
          <a:xfrm>
            <a:off x="2647073" y="1933602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086748" y="1776548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647618" y="2127420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087293" y="1956560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2647618" y="2348316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4087293" y="2177456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647618" y="2541600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087293" y="2371045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79" name="Rectangle 78"/>
          <p:cNvSpPr/>
          <p:nvPr/>
        </p:nvSpPr>
        <p:spPr>
          <a:xfrm>
            <a:off x="1887805" y="2770888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Multiply 79"/>
          <p:cNvSpPr/>
          <p:nvPr/>
        </p:nvSpPr>
        <p:spPr>
          <a:xfrm>
            <a:off x="1927628" y="2706531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" name="Group 80"/>
          <p:cNvGrpSpPr/>
          <p:nvPr/>
        </p:nvGrpSpPr>
        <p:grpSpPr>
          <a:xfrm>
            <a:off x="2647618" y="2634199"/>
            <a:ext cx="1975999" cy="338554"/>
            <a:chOff x="6608563" y="600674"/>
            <a:chExt cx="1975999" cy="338554"/>
          </a:xfrm>
        </p:grpSpPr>
        <p:cxnSp>
          <p:nvCxnSpPr>
            <p:cNvPr id="82" name="Straight Arrow Connector 81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3</a:t>
              </a:r>
              <a:endParaRPr lang="en-US" sz="1600" baseline="-25000" dirty="0"/>
            </a:p>
          </p:txBody>
        </p:sp>
      </p:grpSp>
      <p:cxnSp>
        <p:nvCxnSpPr>
          <p:cNvPr id="85" name="Straight Arrow Connector 84"/>
          <p:cNvCxnSpPr/>
          <p:nvPr/>
        </p:nvCxnSpPr>
        <p:spPr>
          <a:xfrm>
            <a:off x="2648163" y="302648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087838" y="2841823"/>
            <a:ext cx="5233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2648163" y="3247385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4087838" y="3062719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2648163" y="344066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4087838" y="3256003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95" name="Rectangle 94"/>
          <p:cNvSpPr/>
          <p:nvPr/>
        </p:nvSpPr>
        <p:spPr>
          <a:xfrm>
            <a:off x="1866733" y="5553866"/>
            <a:ext cx="759268" cy="6752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Multiply 95"/>
          <p:cNvSpPr/>
          <p:nvPr/>
        </p:nvSpPr>
        <p:spPr>
          <a:xfrm>
            <a:off x="1906556" y="5544733"/>
            <a:ext cx="679622" cy="693543"/>
          </a:xfrm>
          <a:prstGeom prst="mathMultiply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Straight Arrow Connector 100"/>
          <p:cNvCxnSpPr/>
          <p:nvPr/>
        </p:nvCxnSpPr>
        <p:spPr>
          <a:xfrm>
            <a:off x="2626001" y="5795127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065676" y="5596655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104" name="Straight Arrow Connector 103"/>
          <p:cNvCxnSpPr/>
          <p:nvPr/>
        </p:nvCxnSpPr>
        <p:spPr>
          <a:xfrm>
            <a:off x="2626546" y="6002751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066221" y="5818085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152" name="Rounded Rectangle 151"/>
          <p:cNvSpPr/>
          <p:nvPr/>
        </p:nvSpPr>
        <p:spPr>
          <a:xfrm>
            <a:off x="4763869" y="1145191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3" name="Rounded Rectangle 152"/>
          <p:cNvSpPr/>
          <p:nvPr/>
        </p:nvSpPr>
        <p:spPr>
          <a:xfrm>
            <a:off x="4763869" y="2930513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4" name="Rounded Rectangle 153"/>
          <p:cNvSpPr/>
          <p:nvPr/>
        </p:nvSpPr>
        <p:spPr>
          <a:xfrm>
            <a:off x="4763869" y="1978698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6" name="Rounded Rectangle 155"/>
          <p:cNvSpPr/>
          <p:nvPr/>
        </p:nvSpPr>
        <p:spPr>
          <a:xfrm>
            <a:off x="4741750" y="5727791"/>
            <a:ext cx="1555842" cy="3826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8" name="Rounded Rectangle 167"/>
          <p:cNvSpPr/>
          <p:nvPr/>
        </p:nvSpPr>
        <p:spPr>
          <a:xfrm>
            <a:off x="6581379" y="2420098"/>
            <a:ext cx="2266287" cy="13669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Baselines that can include at least one 27-m antenna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(Antenna # 0 and Antenna # 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6581379" y="234393"/>
            <a:ext cx="2266287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4-antenna Prototype Design</a:t>
            </a:r>
            <a:endParaRPr lang="en-US" b="1" dirty="0">
              <a:solidFill>
                <a:srgbClr val="000000"/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256106" y="3284685"/>
            <a:ext cx="1373787" cy="400110"/>
            <a:chOff x="213773" y="765334"/>
            <a:chExt cx="1373787" cy="440121"/>
          </a:xfrm>
        </p:grpSpPr>
        <p:cxnSp>
          <p:nvCxnSpPr>
            <p:cNvPr id="97" name="Straight Arrow Connector 96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213773" y="765334"/>
              <a:ext cx="404452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2</a:t>
              </a:r>
              <a:endParaRPr lang="en-US" sz="2000" baseline="-25000" dirty="0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46371" y="3617122"/>
            <a:ext cx="1369717" cy="400110"/>
            <a:chOff x="217843" y="803526"/>
            <a:chExt cx="1369717" cy="363736"/>
          </a:xfrm>
        </p:grpSpPr>
        <p:cxnSp>
          <p:nvCxnSpPr>
            <p:cNvPr id="100" name="Straight Arrow Connector 99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>
            <a:xfrm>
              <a:off x="217843" y="803526"/>
              <a:ext cx="396312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2</a:t>
              </a:r>
              <a:endParaRPr lang="en-US" sz="2000" baseline="-25000" dirty="0"/>
            </a:p>
          </p:txBody>
        </p:sp>
      </p:grpSp>
      <p:sp>
        <p:nvSpPr>
          <p:cNvPr id="123" name="Rectangle 122"/>
          <p:cNvSpPr/>
          <p:nvPr/>
        </p:nvSpPr>
        <p:spPr>
          <a:xfrm>
            <a:off x="1847437" y="3724337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Multiply 123"/>
          <p:cNvSpPr/>
          <p:nvPr/>
        </p:nvSpPr>
        <p:spPr>
          <a:xfrm>
            <a:off x="1887260" y="3659980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7" name="Straight Arrow Connector 126"/>
          <p:cNvCxnSpPr/>
          <p:nvPr/>
        </p:nvCxnSpPr>
        <p:spPr>
          <a:xfrm>
            <a:off x="2607795" y="397993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4047470" y="3795272"/>
            <a:ext cx="5233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133" name="Straight Arrow Connector 132"/>
          <p:cNvCxnSpPr/>
          <p:nvPr/>
        </p:nvCxnSpPr>
        <p:spPr>
          <a:xfrm>
            <a:off x="2607795" y="4200834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4047470" y="4016168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135" name="Straight Arrow Connector 134"/>
          <p:cNvCxnSpPr/>
          <p:nvPr/>
        </p:nvCxnSpPr>
        <p:spPr>
          <a:xfrm>
            <a:off x="2607795" y="439411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4047470" y="4209452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137" name="Rounded Rectangle 136"/>
          <p:cNvSpPr/>
          <p:nvPr/>
        </p:nvSpPr>
        <p:spPr>
          <a:xfrm>
            <a:off x="4723501" y="3883962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1851282" y="4607672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Multiply 145"/>
          <p:cNvSpPr/>
          <p:nvPr/>
        </p:nvSpPr>
        <p:spPr>
          <a:xfrm>
            <a:off x="1891105" y="4543315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7" name="Straight Arrow Connector 146"/>
          <p:cNvCxnSpPr/>
          <p:nvPr/>
        </p:nvCxnSpPr>
        <p:spPr>
          <a:xfrm>
            <a:off x="2611640" y="4863273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4051315" y="4678607"/>
            <a:ext cx="5233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150" name="Straight Arrow Connector 149"/>
          <p:cNvCxnSpPr/>
          <p:nvPr/>
        </p:nvCxnSpPr>
        <p:spPr>
          <a:xfrm>
            <a:off x="2611640" y="508416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4051315" y="4899503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160" name="Straight Arrow Connector 159"/>
          <p:cNvCxnSpPr/>
          <p:nvPr/>
        </p:nvCxnSpPr>
        <p:spPr>
          <a:xfrm>
            <a:off x="2611640" y="5277453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4051315" y="5092787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162" name="Rounded Rectangle 161"/>
          <p:cNvSpPr/>
          <p:nvPr/>
        </p:nvSpPr>
        <p:spPr>
          <a:xfrm>
            <a:off x="4727346" y="4767297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4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66" name="Straight Arrow Connector 165"/>
          <p:cNvCxnSpPr/>
          <p:nvPr/>
        </p:nvCxnSpPr>
        <p:spPr>
          <a:xfrm>
            <a:off x="2602492" y="378309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4042167" y="3598432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171" name="Straight Arrow Connector 170"/>
          <p:cNvCxnSpPr/>
          <p:nvPr/>
        </p:nvCxnSpPr>
        <p:spPr>
          <a:xfrm>
            <a:off x="2613060" y="467622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2" name="TextBox 171"/>
          <p:cNvSpPr txBox="1"/>
          <p:nvPr/>
        </p:nvSpPr>
        <p:spPr>
          <a:xfrm>
            <a:off x="4052735" y="4491562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173" name="Rectangle 172"/>
          <p:cNvSpPr/>
          <p:nvPr/>
        </p:nvSpPr>
        <p:spPr>
          <a:xfrm>
            <a:off x="6759222" y="4787859"/>
            <a:ext cx="2088444" cy="14722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Each X-engine (one per each Roach board) processes 4096/2 = 2048 spectral channels.</a:t>
            </a:r>
            <a:endParaRPr lang="en-US" dirty="0"/>
          </a:p>
        </p:txBody>
      </p:sp>
      <p:sp>
        <p:nvSpPr>
          <p:cNvPr id="106" name="Title 1"/>
          <p:cNvSpPr txBox="1">
            <a:spLocks/>
          </p:cNvSpPr>
          <p:nvPr/>
        </p:nvSpPr>
        <p:spPr>
          <a:xfrm>
            <a:off x="457200" y="12324"/>
            <a:ext cx="8229600" cy="740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X-Engine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854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16753"/>
            <a:ext cx="8229600" cy="2274708"/>
          </a:xfrm>
        </p:spPr>
        <p:txBody>
          <a:bodyPr>
            <a:noAutofit/>
          </a:bodyPr>
          <a:lstStyle/>
          <a:p>
            <a:r>
              <a:rPr lang="en-US" sz="1600" dirty="0" smtClean="0"/>
              <a:t>Each X-engine will handle 4096/8 = 512 frequency channels (256 even and 256 odd channels)</a:t>
            </a:r>
          </a:p>
          <a:p>
            <a:r>
              <a:rPr lang="en-US" sz="1600" dirty="0" smtClean="0"/>
              <a:t>Each input (X or Y) is Fix 5_3</a:t>
            </a:r>
          </a:p>
          <a:p>
            <a:r>
              <a:rPr lang="en-US" sz="1600" dirty="0" smtClean="0"/>
              <a:t>Output of multiplication (and division by 2 if converted to circular polarization) is a Fix 10_3 real part and Fix 10_3 imaginary part</a:t>
            </a:r>
          </a:p>
          <a:p>
            <a:r>
              <a:rPr lang="en-US" sz="1600" dirty="0" smtClean="0"/>
              <a:t>Accumulating with maximum accumulation length of 2^16, the output of vector accumulator is a Fix 26_6 real part and Fix 26_6 imaginary part</a:t>
            </a:r>
          </a:p>
          <a:p>
            <a:r>
              <a:rPr lang="en-US" sz="1600" dirty="0" smtClean="0"/>
              <a:t>Each output (XX, YY, XY, YX) is Fix 26_6 * 2 (real and imaginary) * 2 (odd and even channel) = 104 bits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393541" y="1495009"/>
            <a:ext cx="8454125" cy="1686355"/>
            <a:chOff x="241383" y="2515693"/>
            <a:chExt cx="8454125" cy="1686355"/>
          </a:xfrm>
        </p:grpSpPr>
        <p:cxnSp>
          <p:nvCxnSpPr>
            <p:cNvPr id="29" name="Straight Arrow Connector 28"/>
            <p:cNvCxnSpPr/>
            <p:nvPr/>
          </p:nvCxnSpPr>
          <p:spPr>
            <a:xfrm flipV="1">
              <a:off x="566000" y="286334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241383" y="2654670"/>
              <a:ext cx="40445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/>
                <a:t>X</a:t>
              </a:r>
              <a:r>
                <a:rPr lang="en-US" sz="2000" baseline="-25000" dirty="0" smtClean="0"/>
                <a:t>0</a:t>
              </a:r>
              <a:endParaRPr lang="en-US" sz="2000" baseline="-25000" dirty="0"/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V="1">
              <a:off x="580350" y="3167558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59804" y="2958885"/>
              <a:ext cx="39631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0</a:t>
              </a:r>
              <a:endParaRPr lang="en-US" sz="2000" baseline="-25000" dirty="0"/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flipV="1">
              <a:off x="580044" y="3485101"/>
              <a:ext cx="1049170" cy="1255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255428" y="3277211"/>
              <a:ext cx="40445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580350" y="3833295"/>
              <a:ext cx="1049170" cy="1518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259803" y="3623759"/>
              <a:ext cx="39631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629520" y="2654670"/>
              <a:ext cx="5618036" cy="1369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>
              <a:off x="7247556" y="2930351"/>
              <a:ext cx="9254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8164059" y="2745685"/>
              <a:ext cx="3928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>
              <a:off x="7247556" y="3137975"/>
              <a:ext cx="9254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8159184" y="2953309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>
              <a:off x="7247556" y="3358871"/>
              <a:ext cx="9254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8159184" y="3174205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>
              <a:off x="7247556" y="3552155"/>
              <a:ext cx="9254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8159184" y="3367489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  <p:graphicFrame>
          <p:nvGraphicFramePr>
            <p:cNvPr id="46" name="Diagram 45"/>
            <p:cNvGraphicFramePr/>
            <p:nvPr>
              <p:extLst>
                <p:ext uri="{D42A27DB-BD31-4B8C-83A1-F6EECF244321}">
                  <p14:modId xmlns:p14="http://schemas.microsoft.com/office/powerpoint/2010/main" val="3898225043"/>
                </p:ext>
              </p:extLst>
            </p:nvPr>
          </p:nvGraphicFramePr>
          <p:xfrm>
            <a:off x="2104748" y="2515693"/>
            <a:ext cx="4493979" cy="168635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844590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X-Engine: Comments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968007"/>
              </p:ext>
            </p:extLst>
          </p:nvPr>
        </p:nvGraphicFramePr>
        <p:xfrm>
          <a:off x="1524000" y="1397000"/>
          <a:ext cx="6096000" cy="5029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X-Engine Output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4-antenna prototype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EOVSA design (16-antenna)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solidFill>
                      <a:srgbClr val="00009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Visibilities with XX, YY, XY, and YX outputs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Data per accumulation (bits)</a:t>
                      </a:r>
                      <a:endParaRPr lang="en-US" dirty="0" smtClean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104 * 4 * 5 * 1024 =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2080 K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104 * 4 * 29 * 256 = </a:t>
                      </a:r>
                      <a:r>
                        <a:rPr lang="en-US" dirty="0" smtClean="0"/>
                        <a:t>3016</a:t>
                      </a:r>
                      <a:r>
                        <a:rPr lang="en-US" baseline="0" dirty="0" smtClean="0"/>
                        <a:t> K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Visibilities with XX, and YY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outputs only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Data per accumulation (bits)</a:t>
                      </a:r>
                      <a:endParaRPr lang="en-US" dirty="0" smtClean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104 * 2 * 1 * 1024 = </a:t>
                      </a:r>
                      <a:r>
                        <a:rPr lang="en-US" dirty="0" smtClean="0"/>
                        <a:t>208</a:t>
                      </a:r>
                      <a:r>
                        <a:rPr lang="en-US" baseline="0" dirty="0" smtClean="0"/>
                        <a:t> K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104 * 2 * 91 * 256 = </a:t>
                      </a:r>
                      <a:r>
                        <a:rPr lang="en-US" dirty="0" smtClean="0"/>
                        <a:t>4732</a:t>
                      </a:r>
                      <a:r>
                        <a:rPr lang="en-US" baseline="0" dirty="0" smtClean="0"/>
                        <a:t> K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Total data per accumulation (bits)</a:t>
                      </a:r>
                    </a:p>
                  </a:txBody>
                  <a:tcPr anchor="ctr">
                    <a:solidFill>
                      <a:srgbClr val="47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2288</a:t>
                      </a:r>
                      <a:r>
                        <a:rPr lang="en-US" baseline="0" dirty="0" smtClean="0"/>
                        <a:t> K</a:t>
                      </a:r>
                      <a:endParaRPr lang="en-US" dirty="0"/>
                    </a:p>
                  </a:txBody>
                  <a:tcPr anchor="ctr">
                    <a:solidFill>
                      <a:srgbClr val="47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7748</a:t>
                      </a:r>
                      <a:r>
                        <a:rPr lang="en-US" baseline="0" dirty="0" smtClean="0"/>
                        <a:t> K</a:t>
                      </a:r>
                      <a:endParaRPr lang="en-US" dirty="0"/>
                    </a:p>
                  </a:txBody>
                  <a:tcPr anchor="ctr">
                    <a:solidFill>
                      <a:srgbClr val="4799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Total data rate (Mbps) (20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ms</a:t>
                      </a:r>
                      <a:r>
                        <a:rPr lang="en-US" baseline="0" dirty="0" smtClean="0"/>
                        <a:t> accumulation time)</a:t>
                      </a:r>
                      <a:endParaRPr lang="en-US" dirty="0" smtClean="0"/>
                    </a:p>
                  </a:txBody>
                  <a:tcPr anchor="ctr">
                    <a:solidFill>
                      <a:srgbClr val="47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114.4</a:t>
                      </a:r>
                      <a:endParaRPr lang="en-US" dirty="0"/>
                    </a:p>
                  </a:txBody>
                  <a:tcPr anchor="ctr">
                    <a:solidFill>
                      <a:srgbClr val="47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387.4</a:t>
                      </a:r>
                      <a:endParaRPr lang="en-US" dirty="0"/>
                    </a:p>
                  </a:txBody>
                  <a:tcPr anchor="ctr">
                    <a:solidFill>
                      <a:srgbClr val="4799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314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15171" y="848227"/>
            <a:ext cx="1808438" cy="57509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41383" y="1966699"/>
            <a:ext cx="1373787" cy="400110"/>
            <a:chOff x="213773" y="785340"/>
            <a:chExt cx="1373787" cy="400110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13773" y="785340"/>
              <a:ext cx="40445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/>
                <a:t>X</a:t>
              </a:r>
              <a:r>
                <a:rPr lang="en-US" sz="2000" baseline="-25000" dirty="0" smtClean="0"/>
                <a:t>0</a:t>
              </a:r>
              <a:endParaRPr lang="en-US" sz="2000" baseline="-250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59804" y="2270914"/>
            <a:ext cx="1369716" cy="400110"/>
            <a:chOff x="217844" y="785340"/>
            <a:chExt cx="1369716" cy="400110"/>
          </a:xfrm>
        </p:grpSpPr>
        <p:cxnSp>
          <p:nvCxnSpPr>
            <p:cNvPr id="12" name="Straight Arrow Connector 11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17844" y="785340"/>
              <a:ext cx="39631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0</a:t>
              </a:r>
              <a:endParaRPr lang="en-US" sz="2000" baseline="-250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55428" y="2589240"/>
            <a:ext cx="1373786" cy="400110"/>
            <a:chOff x="213774" y="765334"/>
            <a:chExt cx="1373786" cy="440121"/>
          </a:xfrm>
        </p:grpSpPr>
        <p:cxnSp>
          <p:nvCxnSpPr>
            <p:cNvPr id="15" name="Straight Arrow Connector 14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13774" y="765334"/>
              <a:ext cx="404452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59803" y="2935788"/>
            <a:ext cx="1369717" cy="400110"/>
            <a:chOff x="217843" y="803526"/>
            <a:chExt cx="1369717" cy="363736"/>
          </a:xfrm>
        </p:grpSpPr>
        <p:cxnSp>
          <p:nvCxnSpPr>
            <p:cNvPr id="18" name="Straight Arrow Connector 17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17843" y="803526"/>
              <a:ext cx="396312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41689" y="4006752"/>
            <a:ext cx="1373787" cy="400110"/>
            <a:chOff x="213773" y="765334"/>
            <a:chExt cx="1373787" cy="440121"/>
          </a:xfrm>
        </p:grpSpPr>
        <p:cxnSp>
          <p:nvCxnSpPr>
            <p:cNvPr id="21" name="Straight Arrow Connector 20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13773" y="765334"/>
              <a:ext cx="404452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3</a:t>
              </a:r>
              <a:endParaRPr lang="en-US" sz="2000" baseline="-250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46065" y="4296856"/>
            <a:ext cx="1369717" cy="400110"/>
            <a:chOff x="217843" y="803526"/>
            <a:chExt cx="1369717" cy="363736"/>
          </a:xfrm>
        </p:grpSpPr>
        <p:cxnSp>
          <p:nvCxnSpPr>
            <p:cNvPr id="24" name="Straight Arrow Connector 23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17843" y="803526"/>
              <a:ext cx="396312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3</a:t>
              </a:r>
              <a:endParaRPr lang="en-US" sz="2000" baseline="-25000" dirty="0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1887260" y="944453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Multiply 26"/>
          <p:cNvSpPr/>
          <p:nvPr/>
        </p:nvSpPr>
        <p:spPr>
          <a:xfrm>
            <a:off x="1927083" y="935320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887260" y="1871819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Multiply 28"/>
          <p:cNvSpPr/>
          <p:nvPr/>
        </p:nvSpPr>
        <p:spPr>
          <a:xfrm>
            <a:off x="1927083" y="1890298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2646528" y="807764"/>
            <a:ext cx="1975999" cy="338554"/>
            <a:chOff x="6608563" y="600674"/>
            <a:chExt cx="1975999" cy="338554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647073" y="1015388"/>
            <a:ext cx="1975999" cy="338554"/>
            <a:chOff x="6608563" y="600674"/>
            <a:chExt cx="1975999" cy="338554"/>
          </a:xfrm>
        </p:grpSpPr>
        <p:cxnSp>
          <p:nvCxnSpPr>
            <p:cNvPr id="34" name="Straight Arrow Connector 33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647073" y="1236284"/>
            <a:ext cx="1975999" cy="338554"/>
            <a:chOff x="6608563" y="600674"/>
            <a:chExt cx="1975999" cy="338554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647073" y="1429568"/>
            <a:ext cx="1975999" cy="338554"/>
            <a:chOff x="6608563" y="600674"/>
            <a:chExt cx="1975999" cy="338554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1</a:t>
              </a:r>
              <a:endParaRPr lang="en-US" sz="1600" baseline="-25000" dirty="0"/>
            </a:p>
          </p:txBody>
        </p:sp>
      </p:grpSp>
      <p:cxnSp>
        <p:nvCxnSpPr>
          <p:cNvPr id="42" name="Straight Arrow Connector 41"/>
          <p:cNvCxnSpPr/>
          <p:nvPr/>
        </p:nvCxnSpPr>
        <p:spPr>
          <a:xfrm>
            <a:off x="2647073" y="1933602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086748" y="1776548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2647618" y="2127420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087293" y="1956560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2647618" y="2348316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087293" y="2177456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647618" y="2541600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087293" y="2371045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50" name="Rectangle 49"/>
          <p:cNvSpPr/>
          <p:nvPr/>
        </p:nvSpPr>
        <p:spPr>
          <a:xfrm>
            <a:off x="1887805" y="2770888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Multiply 50"/>
          <p:cNvSpPr/>
          <p:nvPr/>
        </p:nvSpPr>
        <p:spPr>
          <a:xfrm>
            <a:off x="1927628" y="2706531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2647618" y="2634199"/>
            <a:ext cx="1975999" cy="338554"/>
            <a:chOff x="6608563" y="600674"/>
            <a:chExt cx="1975999" cy="338554"/>
          </a:xfrm>
        </p:grpSpPr>
        <p:cxnSp>
          <p:nvCxnSpPr>
            <p:cNvPr id="53" name="Straight Arrow Connector 52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8048238" y="600674"/>
              <a:ext cx="5363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0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3</a:t>
              </a:r>
              <a:endParaRPr lang="en-US" sz="1600" baseline="-25000" dirty="0"/>
            </a:p>
          </p:txBody>
        </p:sp>
      </p:grpSp>
      <p:cxnSp>
        <p:nvCxnSpPr>
          <p:cNvPr id="55" name="Straight Arrow Connector 54"/>
          <p:cNvCxnSpPr/>
          <p:nvPr/>
        </p:nvCxnSpPr>
        <p:spPr>
          <a:xfrm>
            <a:off x="2648163" y="302648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4087838" y="2841823"/>
            <a:ext cx="5233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2648163" y="3247385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087838" y="3062719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2648163" y="344066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087838" y="3256003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61" name="Rectangle 60"/>
          <p:cNvSpPr/>
          <p:nvPr/>
        </p:nvSpPr>
        <p:spPr>
          <a:xfrm>
            <a:off x="1866733" y="5553866"/>
            <a:ext cx="759268" cy="6752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Multiply 61"/>
          <p:cNvSpPr/>
          <p:nvPr/>
        </p:nvSpPr>
        <p:spPr>
          <a:xfrm>
            <a:off x="1906556" y="5544733"/>
            <a:ext cx="679622" cy="693543"/>
          </a:xfrm>
          <a:prstGeom prst="mathMultiply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2626001" y="5795127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065676" y="5596655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2626546" y="6002751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066221" y="5818085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72" name="Rectangle 71"/>
          <p:cNvSpPr/>
          <p:nvPr/>
        </p:nvSpPr>
        <p:spPr>
          <a:xfrm>
            <a:off x="6581379" y="234393"/>
            <a:ext cx="2266287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4-antenna Prototype Design</a:t>
            </a:r>
            <a:endParaRPr lang="en-US" b="1" dirty="0">
              <a:solidFill>
                <a:srgbClr val="000000"/>
              </a:solidFill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256106" y="3284685"/>
            <a:ext cx="1373787" cy="400110"/>
            <a:chOff x="213773" y="765334"/>
            <a:chExt cx="1373787" cy="440121"/>
          </a:xfrm>
        </p:grpSpPr>
        <p:cxnSp>
          <p:nvCxnSpPr>
            <p:cNvPr id="74" name="Straight Arrow Connector 73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213773" y="765334"/>
              <a:ext cx="404452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2</a:t>
              </a:r>
              <a:endParaRPr lang="en-US" sz="2000" baseline="-25000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46371" y="3617122"/>
            <a:ext cx="1369717" cy="400110"/>
            <a:chOff x="217843" y="803526"/>
            <a:chExt cx="1369717" cy="363736"/>
          </a:xfrm>
        </p:grpSpPr>
        <p:cxnSp>
          <p:nvCxnSpPr>
            <p:cNvPr id="77" name="Straight Arrow Connector 76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217843" y="803526"/>
              <a:ext cx="396312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2</a:t>
              </a:r>
              <a:endParaRPr lang="en-US" sz="2000" baseline="-25000" dirty="0"/>
            </a:p>
          </p:txBody>
        </p:sp>
      </p:grpSp>
      <p:sp>
        <p:nvSpPr>
          <p:cNvPr id="79" name="Rectangle 78"/>
          <p:cNvSpPr/>
          <p:nvPr/>
        </p:nvSpPr>
        <p:spPr>
          <a:xfrm>
            <a:off x="1847437" y="3724337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Multiply 79"/>
          <p:cNvSpPr/>
          <p:nvPr/>
        </p:nvSpPr>
        <p:spPr>
          <a:xfrm>
            <a:off x="1887260" y="3659980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2607795" y="397993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047470" y="3795272"/>
            <a:ext cx="5233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2607795" y="4200834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047470" y="4016168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2607795" y="439411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047470" y="4209452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88" name="Rectangle 87"/>
          <p:cNvSpPr/>
          <p:nvPr/>
        </p:nvSpPr>
        <p:spPr>
          <a:xfrm>
            <a:off x="1851282" y="4607672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Multiply 88"/>
          <p:cNvSpPr/>
          <p:nvPr/>
        </p:nvSpPr>
        <p:spPr>
          <a:xfrm>
            <a:off x="1891105" y="4543315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2611640" y="4863273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4051315" y="4678607"/>
            <a:ext cx="5233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2611640" y="508416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4051315" y="4899503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2611640" y="5277453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4051315" y="5092787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cxnSp>
        <p:nvCxnSpPr>
          <p:cNvPr id="97" name="Straight Arrow Connector 96"/>
          <p:cNvCxnSpPr/>
          <p:nvPr/>
        </p:nvCxnSpPr>
        <p:spPr>
          <a:xfrm>
            <a:off x="2602492" y="378309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4042167" y="3598432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99" name="Straight Arrow Connector 98"/>
          <p:cNvCxnSpPr/>
          <p:nvPr/>
        </p:nvCxnSpPr>
        <p:spPr>
          <a:xfrm>
            <a:off x="2613060" y="467622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052735" y="4491562"/>
            <a:ext cx="536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102" name="Title 1"/>
          <p:cNvSpPr>
            <a:spLocks noGrp="1"/>
          </p:cNvSpPr>
          <p:nvPr>
            <p:ph type="title"/>
          </p:nvPr>
        </p:nvSpPr>
        <p:spPr>
          <a:xfrm>
            <a:off x="457200" y="67548"/>
            <a:ext cx="5672162" cy="660682"/>
          </a:xfrm>
        </p:spPr>
        <p:txBody>
          <a:bodyPr>
            <a:normAutofit fontScale="90000"/>
          </a:bodyPr>
          <a:lstStyle/>
          <a:p>
            <a:r>
              <a:rPr lang="en-US" dirty="0"/>
              <a:t>X</a:t>
            </a:r>
            <a:r>
              <a:rPr lang="en-US" dirty="0" smtClean="0"/>
              <a:t>-Engine: Current Status</a:t>
            </a:r>
            <a:endParaRPr lang="en-US" dirty="0"/>
          </a:p>
        </p:txBody>
      </p:sp>
      <p:graphicFrame>
        <p:nvGraphicFramePr>
          <p:cNvPr id="10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706757"/>
              </p:ext>
            </p:extLst>
          </p:nvPr>
        </p:nvGraphicFramePr>
        <p:xfrm>
          <a:off x="4751525" y="1974514"/>
          <a:ext cx="4029382" cy="25958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014691"/>
                <a:gridCol w="201469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FPGA Resource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Utilization (%)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Occupied slices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BRAM (36 x 36)</a:t>
                      </a:r>
                      <a:endParaRPr lang="en-US" baseline="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dk1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BRAM (18</a:t>
                      </a:r>
                      <a:r>
                        <a:rPr lang="en-US" baseline="0" dirty="0" smtClean="0"/>
                        <a:t> x 18)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dk1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DSP48E1s</a:t>
                      </a:r>
                      <a:endParaRPr lang="en-US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Slice LUTs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dk1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Slice registers</a:t>
                      </a:r>
                      <a:endParaRPr lang="en-US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4" name="Rectangle 103"/>
          <p:cNvSpPr/>
          <p:nvPr/>
        </p:nvSpPr>
        <p:spPr>
          <a:xfrm>
            <a:off x="4751525" y="4623372"/>
            <a:ext cx="4029382" cy="689426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FPGA Clock frequency of 150 MHz</a:t>
            </a:r>
            <a:endParaRPr lang="en-US" sz="1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300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X-Engine: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Software/Implementation</a:t>
            </a:r>
          </a:p>
          <a:p>
            <a:pPr lvl="1"/>
            <a:r>
              <a:rPr lang="en-US" dirty="0" smtClean="0"/>
              <a:t>X-Engine with 120 visibilities has been implemented, but it did not compile successfully</a:t>
            </a:r>
          </a:p>
          <a:p>
            <a:pPr lvl="1"/>
            <a:r>
              <a:rPr lang="en-US" dirty="0" smtClean="0"/>
              <a:t>Compiling design at 300 MHz FPGA clock</a:t>
            </a:r>
          </a:p>
          <a:p>
            <a:r>
              <a:rPr lang="en-US" dirty="0" smtClean="0"/>
              <a:t>Data transfer from X-</a:t>
            </a:r>
            <a:r>
              <a:rPr lang="en-US" dirty="0" smtClean="0"/>
              <a:t>engine </a:t>
            </a:r>
            <a:r>
              <a:rPr lang="en-US" dirty="0" smtClean="0"/>
              <a:t>to DPP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87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 and X-engine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prototype, we should be able to fit both F and X engines on the same Roach board</a:t>
            </a:r>
          </a:p>
          <a:p>
            <a:r>
              <a:rPr lang="en-US" dirty="0" smtClean="0"/>
              <a:t>For the final design – we will have to </a:t>
            </a:r>
            <a:r>
              <a:rPr lang="en-US" dirty="0" smtClean="0"/>
              <a:t>check availability of </a:t>
            </a:r>
            <a:r>
              <a:rPr lang="en-US" dirty="0" smtClean="0"/>
              <a:t>BRAM resources (more work is needed to come to a conclusion)</a:t>
            </a:r>
          </a:p>
          <a:p>
            <a:r>
              <a:rPr lang="en-US" dirty="0" smtClean="0"/>
              <a:t>Use </a:t>
            </a:r>
            <a:r>
              <a:rPr lang="en-US" dirty="0"/>
              <a:t>full-duplex bidirectional capacity of 10 </a:t>
            </a:r>
            <a:r>
              <a:rPr lang="en-US" dirty="0" err="1"/>
              <a:t>GbE</a:t>
            </a:r>
            <a:r>
              <a:rPr lang="en-US" dirty="0"/>
              <a:t> link: Send output of F – engine to a switch that will distribute it to X – engines (even if F and X are on the same board</a:t>
            </a:r>
            <a:r>
              <a:rPr lang="en-US" dirty="0" smtClean="0"/>
              <a:t>)</a:t>
            </a:r>
          </a:p>
          <a:p>
            <a:r>
              <a:rPr lang="en-US" dirty="0" smtClean="0"/>
              <a:t>All Roach boards have identical design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107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ctangle 120"/>
          <p:cNvSpPr/>
          <p:nvPr/>
        </p:nvSpPr>
        <p:spPr>
          <a:xfrm>
            <a:off x="289902" y="4365312"/>
            <a:ext cx="4320923" cy="1629076"/>
          </a:xfrm>
          <a:prstGeom prst="rect">
            <a:avLst/>
          </a:prstGeom>
          <a:solidFill>
            <a:srgbClr val="FDEAD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41690" cy="1143000"/>
          </a:xfrm>
        </p:spPr>
        <p:txBody>
          <a:bodyPr/>
          <a:lstStyle/>
          <a:p>
            <a:r>
              <a:rPr lang="en-US" dirty="0" smtClean="0"/>
              <a:t>F-X-DPP Interconnection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9902" y="1408181"/>
            <a:ext cx="4320923" cy="16290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4578" y="1670489"/>
            <a:ext cx="566000" cy="8559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F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93836" y="1491553"/>
            <a:ext cx="631473" cy="6069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P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94575" y="2237611"/>
            <a:ext cx="630734" cy="6069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Q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11" name="Elbow Connector 10"/>
          <p:cNvCxnSpPr>
            <a:stCxn id="7" idx="3"/>
            <a:endCxn id="8" idx="1"/>
          </p:cNvCxnSpPr>
          <p:nvPr/>
        </p:nvCxnSpPr>
        <p:spPr>
          <a:xfrm flipV="1">
            <a:off x="1090578" y="1795010"/>
            <a:ext cx="503258" cy="303457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3"/>
            <a:endCxn id="9" idx="1"/>
          </p:cNvCxnSpPr>
          <p:nvPr/>
        </p:nvCxnSpPr>
        <p:spPr>
          <a:xfrm>
            <a:off x="1090578" y="2098467"/>
            <a:ext cx="503997" cy="442601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6553200" y="1408181"/>
            <a:ext cx="1495039" cy="45288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/>
              <a:t>DPP</a:t>
            </a:r>
            <a:endParaRPr lang="en-US" sz="44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918159" y="1996219"/>
            <a:ext cx="13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114.4 Mbps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918159" y="4653081"/>
            <a:ext cx="13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114.4 Mbps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4984039" y="5236341"/>
            <a:ext cx="1176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78.6 Mbps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4984039" y="1463405"/>
            <a:ext cx="1176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78.6 Mbps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6898890" y="0"/>
            <a:ext cx="2266287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4-antenna Prototype Design</a:t>
            </a:r>
            <a:endParaRPr lang="en-US" b="1" dirty="0">
              <a:solidFill>
                <a:srgbClr val="000000"/>
              </a:solidFill>
            </a:endParaRPr>
          </a:p>
        </p:txBody>
      </p:sp>
      <p:grpSp>
        <p:nvGrpSpPr>
          <p:cNvPr id="153" name="Group 152"/>
          <p:cNvGrpSpPr/>
          <p:nvPr/>
        </p:nvGrpSpPr>
        <p:grpSpPr>
          <a:xfrm>
            <a:off x="2480217" y="3009645"/>
            <a:ext cx="391727" cy="1339713"/>
            <a:chOff x="2480217" y="3009645"/>
            <a:chExt cx="391727" cy="1339713"/>
          </a:xfrm>
        </p:grpSpPr>
        <p:sp>
          <p:nvSpPr>
            <p:cNvPr id="58" name="TextBox 57"/>
            <p:cNvSpPr txBox="1"/>
            <p:nvPr/>
          </p:nvSpPr>
          <p:spPr>
            <a:xfrm rot="16200000">
              <a:off x="2248731" y="3524690"/>
              <a:ext cx="832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  <a:r>
                <a:rPr lang="en-US" dirty="0" smtClean="0"/>
                <a:t> </a:t>
              </a:r>
              <a:r>
                <a:rPr lang="en-US" dirty="0" err="1" smtClean="0"/>
                <a:t>Gbps</a:t>
              </a:r>
              <a:endParaRPr lang="en-US" dirty="0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2733350" y="3009645"/>
              <a:ext cx="138594" cy="1339713"/>
              <a:chOff x="3050865" y="3009645"/>
              <a:chExt cx="138594" cy="1339713"/>
            </a:xfrm>
          </p:grpSpPr>
          <p:cxnSp>
            <p:nvCxnSpPr>
              <p:cNvPr id="31" name="Elbow Connector 30"/>
              <p:cNvCxnSpPr/>
              <p:nvPr/>
            </p:nvCxnSpPr>
            <p:spPr>
              <a:xfrm rot="5400000">
                <a:off x="2550999" y="3680041"/>
                <a:ext cx="1118792" cy="1"/>
              </a:xfrm>
              <a:prstGeom prst="bentConnector3">
                <a:avLst>
                  <a:gd name="adj1" fmla="val 50000"/>
                </a:avLst>
              </a:prstGeom>
              <a:ln w="31750">
                <a:solidFill>
                  <a:srgbClr val="006900"/>
                </a:solidFill>
                <a:headEnd type="triangle" w="lg" len="lg"/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Connector 63"/>
              <p:cNvSpPr/>
              <p:nvPr/>
            </p:nvSpPr>
            <p:spPr>
              <a:xfrm flipH="1">
                <a:off x="3050865" y="300964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Connector 65"/>
              <p:cNvSpPr/>
              <p:nvPr/>
            </p:nvSpPr>
            <p:spPr>
              <a:xfrm flipH="1">
                <a:off x="3051410" y="419749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6" name="Group 155"/>
          <p:cNvGrpSpPr/>
          <p:nvPr/>
        </p:nvGrpSpPr>
        <p:grpSpPr>
          <a:xfrm>
            <a:off x="2914503" y="3010179"/>
            <a:ext cx="391727" cy="1339713"/>
            <a:chOff x="2922522" y="3010179"/>
            <a:chExt cx="391727" cy="1339713"/>
          </a:xfrm>
        </p:grpSpPr>
        <p:sp>
          <p:nvSpPr>
            <p:cNvPr id="59" name="TextBox 58"/>
            <p:cNvSpPr txBox="1"/>
            <p:nvPr/>
          </p:nvSpPr>
          <p:spPr>
            <a:xfrm rot="16200000">
              <a:off x="2691036" y="3524690"/>
              <a:ext cx="832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 </a:t>
              </a:r>
              <a:r>
                <a:rPr lang="en-US" dirty="0" err="1" smtClean="0"/>
                <a:t>Gbps</a:t>
              </a:r>
              <a:endParaRPr lang="en-US" dirty="0"/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3175655" y="3010179"/>
              <a:ext cx="138594" cy="1339713"/>
              <a:chOff x="3050865" y="3009645"/>
              <a:chExt cx="138594" cy="1339713"/>
            </a:xfrm>
          </p:grpSpPr>
          <p:cxnSp>
            <p:nvCxnSpPr>
              <p:cNvPr id="69" name="Elbow Connector 68"/>
              <p:cNvCxnSpPr/>
              <p:nvPr/>
            </p:nvCxnSpPr>
            <p:spPr>
              <a:xfrm rot="5400000">
                <a:off x="2564804" y="3680041"/>
                <a:ext cx="1118792" cy="1"/>
              </a:xfrm>
              <a:prstGeom prst="bentConnector3">
                <a:avLst>
                  <a:gd name="adj1" fmla="val 50000"/>
                </a:avLst>
              </a:prstGeom>
              <a:ln w="31750">
                <a:solidFill>
                  <a:srgbClr val="006900"/>
                </a:solidFill>
                <a:headEnd type="triangle" w="lg" len="lg"/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Connector 69"/>
              <p:cNvSpPr/>
              <p:nvPr/>
            </p:nvSpPr>
            <p:spPr>
              <a:xfrm flipH="1">
                <a:off x="3050865" y="300964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Connector 70"/>
              <p:cNvSpPr/>
              <p:nvPr/>
            </p:nvSpPr>
            <p:spPr>
              <a:xfrm flipH="1">
                <a:off x="3051410" y="419749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4" name="Group 153"/>
          <p:cNvGrpSpPr/>
          <p:nvPr/>
        </p:nvGrpSpPr>
        <p:grpSpPr>
          <a:xfrm>
            <a:off x="3348789" y="3010707"/>
            <a:ext cx="383680" cy="1339713"/>
            <a:chOff x="3419502" y="3010707"/>
            <a:chExt cx="383680" cy="1339713"/>
          </a:xfrm>
        </p:grpSpPr>
        <p:sp>
          <p:nvSpPr>
            <p:cNvPr id="60" name="TextBox 59"/>
            <p:cNvSpPr txBox="1"/>
            <p:nvPr/>
          </p:nvSpPr>
          <p:spPr>
            <a:xfrm rot="16200000">
              <a:off x="3188016" y="3524690"/>
              <a:ext cx="832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  <a:r>
                <a:rPr lang="en-US" dirty="0" smtClean="0"/>
                <a:t> </a:t>
              </a:r>
              <a:r>
                <a:rPr lang="en-US" dirty="0" err="1" smtClean="0"/>
                <a:t>Gbps</a:t>
              </a:r>
              <a:endParaRPr lang="en-US" dirty="0"/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3664588" y="3010707"/>
              <a:ext cx="138594" cy="1339713"/>
              <a:chOff x="3050865" y="3009645"/>
              <a:chExt cx="138594" cy="1339713"/>
            </a:xfrm>
          </p:grpSpPr>
          <p:cxnSp>
            <p:nvCxnSpPr>
              <p:cNvPr id="73" name="Elbow Connector 72"/>
              <p:cNvCxnSpPr/>
              <p:nvPr/>
            </p:nvCxnSpPr>
            <p:spPr>
              <a:xfrm rot="5400000">
                <a:off x="2564804" y="3680041"/>
                <a:ext cx="1118792" cy="1"/>
              </a:xfrm>
              <a:prstGeom prst="bentConnector3">
                <a:avLst>
                  <a:gd name="adj1" fmla="val 50000"/>
                </a:avLst>
              </a:prstGeom>
              <a:ln w="31750">
                <a:solidFill>
                  <a:srgbClr val="006900"/>
                </a:solidFill>
                <a:headEnd type="triangle" w="lg" len="lg"/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Connector 73"/>
              <p:cNvSpPr/>
              <p:nvPr/>
            </p:nvSpPr>
            <p:spPr>
              <a:xfrm flipH="1">
                <a:off x="3050865" y="300964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Connector 74"/>
              <p:cNvSpPr/>
              <p:nvPr/>
            </p:nvSpPr>
            <p:spPr>
              <a:xfrm flipH="1">
                <a:off x="3051410" y="419749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5" name="Group 154"/>
          <p:cNvGrpSpPr/>
          <p:nvPr/>
        </p:nvGrpSpPr>
        <p:grpSpPr>
          <a:xfrm>
            <a:off x="3775029" y="3010701"/>
            <a:ext cx="428688" cy="1339713"/>
            <a:chOff x="3775029" y="3010701"/>
            <a:chExt cx="428688" cy="1339713"/>
          </a:xfrm>
        </p:grpSpPr>
        <p:sp>
          <p:nvSpPr>
            <p:cNvPr id="61" name="TextBox 60"/>
            <p:cNvSpPr txBox="1"/>
            <p:nvPr/>
          </p:nvSpPr>
          <p:spPr>
            <a:xfrm rot="16200000">
              <a:off x="3543543" y="3524690"/>
              <a:ext cx="832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 </a:t>
              </a:r>
              <a:r>
                <a:rPr lang="en-US" dirty="0" err="1" smtClean="0"/>
                <a:t>Gbps</a:t>
              </a:r>
              <a:endParaRPr lang="en-US" dirty="0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4065123" y="3010701"/>
              <a:ext cx="138594" cy="1339713"/>
              <a:chOff x="3050865" y="3009645"/>
              <a:chExt cx="138594" cy="1339713"/>
            </a:xfrm>
          </p:grpSpPr>
          <p:cxnSp>
            <p:nvCxnSpPr>
              <p:cNvPr id="77" name="Elbow Connector 76"/>
              <p:cNvCxnSpPr/>
              <p:nvPr/>
            </p:nvCxnSpPr>
            <p:spPr>
              <a:xfrm rot="5400000">
                <a:off x="2564804" y="3680041"/>
                <a:ext cx="1118792" cy="1"/>
              </a:xfrm>
              <a:prstGeom prst="bentConnector3">
                <a:avLst>
                  <a:gd name="adj1" fmla="val 50000"/>
                </a:avLst>
              </a:prstGeom>
              <a:ln w="31750">
                <a:solidFill>
                  <a:srgbClr val="006900"/>
                </a:solidFill>
                <a:headEnd type="triangle" w="lg" len="lg"/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Connector 77"/>
              <p:cNvSpPr/>
              <p:nvPr/>
            </p:nvSpPr>
            <p:spPr>
              <a:xfrm flipH="1">
                <a:off x="3050865" y="300964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Connector 78"/>
              <p:cNvSpPr/>
              <p:nvPr/>
            </p:nvSpPr>
            <p:spPr>
              <a:xfrm flipH="1">
                <a:off x="3051410" y="419749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9" name="Rectangle 88"/>
          <p:cNvSpPr/>
          <p:nvPr/>
        </p:nvSpPr>
        <p:spPr>
          <a:xfrm>
            <a:off x="524578" y="4735375"/>
            <a:ext cx="566000" cy="8559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F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593836" y="4556439"/>
            <a:ext cx="631473" cy="6069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Q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1594575" y="5302497"/>
            <a:ext cx="630734" cy="6069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P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92" name="Elbow Connector 91"/>
          <p:cNvCxnSpPr>
            <a:stCxn id="89" idx="3"/>
            <a:endCxn id="90" idx="1"/>
          </p:cNvCxnSpPr>
          <p:nvPr/>
        </p:nvCxnSpPr>
        <p:spPr>
          <a:xfrm flipV="1">
            <a:off x="1090578" y="4859896"/>
            <a:ext cx="503258" cy="303457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89" idx="3"/>
            <a:endCxn id="91" idx="1"/>
          </p:cNvCxnSpPr>
          <p:nvPr/>
        </p:nvCxnSpPr>
        <p:spPr>
          <a:xfrm>
            <a:off x="1090578" y="5163353"/>
            <a:ext cx="503997" cy="442601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4535853" y="2313270"/>
            <a:ext cx="2072671" cy="152397"/>
            <a:chOff x="3827226" y="2741256"/>
            <a:chExt cx="2816764" cy="152397"/>
          </a:xfrm>
        </p:grpSpPr>
        <p:cxnSp>
          <p:nvCxnSpPr>
            <p:cNvPr id="52" name="Straight Arrow Connector 51"/>
            <p:cNvCxnSpPr/>
            <p:nvPr/>
          </p:nvCxnSpPr>
          <p:spPr>
            <a:xfrm>
              <a:off x="3921675" y="2817188"/>
              <a:ext cx="2631525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Connector 95"/>
            <p:cNvSpPr/>
            <p:nvPr/>
          </p:nvSpPr>
          <p:spPr>
            <a:xfrm flipH="1">
              <a:off x="3827226" y="2741256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Connector 97"/>
            <p:cNvSpPr/>
            <p:nvPr/>
          </p:nvSpPr>
          <p:spPr>
            <a:xfrm flipH="1">
              <a:off x="6505941" y="2741790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4514500" y="1729460"/>
            <a:ext cx="2115376" cy="151863"/>
            <a:chOff x="3827226" y="2741256"/>
            <a:chExt cx="2816764" cy="152397"/>
          </a:xfrm>
        </p:grpSpPr>
        <p:cxnSp>
          <p:nvCxnSpPr>
            <p:cNvPr id="101" name="Straight Arrow Connector 100"/>
            <p:cNvCxnSpPr/>
            <p:nvPr/>
          </p:nvCxnSpPr>
          <p:spPr>
            <a:xfrm>
              <a:off x="3921675" y="2817188"/>
              <a:ext cx="2631525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Connector 101"/>
            <p:cNvSpPr/>
            <p:nvPr/>
          </p:nvSpPr>
          <p:spPr>
            <a:xfrm flipH="1">
              <a:off x="3827226" y="2741256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Connector 102"/>
            <p:cNvSpPr/>
            <p:nvPr/>
          </p:nvSpPr>
          <p:spPr>
            <a:xfrm flipH="1">
              <a:off x="6505941" y="2741790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4542755" y="4938528"/>
            <a:ext cx="2058866" cy="152397"/>
            <a:chOff x="3827226" y="2741256"/>
            <a:chExt cx="2816764" cy="152397"/>
          </a:xfrm>
        </p:grpSpPr>
        <p:cxnSp>
          <p:nvCxnSpPr>
            <p:cNvPr id="105" name="Straight Arrow Connector 104"/>
            <p:cNvCxnSpPr/>
            <p:nvPr/>
          </p:nvCxnSpPr>
          <p:spPr>
            <a:xfrm>
              <a:off x="3921675" y="2817188"/>
              <a:ext cx="2631525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Connector 105"/>
            <p:cNvSpPr/>
            <p:nvPr/>
          </p:nvSpPr>
          <p:spPr>
            <a:xfrm flipH="1">
              <a:off x="3827226" y="2741256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Connector 106"/>
            <p:cNvSpPr/>
            <p:nvPr/>
          </p:nvSpPr>
          <p:spPr>
            <a:xfrm flipH="1">
              <a:off x="6505941" y="2741790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4543063" y="5529474"/>
            <a:ext cx="2058250" cy="152397"/>
            <a:chOff x="3827226" y="2741256"/>
            <a:chExt cx="2816764" cy="152397"/>
          </a:xfrm>
        </p:grpSpPr>
        <p:cxnSp>
          <p:nvCxnSpPr>
            <p:cNvPr id="109" name="Straight Arrow Connector 108"/>
            <p:cNvCxnSpPr/>
            <p:nvPr/>
          </p:nvCxnSpPr>
          <p:spPr>
            <a:xfrm>
              <a:off x="3921675" y="2817188"/>
              <a:ext cx="2631525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Connector 109"/>
            <p:cNvSpPr/>
            <p:nvPr/>
          </p:nvSpPr>
          <p:spPr>
            <a:xfrm flipH="1">
              <a:off x="3827226" y="2741256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Connector 110"/>
            <p:cNvSpPr/>
            <p:nvPr/>
          </p:nvSpPr>
          <p:spPr>
            <a:xfrm flipH="1">
              <a:off x="6505941" y="2741790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4" name="Straight Arrow Connector 113"/>
          <p:cNvCxnSpPr>
            <a:stCxn id="8" idx="3"/>
            <a:endCxn id="102" idx="6"/>
          </p:cNvCxnSpPr>
          <p:nvPr/>
        </p:nvCxnSpPr>
        <p:spPr>
          <a:xfrm>
            <a:off x="2225309" y="1795010"/>
            <a:ext cx="2289191" cy="101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Rectangle 117"/>
          <p:cNvSpPr/>
          <p:nvPr/>
        </p:nvSpPr>
        <p:spPr>
          <a:xfrm>
            <a:off x="3526538" y="2085745"/>
            <a:ext cx="630734" cy="6069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X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3519380" y="4708305"/>
            <a:ext cx="630734" cy="6069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X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124" name="Straight Arrow Connector 123"/>
          <p:cNvCxnSpPr>
            <a:stCxn id="91" idx="3"/>
            <a:endCxn id="110" idx="6"/>
          </p:cNvCxnSpPr>
          <p:nvPr/>
        </p:nvCxnSpPr>
        <p:spPr>
          <a:xfrm flipV="1">
            <a:off x="2225309" y="5605406"/>
            <a:ext cx="2317754" cy="54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118" idx="3"/>
            <a:endCxn id="96" idx="6"/>
          </p:cNvCxnSpPr>
          <p:nvPr/>
        </p:nvCxnSpPr>
        <p:spPr>
          <a:xfrm>
            <a:off x="4157272" y="2389202"/>
            <a:ext cx="37858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>
            <a:stCxn id="119" idx="3"/>
            <a:endCxn id="106" idx="6"/>
          </p:cNvCxnSpPr>
          <p:nvPr/>
        </p:nvCxnSpPr>
        <p:spPr>
          <a:xfrm>
            <a:off x="4150114" y="5011762"/>
            <a:ext cx="392641" cy="269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9" idx="3"/>
            <a:endCxn id="64" idx="7"/>
          </p:cNvCxnSpPr>
          <p:nvPr/>
        </p:nvCxnSpPr>
        <p:spPr>
          <a:xfrm>
            <a:off x="2225309" y="2541068"/>
            <a:ext cx="528258" cy="490817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9" idx="3"/>
            <a:endCxn id="70" idx="0"/>
          </p:cNvCxnSpPr>
          <p:nvPr/>
        </p:nvCxnSpPr>
        <p:spPr>
          <a:xfrm>
            <a:off x="2225309" y="2541068"/>
            <a:ext cx="1011351" cy="469111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endCxn id="74" idx="0"/>
          </p:cNvCxnSpPr>
          <p:nvPr/>
        </p:nvCxnSpPr>
        <p:spPr>
          <a:xfrm>
            <a:off x="2225309" y="2541068"/>
            <a:ext cx="1437590" cy="469639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endCxn id="78" idx="0"/>
          </p:cNvCxnSpPr>
          <p:nvPr/>
        </p:nvCxnSpPr>
        <p:spPr>
          <a:xfrm>
            <a:off x="2225309" y="2526445"/>
            <a:ext cx="1908838" cy="484256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stCxn id="90" idx="3"/>
            <a:endCxn id="66" idx="5"/>
          </p:cNvCxnSpPr>
          <p:nvPr/>
        </p:nvCxnSpPr>
        <p:spPr>
          <a:xfrm flipV="1">
            <a:off x="2225309" y="4327118"/>
            <a:ext cx="528803" cy="532778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stCxn id="90" idx="3"/>
            <a:endCxn id="71" idx="3"/>
          </p:cNvCxnSpPr>
          <p:nvPr/>
        </p:nvCxnSpPr>
        <p:spPr>
          <a:xfrm flipV="1">
            <a:off x="2225309" y="4327652"/>
            <a:ext cx="1060704" cy="532244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75" idx="5"/>
          </p:cNvCxnSpPr>
          <p:nvPr/>
        </p:nvCxnSpPr>
        <p:spPr>
          <a:xfrm flipV="1">
            <a:off x="2225309" y="4328180"/>
            <a:ext cx="1389328" cy="531717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endCxn id="79" idx="4"/>
          </p:cNvCxnSpPr>
          <p:nvPr/>
        </p:nvCxnSpPr>
        <p:spPr>
          <a:xfrm flipV="1">
            <a:off x="2225309" y="4350414"/>
            <a:ext cx="1909383" cy="509483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stCxn id="64" idx="0"/>
            <a:endCxn id="118" idx="2"/>
          </p:cNvCxnSpPr>
          <p:nvPr/>
        </p:nvCxnSpPr>
        <p:spPr>
          <a:xfrm flipV="1">
            <a:off x="2802374" y="2692659"/>
            <a:ext cx="1039531" cy="316986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>
            <a:endCxn id="118" idx="2"/>
          </p:cNvCxnSpPr>
          <p:nvPr/>
        </p:nvCxnSpPr>
        <p:spPr>
          <a:xfrm flipV="1">
            <a:off x="3286013" y="2692659"/>
            <a:ext cx="555892" cy="316986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>
            <a:stCxn id="74" idx="6"/>
            <a:endCxn id="118" idx="2"/>
          </p:cNvCxnSpPr>
          <p:nvPr/>
        </p:nvCxnSpPr>
        <p:spPr>
          <a:xfrm flipV="1">
            <a:off x="3593875" y="2692659"/>
            <a:ext cx="248030" cy="393980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stCxn id="78" idx="7"/>
          </p:cNvCxnSpPr>
          <p:nvPr/>
        </p:nvCxnSpPr>
        <p:spPr>
          <a:xfrm flipH="1" flipV="1">
            <a:off x="3841906" y="2692661"/>
            <a:ext cx="243434" cy="340280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endCxn id="119" idx="0"/>
          </p:cNvCxnSpPr>
          <p:nvPr/>
        </p:nvCxnSpPr>
        <p:spPr>
          <a:xfrm>
            <a:off x="2792879" y="4365313"/>
            <a:ext cx="1041868" cy="342992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>
            <a:endCxn id="119" idx="0"/>
          </p:cNvCxnSpPr>
          <p:nvPr/>
        </p:nvCxnSpPr>
        <p:spPr>
          <a:xfrm>
            <a:off x="3168181" y="4365313"/>
            <a:ext cx="666566" cy="342992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>
            <a:stCxn id="75" idx="4"/>
            <a:endCxn id="119" idx="0"/>
          </p:cNvCxnSpPr>
          <p:nvPr/>
        </p:nvCxnSpPr>
        <p:spPr>
          <a:xfrm>
            <a:off x="3663444" y="4350420"/>
            <a:ext cx="171303" cy="357885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/>
          <p:cNvCxnSpPr>
            <a:stCxn id="79" idx="4"/>
            <a:endCxn id="119" idx="0"/>
          </p:cNvCxnSpPr>
          <p:nvPr/>
        </p:nvCxnSpPr>
        <p:spPr>
          <a:xfrm flipH="1">
            <a:off x="3834747" y="4350414"/>
            <a:ext cx="299945" cy="357891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6" name="Group 205"/>
          <p:cNvGrpSpPr/>
          <p:nvPr/>
        </p:nvGrpSpPr>
        <p:grpSpPr>
          <a:xfrm>
            <a:off x="317512" y="6267850"/>
            <a:ext cx="1479901" cy="369332"/>
            <a:chOff x="5881206" y="6267850"/>
            <a:chExt cx="1479901" cy="369332"/>
          </a:xfrm>
        </p:grpSpPr>
        <p:sp>
          <p:nvSpPr>
            <p:cNvPr id="203" name="Connector 202"/>
            <p:cNvSpPr/>
            <p:nvPr/>
          </p:nvSpPr>
          <p:spPr>
            <a:xfrm flipH="1">
              <a:off x="5881206" y="6404405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6057670" y="6267850"/>
              <a:ext cx="1303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 </a:t>
              </a:r>
              <a:r>
                <a:rPr lang="en-US" dirty="0" err="1" smtClean="0"/>
                <a:t>GbE</a:t>
              </a:r>
              <a:r>
                <a:rPr lang="en-US" dirty="0" smtClean="0"/>
                <a:t> port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39850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14"/>
            <a:ext cx="6172676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F-X-DPP Interconnections: </a:t>
            </a:r>
            <a:br>
              <a:rPr lang="en-US" sz="3200" dirty="0" smtClean="0"/>
            </a:br>
            <a:r>
              <a:rPr lang="en-US" sz="3200" dirty="0" smtClean="0"/>
              <a:t>Possible Variations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9902" y="4365312"/>
            <a:ext cx="4320923" cy="1629076"/>
          </a:xfrm>
          <a:prstGeom prst="rect">
            <a:avLst/>
          </a:prstGeom>
          <a:solidFill>
            <a:srgbClr val="FDEADA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89902" y="1408181"/>
            <a:ext cx="4320923" cy="16290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4578" y="1670489"/>
            <a:ext cx="566000" cy="8559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F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93836" y="1491553"/>
            <a:ext cx="631473" cy="6069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P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94575" y="2237611"/>
            <a:ext cx="630734" cy="6069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Q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12" name="Elbow Connector 11"/>
          <p:cNvCxnSpPr>
            <a:stCxn id="9" idx="3"/>
            <a:endCxn id="10" idx="1"/>
          </p:cNvCxnSpPr>
          <p:nvPr/>
        </p:nvCxnSpPr>
        <p:spPr>
          <a:xfrm flipV="1">
            <a:off x="1090578" y="1795010"/>
            <a:ext cx="503258" cy="303457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11" idx="1"/>
          </p:cNvCxnSpPr>
          <p:nvPr/>
        </p:nvCxnSpPr>
        <p:spPr>
          <a:xfrm>
            <a:off x="1090578" y="2098467"/>
            <a:ext cx="503997" cy="442601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553200" y="1408181"/>
            <a:ext cx="1495039" cy="45288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/>
              <a:t>DPP</a:t>
            </a:r>
            <a:endParaRPr lang="en-US" sz="4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918159" y="1996219"/>
            <a:ext cx="13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114.4 Mbps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18159" y="4653081"/>
            <a:ext cx="13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114.4 Mbps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984039" y="5236341"/>
            <a:ext cx="1176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78.6 Mbps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984039" y="1463405"/>
            <a:ext cx="1176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78.6 Mbps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2480217" y="3009645"/>
            <a:ext cx="391727" cy="1339713"/>
            <a:chOff x="2480217" y="3009645"/>
            <a:chExt cx="391727" cy="1339713"/>
          </a:xfrm>
        </p:grpSpPr>
        <p:sp>
          <p:nvSpPr>
            <p:cNvPr id="20" name="TextBox 19"/>
            <p:cNvSpPr txBox="1"/>
            <p:nvPr/>
          </p:nvSpPr>
          <p:spPr>
            <a:xfrm rot="16200000">
              <a:off x="2248731" y="3524690"/>
              <a:ext cx="832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  <a:r>
                <a:rPr lang="en-US" dirty="0" smtClean="0"/>
                <a:t> </a:t>
              </a:r>
              <a:r>
                <a:rPr lang="en-US" dirty="0" err="1" smtClean="0"/>
                <a:t>Gbps</a:t>
              </a:r>
              <a:endParaRPr lang="en-US" dirty="0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2733350" y="3009645"/>
              <a:ext cx="138594" cy="1339713"/>
              <a:chOff x="3050865" y="3009645"/>
              <a:chExt cx="138594" cy="1339713"/>
            </a:xfrm>
          </p:grpSpPr>
          <p:cxnSp>
            <p:nvCxnSpPr>
              <p:cNvPr id="22" name="Elbow Connector 21"/>
              <p:cNvCxnSpPr/>
              <p:nvPr/>
            </p:nvCxnSpPr>
            <p:spPr>
              <a:xfrm rot="5400000">
                <a:off x="2550999" y="3680041"/>
                <a:ext cx="1118792" cy="1"/>
              </a:xfrm>
              <a:prstGeom prst="bentConnector3">
                <a:avLst>
                  <a:gd name="adj1" fmla="val 50000"/>
                </a:avLst>
              </a:prstGeom>
              <a:ln w="31750">
                <a:solidFill>
                  <a:srgbClr val="006900"/>
                </a:solidFill>
                <a:headEnd type="triangle" w="lg" len="lg"/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Connector 22"/>
              <p:cNvSpPr/>
              <p:nvPr/>
            </p:nvSpPr>
            <p:spPr>
              <a:xfrm flipH="1">
                <a:off x="3050865" y="300964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Connector 23"/>
              <p:cNvSpPr/>
              <p:nvPr/>
            </p:nvSpPr>
            <p:spPr>
              <a:xfrm flipH="1">
                <a:off x="3051410" y="419749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2914503" y="3010179"/>
            <a:ext cx="391727" cy="1339713"/>
            <a:chOff x="2922522" y="3010179"/>
            <a:chExt cx="391727" cy="1339713"/>
          </a:xfrm>
        </p:grpSpPr>
        <p:sp>
          <p:nvSpPr>
            <p:cNvPr id="26" name="TextBox 25"/>
            <p:cNvSpPr txBox="1"/>
            <p:nvPr/>
          </p:nvSpPr>
          <p:spPr>
            <a:xfrm rot="16200000">
              <a:off x="2691036" y="3524690"/>
              <a:ext cx="832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 </a:t>
              </a:r>
              <a:r>
                <a:rPr lang="en-US" dirty="0" err="1" smtClean="0"/>
                <a:t>Gbps</a:t>
              </a:r>
              <a:endParaRPr lang="en-US" dirty="0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3175655" y="3010179"/>
              <a:ext cx="138594" cy="1339713"/>
              <a:chOff x="3050865" y="3009645"/>
              <a:chExt cx="138594" cy="1339713"/>
            </a:xfrm>
          </p:grpSpPr>
          <p:cxnSp>
            <p:nvCxnSpPr>
              <p:cNvPr id="28" name="Elbow Connector 27"/>
              <p:cNvCxnSpPr/>
              <p:nvPr/>
            </p:nvCxnSpPr>
            <p:spPr>
              <a:xfrm rot="5400000">
                <a:off x="2564804" y="3680041"/>
                <a:ext cx="1118792" cy="1"/>
              </a:xfrm>
              <a:prstGeom prst="bentConnector3">
                <a:avLst>
                  <a:gd name="adj1" fmla="val 50000"/>
                </a:avLst>
              </a:prstGeom>
              <a:ln w="31750">
                <a:solidFill>
                  <a:srgbClr val="006900"/>
                </a:solidFill>
                <a:headEnd type="triangle" w="lg" len="lg"/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Connector 28"/>
              <p:cNvSpPr/>
              <p:nvPr/>
            </p:nvSpPr>
            <p:spPr>
              <a:xfrm flipH="1">
                <a:off x="3050865" y="300964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Connector 29"/>
              <p:cNvSpPr/>
              <p:nvPr/>
            </p:nvSpPr>
            <p:spPr>
              <a:xfrm flipH="1">
                <a:off x="3051410" y="419749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1" name="Group 30"/>
          <p:cNvGrpSpPr/>
          <p:nvPr/>
        </p:nvGrpSpPr>
        <p:grpSpPr>
          <a:xfrm>
            <a:off x="3348789" y="3010707"/>
            <a:ext cx="383680" cy="1339713"/>
            <a:chOff x="3419502" y="3010707"/>
            <a:chExt cx="383680" cy="1339713"/>
          </a:xfrm>
        </p:grpSpPr>
        <p:sp>
          <p:nvSpPr>
            <p:cNvPr id="32" name="TextBox 31"/>
            <p:cNvSpPr txBox="1"/>
            <p:nvPr/>
          </p:nvSpPr>
          <p:spPr>
            <a:xfrm rot="16200000">
              <a:off x="3188016" y="3524690"/>
              <a:ext cx="832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  <a:r>
                <a:rPr lang="en-US" dirty="0" smtClean="0"/>
                <a:t> </a:t>
              </a:r>
              <a:r>
                <a:rPr lang="en-US" dirty="0" err="1" smtClean="0"/>
                <a:t>Gbps</a:t>
              </a:r>
              <a:endParaRPr lang="en-US" dirty="0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3664588" y="3010707"/>
              <a:ext cx="138594" cy="1339713"/>
              <a:chOff x="3050865" y="3009645"/>
              <a:chExt cx="138594" cy="1339713"/>
            </a:xfrm>
          </p:grpSpPr>
          <p:cxnSp>
            <p:nvCxnSpPr>
              <p:cNvPr id="34" name="Elbow Connector 33"/>
              <p:cNvCxnSpPr/>
              <p:nvPr/>
            </p:nvCxnSpPr>
            <p:spPr>
              <a:xfrm rot="5400000">
                <a:off x="2564804" y="3680041"/>
                <a:ext cx="1118792" cy="1"/>
              </a:xfrm>
              <a:prstGeom prst="bentConnector3">
                <a:avLst>
                  <a:gd name="adj1" fmla="val 50000"/>
                </a:avLst>
              </a:prstGeom>
              <a:ln w="31750">
                <a:solidFill>
                  <a:srgbClr val="006900"/>
                </a:solidFill>
                <a:headEnd type="triangle" w="lg" len="lg"/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Connector 34"/>
              <p:cNvSpPr/>
              <p:nvPr/>
            </p:nvSpPr>
            <p:spPr>
              <a:xfrm flipH="1">
                <a:off x="3050865" y="300964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Connector 35"/>
              <p:cNvSpPr/>
              <p:nvPr/>
            </p:nvSpPr>
            <p:spPr>
              <a:xfrm flipH="1">
                <a:off x="3051410" y="419749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36"/>
          <p:cNvGrpSpPr/>
          <p:nvPr/>
        </p:nvGrpSpPr>
        <p:grpSpPr>
          <a:xfrm>
            <a:off x="3775029" y="3010701"/>
            <a:ext cx="428688" cy="1339713"/>
            <a:chOff x="3775029" y="3010701"/>
            <a:chExt cx="428688" cy="1339713"/>
          </a:xfrm>
        </p:grpSpPr>
        <p:sp>
          <p:nvSpPr>
            <p:cNvPr id="38" name="TextBox 37"/>
            <p:cNvSpPr txBox="1"/>
            <p:nvPr/>
          </p:nvSpPr>
          <p:spPr>
            <a:xfrm rot="16200000">
              <a:off x="3543543" y="3524690"/>
              <a:ext cx="832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 </a:t>
              </a:r>
              <a:r>
                <a:rPr lang="en-US" dirty="0" err="1" smtClean="0"/>
                <a:t>Gbps</a:t>
              </a:r>
              <a:endParaRPr lang="en-US" dirty="0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4065123" y="3010701"/>
              <a:ext cx="138594" cy="1339713"/>
              <a:chOff x="3050865" y="3009645"/>
              <a:chExt cx="138594" cy="1339713"/>
            </a:xfrm>
          </p:grpSpPr>
          <p:cxnSp>
            <p:nvCxnSpPr>
              <p:cNvPr id="40" name="Elbow Connector 39"/>
              <p:cNvCxnSpPr/>
              <p:nvPr/>
            </p:nvCxnSpPr>
            <p:spPr>
              <a:xfrm rot="5400000">
                <a:off x="2564804" y="3680041"/>
                <a:ext cx="1118792" cy="1"/>
              </a:xfrm>
              <a:prstGeom prst="bentConnector3">
                <a:avLst>
                  <a:gd name="adj1" fmla="val 50000"/>
                </a:avLst>
              </a:prstGeom>
              <a:ln w="31750">
                <a:solidFill>
                  <a:srgbClr val="006900"/>
                </a:solidFill>
                <a:headEnd type="triangle" w="lg" len="lg"/>
                <a:tailEnd type="triangle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Connector 40"/>
              <p:cNvSpPr/>
              <p:nvPr/>
            </p:nvSpPr>
            <p:spPr>
              <a:xfrm flipH="1">
                <a:off x="3050865" y="300964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Connector 41"/>
              <p:cNvSpPr/>
              <p:nvPr/>
            </p:nvSpPr>
            <p:spPr>
              <a:xfrm flipH="1">
                <a:off x="3051410" y="4197495"/>
                <a:ext cx="138049" cy="151863"/>
              </a:xfrm>
              <a:prstGeom prst="flowChartConnector">
                <a:avLst/>
              </a:prstGeom>
              <a:solidFill>
                <a:srgbClr val="8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3" name="Rectangle 42"/>
          <p:cNvSpPr/>
          <p:nvPr/>
        </p:nvSpPr>
        <p:spPr>
          <a:xfrm>
            <a:off x="524578" y="4735375"/>
            <a:ext cx="566000" cy="8559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F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593836" y="4556439"/>
            <a:ext cx="631473" cy="6069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Q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594575" y="5302497"/>
            <a:ext cx="630734" cy="6069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P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46" name="Elbow Connector 45"/>
          <p:cNvCxnSpPr>
            <a:stCxn id="43" idx="3"/>
            <a:endCxn id="44" idx="1"/>
          </p:cNvCxnSpPr>
          <p:nvPr/>
        </p:nvCxnSpPr>
        <p:spPr>
          <a:xfrm flipV="1">
            <a:off x="1090578" y="4859896"/>
            <a:ext cx="503258" cy="303457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43" idx="3"/>
            <a:endCxn id="45" idx="1"/>
          </p:cNvCxnSpPr>
          <p:nvPr/>
        </p:nvCxnSpPr>
        <p:spPr>
          <a:xfrm>
            <a:off x="1090578" y="5163353"/>
            <a:ext cx="503997" cy="442601"/>
          </a:xfrm>
          <a:prstGeom prst="bentConnector3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4535853" y="2313270"/>
            <a:ext cx="2072671" cy="152397"/>
            <a:chOff x="3827226" y="2741256"/>
            <a:chExt cx="2816764" cy="152397"/>
          </a:xfrm>
        </p:grpSpPr>
        <p:cxnSp>
          <p:nvCxnSpPr>
            <p:cNvPr id="49" name="Straight Arrow Connector 48"/>
            <p:cNvCxnSpPr/>
            <p:nvPr/>
          </p:nvCxnSpPr>
          <p:spPr>
            <a:xfrm>
              <a:off x="3921675" y="2817188"/>
              <a:ext cx="2631525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Connector 49"/>
            <p:cNvSpPr/>
            <p:nvPr/>
          </p:nvSpPr>
          <p:spPr>
            <a:xfrm flipH="1">
              <a:off x="3827226" y="2741256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Connector 50"/>
            <p:cNvSpPr/>
            <p:nvPr/>
          </p:nvSpPr>
          <p:spPr>
            <a:xfrm flipH="1">
              <a:off x="6505941" y="2741790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3" name="Straight Arrow Connector 52"/>
          <p:cNvCxnSpPr/>
          <p:nvPr/>
        </p:nvCxnSpPr>
        <p:spPr>
          <a:xfrm>
            <a:off x="4585431" y="1805126"/>
            <a:ext cx="1976262" cy="0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Connector 53"/>
          <p:cNvSpPr/>
          <p:nvPr/>
        </p:nvSpPr>
        <p:spPr>
          <a:xfrm flipH="1">
            <a:off x="4514500" y="1729460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onnector 54"/>
          <p:cNvSpPr/>
          <p:nvPr/>
        </p:nvSpPr>
        <p:spPr>
          <a:xfrm flipH="1">
            <a:off x="6526202" y="1729992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4542755" y="4938528"/>
            <a:ext cx="2058866" cy="152397"/>
            <a:chOff x="3827226" y="2741256"/>
            <a:chExt cx="2816764" cy="152397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3921675" y="2817188"/>
              <a:ext cx="2631525" cy="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onnector 57"/>
            <p:cNvSpPr/>
            <p:nvPr/>
          </p:nvSpPr>
          <p:spPr>
            <a:xfrm flipH="1">
              <a:off x="3827226" y="2741256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Connector 58"/>
            <p:cNvSpPr/>
            <p:nvPr/>
          </p:nvSpPr>
          <p:spPr>
            <a:xfrm flipH="1">
              <a:off x="6505941" y="2741790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4612078" y="5605406"/>
            <a:ext cx="1922893" cy="0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Connector 61"/>
          <p:cNvSpPr/>
          <p:nvPr/>
        </p:nvSpPr>
        <p:spPr>
          <a:xfrm flipH="1">
            <a:off x="4543063" y="5529474"/>
            <a:ext cx="100874" cy="151863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Connector 62"/>
          <p:cNvSpPr/>
          <p:nvPr/>
        </p:nvSpPr>
        <p:spPr>
          <a:xfrm flipH="1">
            <a:off x="6500439" y="5530008"/>
            <a:ext cx="100874" cy="151863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63"/>
          <p:cNvCxnSpPr>
            <a:stCxn id="10" idx="3"/>
            <a:endCxn id="54" idx="6"/>
          </p:cNvCxnSpPr>
          <p:nvPr/>
        </p:nvCxnSpPr>
        <p:spPr>
          <a:xfrm>
            <a:off x="2225309" y="1795010"/>
            <a:ext cx="2289191" cy="101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3526538" y="2085745"/>
            <a:ext cx="630734" cy="6069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X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519380" y="4708305"/>
            <a:ext cx="630734" cy="6069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X</a:t>
            </a:r>
            <a:endParaRPr lang="en-US" sz="4400" b="1" dirty="0">
              <a:solidFill>
                <a:srgbClr val="000000"/>
              </a:solidFill>
            </a:endParaRPr>
          </a:p>
        </p:txBody>
      </p:sp>
      <p:cxnSp>
        <p:nvCxnSpPr>
          <p:cNvPr id="67" name="Straight Arrow Connector 66"/>
          <p:cNvCxnSpPr>
            <a:stCxn id="45" idx="3"/>
            <a:endCxn id="62" idx="6"/>
          </p:cNvCxnSpPr>
          <p:nvPr/>
        </p:nvCxnSpPr>
        <p:spPr>
          <a:xfrm flipV="1">
            <a:off x="2225309" y="5605406"/>
            <a:ext cx="2317754" cy="54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5" idx="3"/>
            <a:endCxn id="50" idx="6"/>
          </p:cNvCxnSpPr>
          <p:nvPr/>
        </p:nvCxnSpPr>
        <p:spPr>
          <a:xfrm>
            <a:off x="4157272" y="2389202"/>
            <a:ext cx="378581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6" idx="3"/>
            <a:endCxn id="58" idx="6"/>
          </p:cNvCxnSpPr>
          <p:nvPr/>
        </p:nvCxnSpPr>
        <p:spPr>
          <a:xfrm>
            <a:off x="4150114" y="5011762"/>
            <a:ext cx="392641" cy="269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11" idx="3"/>
            <a:endCxn id="23" idx="7"/>
          </p:cNvCxnSpPr>
          <p:nvPr/>
        </p:nvCxnSpPr>
        <p:spPr>
          <a:xfrm>
            <a:off x="2225309" y="2541068"/>
            <a:ext cx="528258" cy="490817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11" idx="3"/>
            <a:endCxn id="29" idx="0"/>
          </p:cNvCxnSpPr>
          <p:nvPr/>
        </p:nvCxnSpPr>
        <p:spPr>
          <a:xfrm>
            <a:off x="2225309" y="2541068"/>
            <a:ext cx="1011351" cy="469111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endCxn id="35" idx="0"/>
          </p:cNvCxnSpPr>
          <p:nvPr/>
        </p:nvCxnSpPr>
        <p:spPr>
          <a:xfrm>
            <a:off x="2225309" y="2541068"/>
            <a:ext cx="1437590" cy="469639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41" idx="0"/>
          </p:cNvCxnSpPr>
          <p:nvPr/>
        </p:nvCxnSpPr>
        <p:spPr>
          <a:xfrm>
            <a:off x="2225309" y="2526445"/>
            <a:ext cx="1908838" cy="484256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4" idx="3"/>
            <a:endCxn id="24" idx="5"/>
          </p:cNvCxnSpPr>
          <p:nvPr/>
        </p:nvCxnSpPr>
        <p:spPr>
          <a:xfrm flipV="1">
            <a:off x="2225309" y="4327118"/>
            <a:ext cx="528803" cy="532778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44" idx="3"/>
            <a:endCxn id="30" idx="3"/>
          </p:cNvCxnSpPr>
          <p:nvPr/>
        </p:nvCxnSpPr>
        <p:spPr>
          <a:xfrm flipV="1">
            <a:off x="2225309" y="4327652"/>
            <a:ext cx="1060704" cy="532244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36" idx="5"/>
          </p:cNvCxnSpPr>
          <p:nvPr/>
        </p:nvCxnSpPr>
        <p:spPr>
          <a:xfrm flipV="1">
            <a:off x="2225309" y="4328180"/>
            <a:ext cx="1389328" cy="531717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endCxn id="42" idx="4"/>
          </p:cNvCxnSpPr>
          <p:nvPr/>
        </p:nvCxnSpPr>
        <p:spPr>
          <a:xfrm flipV="1">
            <a:off x="2225309" y="4350414"/>
            <a:ext cx="1909383" cy="509483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23" idx="0"/>
            <a:endCxn id="65" idx="2"/>
          </p:cNvCxnSpPr>
          <p:nvPr/>
        </p:nvCxnSpPr>
        <p:spPr>
          <a:xfrm flipV="1">
            <a:off x="2802374" y="2692659"/>
            <a:ext cx="1039531" cy="316986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endCxn id="65" idx="2"/>
          </p:cNvCxnSpPr>
          <p:nvPr/>
        </p:nvCxnSpPr>
        <p:spPr>
          <a:xfrm flipV="1">
            <a:off x="3286013" y="2692659"/>
            <a:ext cx="555892" cy="316986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35" idx="6"/>
            <a:endCxn id="65" idx="2"/>
          </p:cNvCxnSpPr>
          <p:nvPr/>
        </p:nvCxnSpPr>
        <p:spPr>
          <a:xfrm flipV="1">
            <a:off x="3593875" y="2692659"/>
            <a:ext cx="248030" cy="393980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41" idx="7"/>
          </p:cNvCxnSpPr>
          <p:nvPr/>
        </p:nvCxnSpPr>
        <p:spPr>
          <a:xfrm flipH="1" flipV="1">
            <a:off x="3841906" y="2692661"/>
            <a:ext cx="243434" cy="340280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66" idx="0"/>
          </p:cNvCxnSpPr>
          <p:nvPr/>
        </p:nvCxnSpPr>
        <p:spPr>
          <a:xfrm>
            <a:off x="2792879" y="4365313"/>
            <a:ext cx="1041868" cy="342992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endCxn id="66" idx="0"/>
          </p:cNvCxnSpPr>
          <p:nvPr/>
        </p:nvCxnSpPr>
        <p:spPr>
          <a:xfrm>
            <a:off x="3168181" y="4365313"/>
            <a:ext cx="666566" cy="342992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36" idx="4"/>
            <a:endCxn id="66" idx="0"/>
          </p:cNvCxnSpPr>
          <p:nvPr/>
        </p:nvCxnSpPr>
        <p:spPr>
          <a:xfrm>
            <a:off x="3663444" y="4350420"/>
            <a:ext cx="171303" cy="357885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42" idx="4"/>
            <a:endCxn id="66" idx="0"/>
          </p:cNvCxnSpPr>
          <p:nvPr/>
        </p:nvCxnSpPr>
        <p:spPr>
          <a:xfrm flipH="1">
            <a:off x="3834747" y="4350414"/>
            <a:ext cx="299945" cy="357891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987184" y="1360128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293 Mbps</a:t>
            </a:r>
            <a:endParaRPr lang="en-US" dirty="0"/>
          </a:p>
        </p:txBody>
      </p:sp>
      <p:cxnSp>
        <p:nvCxnSpPr>
          <p:cNvPr id="88" name="Straight Arrow Connector 87"/>
          <p:cNvCxnSpPr>
            <a:stCxn id="65" idx="3"/>
            <a:endCxn id="54" idx="5"/>
          </p:cNvCxnSpPr>
          <p:nvPr/>
        </p:nvCxnSpPr>
        <p:spPr>
          <a:xfrm flipV="1">
            <a:off x="4157272" y="1858629"/>
            <a:ext cx="372411" cy="53057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4918159" y="5591331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293 Mbps</a:t>
            </a:r>
            <a:endParaRPr lang="en-US" dirty="0"/>
          </a:p>
        </p:txBody>
      </p:sp>
      <p:cxnSp>
        <p:nvCxnSpPr>
          <p:cNvPr id="92" name="Straight Arrow Connector 91"/>
          <p:cNvCxnSpPr>
            <a:stCxn id="66" idx="3"/>
            <a:endCxn id="62" idx="7"/>
          </p:cNvCxnSpPr>
          <p:nvPr/>
        </p:nvCxnSpPr>
        <p:spPr>
          <a:xfrm>
            <a:off x="4150114" y="5011762"/>
            <a:ext cx="407722" cy="53995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317512" y="6267850"/>
            <a:ext cx="1479901" cy="369332"/>
            <a:chOff x="5881206" y="6267850"/>
            <a:chExt cx="1479901" cy="369332"/>
          </a:xfrm>
        </p:grpSpPr>
        <p:sp>
          <p:nvSpPr>
            <p:cNvPr id="94" name="Connector 93"/>
            <p:cNvSpPr/>
            <p:nvPr/>
          </p:nvSpPr>
          <p:spPr>
            <a:xfrm flipH="1">
              <a:off x="5881206" y="6404405"/>
              <a:ext cx="138049" cy="151863"/>
            </a:xfrm>
            <a:prstGeom prst="flowChartConnector">
              <a:avLst/>
            </a:prstGeom>
            <a:solidFill>
              <a:srgbClr val="8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6057670" y="6267850"/>
              <a:ext cx="1303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 </a:t>
              </a:r>
              <a:r>
                <a:rPr lang="en-US" dirty="0" err="1" smtClean="0"/>
                <a:t>GbE</a:t>
              </a:r>
              <a:r>
                <a:rPr lang="en-US" dirty="0" smtClean="0"/>
                <a:t> port</a:t>
              </a:r>
              <a:endParaRPr lang="en-US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4918160" y="1795010"/>
            <a:ext cx="1242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</a:t>
            </a:r>
            <a:r>
              <a:rPr lang="en-US" dirty="0" err="1"/>
              <a:t>G</a:t>
            </a:r>
            <a:r>
              <a:rPr lang="en-US" dirty="0" err="1" smtClean="0"/>
              <a:t>bE</a:t>
            </a:r>
            <a:r>
              <a:rPr lang="en-US" dirty="0" smtClean="0"/>
              <a:t> Link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4918159" y="5150348"/>
            <a:ext cx="1242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</a:t>
            </a:r>
            <a:r>
              <a:rPr lang="en-US" dirty="0" err="1"/>
              <a:t>G</a:t>
            </a:r>
            <a:r>
              <a:rPr lang="en-US" dirty="0" err="1" smtClean="0"/>
              <a:t>bE</a:t>
            </a:r>
            <a:r>
              <a:rPr lang="en-US" dirty="0" smtClean="0"/>
              <a:t> Link</a:t>
            </a:r>
            <a:endParaRPr lang="en-US" dirty="0"/>
          </a:p>
        </p:txBody>
      </p:sp>
      <p:sp>
        <p:nvSpPr>
          <p:cNvPr id="99" name="Rectangle 98"/>
          <p:cNvSpPr/>
          <p:nvPr/>
        </p:nvSpPr>
        <p:spPr>
          <a:xfrm>
            <a:off x="5245850" y="3086639"/>
            <a:ext cx="793129" cy="91702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102" name="Connector 101"/>
          <p:cNvSpPr/>
          <p:nvPr/>
        </p:nvSpPr>
        <p:spPr>
          <a:xfrm flipH="1">
            <a:off x="5152844" y="3182773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Elbow Connector 106"/>
          <p:cNvCxnSpPr>
            <a:stCxn id="54" idx="2"/>
            <a:endCxn id="102" idx="6"/>
          </p:cNvCxnSpPr>
          <p:nvPr/>
        </p:nvCxnSpPr>
        <p:spPr>
          <a:xfrm>
            <a:off x="4618174" y="1805126"/>
            <a:ext cx="534670" cy="1453313"/>
          </a:xfrm>
          <a:prstGeom prst="bentConnector3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Connector 107"/>
          <p:cNvSpPr/>
          <p:nvPr/>
        </p:nvSpPr>
        <p:spPr>
          <a:xfrm flipH="1">
            <a:off x="5167194" y="3680323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9" name="Elbow Connector 108"/>
          <p:cNvCxnSpPr>
            <a:stCxn id="62" idx="2"/>
            <a:endCxn id="108" idx="6"/>
          </p:cNvCxnSpPr>
          <p:nvPr/>
        </p:nvCxnSpPr>
        <p:spPr>
          <a:xfrm flipV="1">
            <a:off x="4643937" y="3755989"/>
            <a:ext cx="523257" cy="1849417"/>
          </a:xfrm>
          <a:prstGeom prst="bentConnector3">
            <a:avLst>
              <a:gd name="adj1" fmla="val 50000"/>
            </a:avLst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Connector 115"/>
          <p:cNvSpPr/>
          <p:nvPr/>
        </p:nvSpPr>
        <p:spPr>
          <a:xfrm flipH="1">
            <a:off x="6485332" y="3470082"/>
            <a:ext cx="103674" cy="151331"/>
          </a:xfrm>
          <a:prstGeom prst="flowChartConnector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Arrow Connector 117"/>
          <p:cNvCxnSpPr>
            <a:stCxn id="99" idx="3"/>
            <a:endCxn id="116" idx="6"/>
          </p:cNvCxnSpPr>
          <p:nvPr/>
        </p:nvCxnSpPr>
        <p:spPr>
          <a:xfrm>
            <a:off x="6038979" y="3545152"/>
            <a:ext cx="446353" cy="596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6898890" y="0"/>
            <a:ext cx="2266287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4-antenna Prototype Design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22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55" grpId="0" animBg="1"/>
      <p:bldP spid="63" grpId="0" animBg="1"/>
      <p:bldP spid="86" grpId="0"/>
      <p:bldP spid="86" grpId="1"/>
      <p:bldP spid="90" grpId="0"/>
      <p:bldP spid="90" grpId="1"/>
      <p:bldP spid="97" grpId="0"/>
      <p:bldP spid="97" grpId="1"/>
      <p:bldP spid="98" grpId="0"/>
      <p:bldP spid="98" grpId="1"/>
      <p:bldP spid="99" grpId="0" animBg="1"/>
      <p:bldP spid="102" grpId="0" animBg="1"/>
      <p:bldP spid="108" grpId="0" animBg="1"/>
      <p:bldP spid="1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41690" cy="457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F-X-DPP Interconnection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3419495" y="883556"/>
            <a:ext cx="998063" cy="566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DPP</a:t>
            </a:r>
            <a:endParaRPr lang="en-US" sz="2800" b="1" dirty="0"/>
          </a:p>
        </p:txBody>
      </p:sp>
      <p:sp>
        <p:nvSpPr>
          <p:cNvPr id="63" name="Rectangle 62"/>
          <p:cNvSpPr/>
          <p:nvPr/>
        </p:nvSpPr>
        <p:spPr>
          <a:xfrm>
            <a:off x="7923995" y="0"/>
            <a:ext cx="1241182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Design</a:t>
            </a:r>
            <a:endParaRPr lang="en-US" b="1" dirty="0">
              <a:solidFill>
                <a:srgbClr val="000000"/>
              </a:solidFill>
            </a:endParaRPr>
          </a:p>
        </p:txBody>
      </p:sp>
      <p:cxnSp>
        <p:nvCxnSpPr>
          <p:cNvPr id="77" name="Elbow Connector 76"/>
          <p:cNvCxnSpPr>
            <a:endCxn id="123" idx="1"/>
          </p:cNvCxnSpPr>
          <p:nvPr/>
        </p:nvCxnSpPr>
        <p:spPr>
          <a:xfrm flipV="1">
            <a:off x="4313893" y="1172741"/>
            <a:ext cx="1429809" cy="1150471"/>
          </a:xfrm>
          <a:prstGeom prst="bentConnector3">
            <a:avLst>
              <a:gd name="adj1" fmla="val 50000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3520764" y="2115126"/>
            <a:ext cx="793129" cy="33835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229453" y="897359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1229453" y="2386071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1229453" y="3130427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</a:t>
            </a:r>
            <a:r>
              <a:rPr lang="en-US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229453" y="3874783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1229453" y="1641715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</a:t>
            </a:r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1229453" y="4619139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1229453" y="5363495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F6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1229453" y="6107851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F7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5743702" y="834498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5743702" y="2323210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5743702" y="3067566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5743702" y="3811922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5743702" y="1578854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5743702" y="4556278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5743702" y="5300634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X6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5743702" y="6044990"/>
            <a:ext cx="552195" cy="67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X7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36" name="Straight Arrow Connector 135"/>
          <p:cNvCxnSpPr>
            <a:stCxn id="13" idx="3"/>
          </p:cNvCxnSpPr>
          <p:nvPr/>
        </p:nvCxnSpPr>
        <p:spPr>
          <a:xfrm>
            <a:off x="1781648" y="1235602"/>
            <a:ext cx="1739116" cy="1082598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116" idx="3"/>
          </p:cNvCxnSpPr>
          <p:nvPr/>
        </p:nvCxnSpPr>
        <p:spPr>
          <a:xfrm>
            <a:off x="1781648" y="1979958"/>
            <a:ext cx="1739116" cy="601715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112" idx="3"/>
          </p:cNvCxnSpPr>
          <p:nvPr/>
        </p:nvCxnSpPr>
        <p:spPr>
          <a:xfrm>
            <a:off x="1781648" y="2724314"/>
            <a:ext cx="1739116" cy="133474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>
            <a:stCxn id="113" idx="3"/>
          </p:cNvCxnSpPr>
          <p:nvPr/>
        </p:nvCxnSpPr>
        <p:spPr>
          <a:xfrm>
            <a:off x="1781648" y="3468670"/>
            <a:ext cx="1739116" cy="0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115" idx="3"/>
          </p:cNvCxnSpPr>
          <p:nvPr/>
        </p:nvCxnSpPr>
        <p:spPr>
          <a:xfrm>
            <a:off x="1781648" y="4213026"/>
            <a:ext cx="1739116" cy="0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117" idx="3"/>
          </p:cNvCxnSpPr>
          <p:nvPr/>
        </p:nvCxnSpPr>
        <p:spPr>
          <a:xfrm>
            <a:off x="1781648" y="4957382"/>
            <a:ext cx="1739116" cy="0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stCxn id="120" idx="3"/>
          </p:cNvCxnSpPr>
          <p:nvPr/>
        </p:nvCxnSpPr>
        <p:spPr>
          <a:xfrm flipV="1">
            <a:off x="1781648" y="5121929"/>
            <a:ext cx="1739116" cy="579809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stCxn id="122" idx="3"/>
          </p:cNvCxnSpPr>
          <p:nvPr/>
        </p:nvCxnSpPr>
        <p:spPr>
          <a:xfrm flipV="1">
            <a:off x="1781648" y="5363495"/>
            <a:ext cx="1739116" cy="1082599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>
            <a:endCxn id="130" idx="1"/>
          </p:cNvCxnSpPr>
          <p:nvPr/>
        </p:nvCxnSpPr>
        <p:spPr>
          <a:xfrm flipV="1">
            <a:off x="4313893" y="1917097"/>
            <a:ext cx="1429809" cy="807217"/>
          </a:xfrm>
          <a:prstGeom prst="bentConnector3">
            <a:avLst>
              <a:gd name="adj1" fmla="val 60621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Elbow Connector 146"/>
          <p:cNvCxnSpPr>
            <a:endCxn id="125" idx="1"/>
          </p:cNvCxnSpPr>
          <p:nvPr/>
        </p:nvCxnSpPr>
        <p:spPr>
          <a:xfrm flipV="1">
            <a:off x="4313893" y="2661453"/>
            <a:ext cx="1429809" cy="468974"/>
          </a:xfrm>
          <a:prstGeom prst="bentConnector3">
            <a:avLst>
              <a:gd name="adj1" fmla="val 72207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127" idx="1"/>
          </p:cNvCxnSpPr>
          <p:nvPr/>
        </p:nvCxnSpPr>
        <p:spPr>
          <a:xfrm flipV="1">
            <a:off x="4313893" y="3405809"/>
            <a:ext cx="1429809" cy="183683"/>
          </a:xfrm>
          <a:prstGeom prst="bentConnector3">
            <a:avLst>
              <a:gd name="adj1" fmla="val 50000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endCxn id="129" idx="1"/>
          </p:cNvCxnSpPr>
          <p:nvPr/>
        </p:nvCxnSpPr>
        <p:spPr>
          <a:xfrm>
            <a:off x="4313893" y="4031275"/>
            <a:ext cx="1429809" cy="118890"/>
          </a:xfrm>
          <a:prstGeom prst="bentConnector3">
            <a:avLst>
              <a:gd name="adj1" fmla="val 50000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Elbow Connector 157"/>
          <p:cNvCxnSpPr>
            <a:endCxn id="131" idx="1"/>
          </p:cNvCxnSpPr>
          <p:nvPr/>
        </p:nvCxnSpPr>
        <p:spPr>
          <a:xfrm>
            <a:off x="4313893" y="4362613"/>
            <a:ext cx="1429809" cy="531908"/>
          </a:xfrm>
          <a:prstGeom prst="bentConnector3">
            <a:avLst>
              <a:gd name="adj1" fmla="val 50000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Elbow Connector 158"/>
          <p:cNvCxnSpPr>
            <a:endCxn id="133" idx="1"/>
          </p:cNvCxnSpPr>
          <p:nvPr/>
        </p:nvCxnSpPr>
        <p:spPr>
          <a:xfrm>
            <a:off x="4313893" y="4957384"/>
            <a:ext cx="1429809" cy="681493"/>
          </a:xfrm>
          <a:prstGeom prst="bentConnector3">
            <a:avLst>
              <a:gd name="adj1" fmla="val 39379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Elbow Connector 161"/>
          <p:cNvCxnSpPr>
            <a:endCxn id="135" idx="1"/>
          </p:cNvCxnSpPr>
          <p:nvPr/>
        </p:nvCxnSpPr>
        <p:spPr>
          <a:xfrm>
            <a:off x="4313893" y="5363497"/>
            <a:ext cx="1429809" cy="1019736"/>
          </a:xfrm>
          <a:prstGeom prst="bentConnector3">
            <a:avLst>
              <a:gd name="adj1" fmla="val 25862"/>
            </a:avLst>
          </a:prstGeom>
          <a:ln w="31750">
            <a:solidFill>
              <a:srgbClr val="0069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88" idx="0"/>
            <a:endCxn id="47" idx="2"/>
          </p:cNvCxnSpPr>
          <p:nvPr/>
        </p:nvCxnSpPr>
        <p:spPr>
          <a:xfrm flipV="1">
            <a:off x="3917329" y="1449604"/>
            <a:ext cx="1198" cy="665522"/>
          </a:xfrm>
          <a:prstGeom prst="straightConnector1">
            <a:avLst/>
          </a:prstGeom>
          <a:ln w="31750">
            <a:solidFill>
              <a:srgbClr val="0000FF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7997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 – X Packets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 to X: Each port sends 1024 channels in a single 4096-channel frame</a:t>
            </a:r>
          </a:p>
          <a:p>
            <a:pPr lvl="1"/>
            <a:r>
              <a:rPr lang="en-US" dirty="0" smtClean="0"/>
              <a:t>Accumulation length = No. of data frames per accumulation = 2930</a:t>
            </a:r>
          </a:p>
          <a:p>
            <a:pPr lvl="1"/>
            <a:r>
              <a:rPr lang="en-US" dirty="0" smtClean="0"/>
              <a:t>6 frames per packet</a:t>
            </a:r>
          </a:p>
          <a:p>
            <a:pPr lvl="1"/>
            <a:r>
              <a:rPr lang="en-US" dirty="0" smtClean="0"/>
              <a:t>No. of packets/</a:t>
            </a:r>
            <a:r>
              <a:rPr lang="en-US" dirty="0" err="1" smtClean="0"/>
              <a:t>acc</a:t>
            </a:r>
            <a:r>
              <a:rPr lang="en-US" dirty="0" smtClean="0"/>
              <a:t> = 2930 / 6 = 488.33</a:t>
            </a:r>
          </a:p>
          <a:p>
            <a:r>
              <a:rPr lang="en-US" dirty="0" smtClean="0"/>
              <a:t># of packets in an accumulation can exceed 256 (but does not affect DPP)</a:t>
            </a:r>
          </a:p>
          <a:p>
            <a:r>
              <a:rPr lang="en-US" dirty="0" smtClean="0"/>
              <a:t>All packets may not have same number of frequency channels </a:t>
            </a:r>
            <a:r>
              <a:rPr lang="en-US" dirty="0"/>
              <a:t>(but does not affect DPP)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95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46716" y="3813050"/>
          <a:ext cx="7450569" cy="198120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4953170"/>
                <a:gridCol w="24973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No. of antennas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16</a:t>
                      </a:r>
                      <a:endParaRPr lang="en-US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No. of polarizations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No. of frequency channels (</a:t>
                      </a:r>
                      <a:r>
                        <a:rPr lang="en-US" sz="2000" dirty="0" err="1" smtClean="0"/>
                        <a:t>subbands</a:t>
                      </a:r>
                      <a:r>
                        <a:rPr lang="en-US" sz="2000" dirty="0" smtClean="0"/>
                        <a:t>)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4096</a:t>
                      </a:r>
                      <a:endParaRPr lang="en-US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Integration time</a:t>
                      </a:r>
                      <a:r>
                        <a:rPr lang="en-US" sz="2000" baseline="0" dirty="0" smtClean="0"/>
                        <a:t> (ms)</a:t>
                      </a:r>
                      <a:endParaRPr lang="en-US" sz="20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20 (possibly, tunable)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IF (MHz)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600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1524000" y="1431940"/>
          <a:ext cx="6096000" cy="1152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6031390" y="2699305"/>
            <a:ext cx="1601390" cy="960834"/>
            <a:chOff x="4489251" y="95658"/>
            <a:chExt cx="1601390" cy="960834"/>
          </a:xfrm>
          <a:solidFill>
            <a:srgbClr val="00B0F0"/>
          </a:solidFill>
        </p:grpSpPr>
        <p:sp>
          <p:nvSpPr>
            <p:cNvPr id="11" name="Rounded Rectangle 10"/>
            <p:cNvSpPr/>
            <p:nvPr/>
          </p:nvSpPr>
          <p:spPr>
            <a:xfrm>
              <a:off x="4489251" y="95658"/>
              <a:ext cx="1601390" cy="96083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hueOff val="1814420"/>
                <a:satOff val="-594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4517393" y="123800"/>
              <a:ext cx="1545106" cy="9045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solidFill>
                    <a:schemeClr val="tx1"/>
                  </a:solidFill>
                </a:rPr>
                <a:t>P, P</a:t>
              </a:r>
              <a:r>
                <a:rPr lang="en-US" sz="2800" b="1" kern="1200" baseline="30000" dirty="0" smtClean="0">
                  <a:solidFill>
                    <a:schemeClr val="tx1"/>
                  </a:solidFill>
                </a:rPr>
                <a:t>2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baseline="30000" dirty="0" smtClean="0">
                  <a:solidFill>
                    <a:schemeClr val="tx1"/>
                  </a:solidFill>
                </a:rPr>
                <a:t>Calculation</a:t>
              </a:r>
              <a:endParaRPr lang="en-US" sz="2800" b="1" kern="1200" baseline="30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Bent-Up Arrow 17"/>
          <p:cNvSpPr/>
          <p:nvPr/>
        </p:nvSpPr>
        <p:spPr>
          <a:xfrm rot="-5400000" flipH="1" flipV="1">
            <a:off x="4764024" y="2430471"/>
            <a:ext cx="806505" cy="1267365"/>
          </a:xfrm>
          <a:prstGeom prst="bentUpArrow">
            <a:avLst>
              <a:gd name="adj1" fmla="val 23212"/>
              <a:gd name="adj2" fmla="val 29191"/>
              <a:gd name="adj3" fmla="val 25000"/>
            </a:avLst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09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30709"/>
          </a:xfrm>
        </p:spPr>
        <p:txBody>
          <a:bodyPr>
            <a:normAutofit/>
          </a:bodyPr>
          <a:lstStyle/>
          <a:p>
            <a:r>
              <a:rPr lang="en-US" sz="1800" dirty="0"/>
              <a:t>P to DPP (2 antenna dual polarization)</a:t>
            </a:r>
          </a:p>
          <a:p>
            <a:pPr lvl="1"/>
            <a:r>
              <a:rPr lang="en-US" sz="1800" dirty="0"/>
              <a:t>No. of bytes per accumulation = 96 * 4096 * 4 / 8 = 192 K</a:t>
            </a:r>
          </a:p>
          <a:p>
            <a:pPr lvl="1"/>
            <a:r>
              <a:rPr lang="en-US" sz="1800" dirty="0"/>
              <a:t>A possible packet size: 6 KB</a:t>
            </a:r>
          </a:p>
          <a:p>
            <a:pPr lvl="1"/>
            <a:r>
              <a:rPr lang="en-US" sz="1800" dirty="0"/>
              <a:t># packets/accumulation = 32</a:t>
            </a:r>
          </a:p>
          <a:p>
            <a:pPr lvl="1"/>
            <a:r>
              <a:rPr lang="en-US" sz="1800" dirty="0"/>
              <a:t># of frequency channels / packet = 4096 / 32 = 128</a:t>
            </a:r>
          </a:p>
          <a:p>
            <a:r>
              <a:rPr lang="en-US" sz="1800" dirty="0"/>
              <a:t>X to </a:t>
            </a:r>
            <a:r>
              <a:rPr lang="en-US" sz="1800" dirty="0" smtClean="0"/>
              <a:t>DPP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644169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F/X-DPP Packets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98890" y="0"/>
            <a:ext cx="2266287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4-antenna Prototype Design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2956345"/>
              </p:ext>
            </p:extLst>
          </p:nvPr>
        </p:nvGraphicFramePr>
        <p:xfrm>
          <a:off x="1119015" y="3756458"/>
          <a:ext cx="6905970" cy="250612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359254"/>
                <a:gridCol w="858951"/>
                <a:gridCol w="916215"/>
                <a:gridCol w="939120"/>
                <a:gridCol w="939120"/>
                <a:gridCol w="893310"/>
              </a:tblGrid>
              <a:tr h="49699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Output precision for XX/YY/XY/YX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Fix 26_6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Fix 24_4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Fix 24_4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Fix 22_6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Fix 32_6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49699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Accumulation size (KB)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286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264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264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242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352</a:t>
                      </a:r>
                      <a:endParaRPr lang="en-US" sz="1400" dirty="0"/>
                    </a:p>
                  </a:txBody>
                  <a:tcPr anchor="ctr"/>
                </a:tc>
              </a:tr>
              <a:tr h="49699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Possible packet size (KB)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4.125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7.5625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5.5</a:t>
                      </a:r>
                      <a:endParaRPr lang="en-US" sz="1400" dirty="0"/>
                    </a:p>
                  </a:txBody>
                  <a:tcPr anchor="ctr"/>
                </a:tc>
              </a:tr>
              <a:tr h="49699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# packets/accumulation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47.67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64</a:t>
                      </a:r>
                      <a:endParaRPr lang="en-US" sz="1400" dirty="0"/>
                    </a:p>
                  </a:txBody>
                  <a:tcPr anchor="ctr"/>
                </a:tc>
              </a:tr>
              <a:tr h="49699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# Frequency channels/packet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85.92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93.09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128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64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521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F-X-DPP Interconnections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</a:p>
          <a:p>
            <a:r>
              <a:rPr lang="en-US" dirty="0" smtClean="0"/>
              <a:t>Use of 1 </a:t>
            </a:r>
            <a:r>
              <a:rPr lang="en-US" dirty="0" err="1" smtClean="0"/>
              <a:t>GbE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10 </a:t>
            </a:r>
            <a:r>
              <a:rPr lang="en-US" dirty="0" err="1" smtClean="0"/>
              <a:t>GbE</a:t>
            </a:r>
            <a:r>
              <a:rPr lang="en-US" dirty="0" smtClean="0"/>
              <a:t> ports</a:t>
            </a:r>
          </a:p>
          <a:p>
            <a:r>
              <a:rPr lang="en-US" dirty="0" smtClean="0"/>
              <a:t>Size of a Switch and choice of Switch</a:t>
            </a:r>
          </a:p>
          <a:p>
            <a:r>
              <a:rPr lang="en-US" dirty="0" smtClean="0"/>
              <a:t>DPP input ports</a:t>
            </a:r>
          </a:p>
          <a:p>
            <a:r>
              <a:rPr lang="en-US" dirty="0" smtClean="0"/>
              <a:t>Collision while sending data to </a:t>
            </a:r>
            <a:r>
              <a:rPr lang="en-US" dirty="0" smtClean="0"/>
              <a:t>the same </a:t>
            </a:r>
            <a:r>
              <a:rPr lang="en-US" dirty="0" smtClean="0"/>
              <a:t>DPP input port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04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</a:t>
            </a:r>
            <a:r>
              <a:rPr lang="en-US" smtClean="0"/>
              <a:t>GbE </a:t>
            </a:r>
            <a:r>
              <a:rPr lang="en-US" dirty="0" smtClean="0"/>
              <a:t>Packet 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Header in a packet should include</a:t>
            </a:r>
          </a:p>
          <a:p>
            <a:pPr lvl="1"/>
            <a:r>
              <a:rPr lang="en-US" dirty="0" smtClean="0"/>
              <a:t>Header length (1 byte)</a:t>
            </a:r>
          </a:p>
          <a:p>
            <a:pPr lvl="1"/>
            <a:r>
              <a:rPr lang="en-US" dirty="0" smtClean="0"/>
              <a:t>Accumulation length (2 bytes)</a:t>
            </a:r>
          </a:p>
          <a:p>
            <a:pPr lvl="1"/>
            <a:r>
              <a:rPr lang="en-US" dirty="0" smtClean="0"/>
              <a:t>Packet number within an accumulation (1 byte)</a:t>
            </a:r>
          </a:p>
          <a:p>
            <a:pPr lvl="1"/>
            <a:r>
              <a:rPr lang="en-US" dirty="0" smtClean="0"/>
              <a:t>Accumulation number (global) (4 bytes)</a:t>
            </a:r>
          </a:p>
          <a:p>
            <a:pPr lvl="1"/>
            <a:r>
              <a:rPr lang="en-US" dirty="0" smtClean="0"/>
              <a:t>Accumulation number (within 0 and 49) (4 bytes)</a:t>
            </a:r>
          </a:p>
          <a:p>
            <a:pPr lvl="2"/>
            <a:r>
              <a:rPr lang="en-US" dirty="0" smtClean="0"/>
              <a:t>This is used to align with the 1 </a:t>
            </a:r>
            <a:r>
              <a:rPr lang="en-US" dirty="0" err="1" smtClean="0"/>
              <a:t>pps</a:t>
            </a:r>
            <a:r>
              <a:rPr lang="en-US" dirty="0" smtClean="0"/>
              <a:t> signal</a:t>
            </a:r>
          </a:p>
          <a:p>
            <a:pPr lvl="1"/>
            <a:r>
              <a:rPr lang="en-US" dirty="0" smtClean="0"/>
              <a:t>Delay0, Delay1, Delay2, Delay 3 (4 bytes each)</a:t>
            </a:r>
          </a:p>
          <a:p>
            <a:pPr lvl="1"/>
            <a:r>
              <a:rPr lang="en-US" dirty="0" smtClean="0"/>
              <a:t>FFT Shift (4 bytes)</a:t>
            </a:r>
          </a:p>
          <a:p>
            <a:pPr lvl="1"/>
            <a:r>
              <a:rPr lang="en-US" dirty="0" smtClean="0"/>
              <a:t>ADC overflow count (4 bytes)</a:t>
            </a:r>
          </a:p>
          <a:p>
            <a:pPr lvl="1"/>
            <a:r>
              <a:rPr lang="en-US" dirty="0" smtClean="0"/>
              <a:t>For P/P^2</a:t>
            </a:r>
          </a:p>
          <a:p>
            <a:pPr lvl="2"/>
            <a:r>
              <a:rPr lang="en-US" dirty="0" smtClean="0"/>
              <a:t>Antenna number (1 byte)</a:t>
            </a:r>
          </a:p>
          <a:p>
            <a:pPr lvl="2"/>
            <a:r>
              <a:rPr lang="en-US" dirty="0" smtClean="0"/>
              <a:t>Polarization (X, Y, R, </a:t>
            </a:r>
            <a:r>
              <a:rPr lang="en-US" dirty="0"/>
              <a:t>L) (1 byte) </a:t>
            </a:r>
            <a:endParaRPr lang="en-US" dirty="0" smtClean="0"/>
          </a:p>
          <a:p>
            <a:pPr lvl="1"/>
            <a:r>
              <a:rPr lang="en-US" dirty="0" smtClean="0"/>
              <a:t>For X-engine output,</a:t>
            </a:r>
          </a:p>
          <a:p>
            <a:pPr lvl="2"/>
            <a:r>
              <a:rPr lang="en-US" dirty="0" smtClean="0"/>
              <a:t>Visibility (2 bytes: 1 byte for each antenna number)</a:t>
            </a:r>
          </a:p>
          <a:p>
            <a:pPr lvl="2"/>
            <a:r>
              <a:rPr lang="en-US" dirty="0" smtClean="0"/>
              <a:t>Roach board number or Engine number (1 byte)</a:t>
            </a:r>
          </a:p>
          <a:p>
            <a:pPr lvl="1"/>
            <a:r>
              <a:rPr lang="en-US" dirty="0" smtClean="0"/>
              <a:t>Whether it is P/P^2 information or X-</a:t>
            </a:r>
            <a:r>
              <a:rPr lang="en-US" dirty="0" err="1" smtClean="0"/>
              <a:t>corr</a:t>
            </a:r>
            <a:r>
              <a:rPr lang="en-US" dirty="0" smtClean="0"/>
              <a:t> information (1 byte) (?)</a:t>
            </a:r>
          </a:p>
          <a:p>
            <a:pPr lvl="1"/>
            <a:r>
              <a:rPr lang="en-US" dirty="0"/>
              <a:t>?</a:t>
            </a:r>
            <a:endParaRPr lang="en-US" dirty="0" smtClean="0"/>
          </a:p>
          <a:p>
            <a:r>
              <a:rPr lang="en-US" dirty="0" smtClean="0"/>
              <a:t>A length of 40 bytes should suffice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405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happens when a signal exceeds the 4-bit quantization?</a:t>
            </a:r>
          </a:p>
          <a:p>
            <a:pPr lvl="1"/>
            <a:r>
              <a:rPr lang="en-US" dirty="0" smtClean="0"/>
              <a:t>Data is lost.</a:t>
            </a:r>
          </a:p>
          <a:p>
            <a:pPr lvl="1"/>
            <a:r>
              <a:rPr lang="en-US" dirty="0" smtClean="0"/>
              <a:t>Dale: We may be better off scaling for 3 bits and leaving at least 1 bit of headroom.  At least the Van </a:t>
            </a:r>
            <a:r>
              <a:rPr lang="en-US" dirty="0" err="1" smtClean="0"/>
              <a:t>Vleck</a:t>
            </a:r>
            <a:r>
              <a:rPr lang="en-US" dirty="0" smtClean="0"/>
              <a:t> correction can apply to fewer bits, and while we lose efficiency we do not lose the data itself.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568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References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316726"/>
            <a:ext cx="8229600" cy="4809438"/>
          </a:xfrm>
        </p:spPr>
        <p:txBody>
          <a:bodyPr>
            <a:normAutofit/>
          </a:bodyPr>
          <a:lstStyle/>
          <a:p>
            <a:pPr marL="273050" indent="-27305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https://casper.berkeley.edu/wiki/ROACH2</a:t>
            </a:r>
            <a:r>
              <a:rPr lang="en-US" dirty="0" smtClean="0"/>
              <a:t> </a:t>
            </a:r>
          </a:p>
          <a:p>
            <a:pPr marL="273050" indent="-27305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 P. McMahon, et al. “</a:t>
            </a:r>
            <a:r>
              <a:rPr lang="en-US" i="1" dirty="0" smtClean="0"/>
              <a:t>CASPER Memo 017: Packetized FX </a:t>
            </a:r>
            <a:r>
              <a:rPr lang="en-US" i="1" dirty="0" err="1" smtClean="0"/>
              <a:t>Correlator</a:t>
            </a:r>
            <a:r>
              <a:rPr lang="en-US" i="1" dirty="0" smtClean="0"/>
              <a:t> Architectures,”</a:t>
            </a:r>
            <a:r>
              <a:rPr lang="en-US" dirty="0" smtClean="0"/>
              <a:t> September 2007.</a:t>
            </a:r>
            <a:endParaRPr lang="en-US" i="1" dirty="0" smtClean="0"/>
          </a:p>
          <a:p>
            <a:pPr marL="273050" indent="-27305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2663268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KatADC</a:t>
            </a:r>
            <a:endParaRPr lang="en-US" dirty="0" smtClean="0"/>
          </a:p>
          <a:p>
            <a:r>
              <a:rPr lang="en-US" dirty="0" smtClean="0"/>
              <a:t>Roach-2 board [1]</a:t>
            </a:r>
          </a:p>
          <a:p>
            <a:pPr lvl="1"/>
            <a:r>
              <a:rPr lang="en-US" dirty="0" smtClean="0"/>
              <a:t>Virtex-6 SX475T FPGA (XC6VSX475T-1FFG1759C)</a:t>
            </a:r>
          </a:p>
          <a:p>
            <a:pPr lvl="1"/>
            <a:r>
              <a:rPr lang="en-US" dirty="0" smtClean="0"/>
              <a:t>PowerPC 440EPx stand-alone processor to provide control functions</a:t>
            </a:r>
          </a:p>
          <a:p>
            <a:pPr lvl="1"/>
            <a:r>
              <a:rPr lang="en-US" dirty="0" smtClean="0"/>
              <a:t>2 x Multi-gigabit transceiver break out card slots, supporting up to 8x10Ge links which may be CX4 or SFP+</a:t>
            </a:r>
          </a:p>
          <a:p>
            <a:r>
              <a:rPr lang="en-US" dirty="0" smtClean="0"/>
              <a:t>8 boards with 2 antennas (dual-polarization) per board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096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 err="1" smtClean="0"/>
              <a:t>KatADC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8812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Hardware</a:t>
            </a:r>
          </a:p>
          <a:p>
            <a:pPr lvl="1"/>
            <a:r>
              <a:rPr lang="en-US" dirty="0" smtClean="0"/>
              <a:t>20dB </a:t>
            </a:r>
            <a:r>
              <a:rPr lang="en-US" dirty="0"/>
              <a:t>Gain Block (</a:t>
            </a:r>
            <a:r>
              <a:rPr lang="en-US" u="sng" dirty="0">
                <a:solidFill>
                  <a:srgbClr val="FF0000"/>
                </a:solidFill>
              </a:rPr>
              <a:t>50.0MHz - 850.0MHz</a:t>
            </a:r>
            <a:r>
              <a:rPr lang="en-US" dirty="0" smtClean="0"/>
              <a:t>) [</a:t>
            </a:r>
            <a:r>
              <a:rPr lang="en-US" dirty="0">
                <a:solidFill>
                  <a:srgbClr val="0000FF"/>
                </a:solidFill>
              </a:rPr>
              <a:t>RF front-end can be upgraded with a higher frequency device</a:t>
            </a:r>
            <a:r>
              <a:rPr lang="en-US" dirty="0">
                <a:solidFill>
                  <a:srgbClr val="006900"/>
                </a:solidFill>
              </a:rPr>
              <a:t> </a:t>
            </a:r>
            <a:r>
              <a:rPr lang="en-US" dirty="0">
                <a:solidFill>
                  <a:srgbClr val="006900"/>
                </a:solidFill>
                <a:hlinkClick r:id="rId2"/>
              </a:rPr>
              <a:t>(SBB-5089Z: 50.0MHz - 6.0GHz</a:t>
            </a:r>
            <a:r>
              <a:rPr lang="en-US" dirty="0" smtClean="0">
                <a:solidFill>
                  <a:srgbClr val="006900"/>
                </a:solidFill>
                <a:hlinkClick r:id="rId2"/>
              </a:rPr>
              <a:t>)</a:t>
            </a:r>
            <a:r>
              <a:rPr lang="en-US" dirty="0" smtClean="0"/>
              <a:t>]</a:t>
            </a:r>
            <a:endParaRPr lang="en-US" dirty="0"/>
          </a:p>
          <a:p>
            <a:pPr lvl="1"/>
            <a:r>
              <a:rPr lang="en-US" dirty="0"/>
              <a:t>0dB to 31.5dB Variable Attenuator (controllable in 0.5dB steps)</a:t>
            </a:r>
          </a:p>
          <a:p>
            <a:pPr lvl="1"/>
            <a:r>
              <a:rPr lang="en-US" dirty="0"/>
              <a:t>Non-reflective 50ohm RF switch to disconnect input</a:t>
            </a:r>
          </a:p>
          <a:p>
            <a:pPr lvl="1"/>
            <a:r>
              <a:rPr lang="en-US" dirty="0"/>
              <a:t>Provision for a fixed attenuator (LAT-series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Software Library (“Yellow Block”)</a:t>
            </a:r>
          </a:p>
          <a:p>
            <a:pPr lvl="1"/>
            <a:r>
              <a:rPr lang="en-US" dirty="0" smtClean="0"/>
              <a:t>Available from SKA, South Africa group</a:t>
            </a:r>
          </a:p>
          <a:p>
            <a:pPr lvl="1"/>
            <a:r>
              <a:rPr lang="en-US" dirty="0" smtClean="0"/>
              <a:t>Not clear how to control attenuation and enable inputs (problems when using software registers as inputs to this yellow block)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750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F-Engine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4169333"/>
            <a:ext cx="6610893" cy="2360781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Coarse delay: The maximum value supported should be actually 12000 ADC samples (corresponding to 10000ns)</a:t>
            </a:r>
          </a:p>
          <a:p>
            <a:r>
              <a:rPr lang="en-US" dirty="0" smtClean="0"/>
              <a:t>For </a:t>
            </a:r>
            <a:r>
              <a:rPr lang="en-US" dirty="0" err="1" smtClean="0"/>
              <a:t>polarimetry</a:t>
            </a:r>
            <a:r>
              <a:rPr lang="en-US" dirty="0" smtClean="0"/>
              <a:t>: We will need values for each frequency channel for each sky frequency band (34 x 4096)</a:t>
            </a:r>
          </a:p>
          <a:p>
            <a:r>
              <a:rPr lang="en-US" dirty="0" smtClean="0"/>
              <a:t>While converting to circular polarization, the factor of 1/</a:t>
            </a:r>
            <a:r>
              <a:rPr lang="en-US" dirty="0" err="1" smtClean="0"/>
              <a:t>sqrt</a:t>
            </a:r>
            <a:r>
              <a:rPr lang="en-US" dirty="0" smtClean="0"/>
              <a:t>(2) has not been included. This is taken care of by diving the result of P or X-correlation by 2 (right shift by 1 bit in digital hardware). This results in 5-bit output in case circular polarization is used. When using linear polarization, the MSB is always zero.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79463" y="1189910"/>
            <a:ext cx="8793701" cy="3669710"/>
            <a:chOff x="179463" y="1189910"/>
            <a:chExt cx="8793701" cy="3669710"/>
          </a:xfrm>
        </p:grpSpPr>
        <p:grpSp>
          <p:nvGrpSpPr>
            <p:cNvPr id="15" name="Group 14"/>
            <p:cNvGrpSpPr/>
            <p:nvPr/>
          </p:nvGrpSpPr>
          <p:grpSpPr>
            <a:xfrm>
              <a:off x="179463" y="1189910"/>
              <a:ext cx="8793701" cy="3669710"/>
              <a:chOff x="179463" y="1410806"/>
              <a:chExt cx="8793701" cy="3669710"/>
            </a:xfrm>
          </p:grpSpPr>
          <p:graphicFrame>
            <p:nvGraphicFramePr>
              <p:cNvPr id="4" name="Diagram 3"/>
              <p:cNvGraphicFramePr/>
              <p:nvPr>
                <p:extLst>
                  <p:ext uri="{D42A27DB-BD31-4B8C-83A1-F6EECF244321}">
                    <p14:modId xmlns:p14="http://schemas.microsoft.com/office/powerpoint/2010/main" val="2722983295"/>
                  </p:ext>
                </p:extLst>
              </p:nvPr>
            </p:nvGraphicFramePr>
            <p:xfrm>
              <a:off x="179463" y="1410806"/>
              <a:ext cx="8793701" cy="170929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grpSp>
            <p:nvGrpSpPr>
              <p:cNvPr id="14" name="Group 13"/>
              <p:cNvGrpSpPr/>
              <p:nvPr/>
            </p:nvGrpSpPr>
            <p:grpSpPr>
              <a:xfrm>
                <a:off x="1049169" y="2774953"/>
                <a:ext cx="6874826" cy="2305563"/>
                <a:chOff x="1049169" y="2774953"/>
                <a:chExt cx="6874826" cy="2305563"/>
              </a:xfrm>
            </p:grpSpPr>
            <p:sp>
              <p:nvSpPr>
                <p:cNvPr id="5" name="Rounded Rectangle 4"/>
                <p:cNvSpPr/>
                <p:nvPr/>
              </p:nvSpPr>
              <p:spPr>
                <a:xfrm>
                  <a:off x="5894679" y="3299576"/>
                  <a:ext cx="828292" cy="745510"/>
                </a:xfrm>
                <a:prstGeom prst="roundRect">
                  <a:avLst/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/>
                  <a:r>
                    <a:rPr lang="en-US" sz="1600" b="1" dirty="0" err="1" smtClean="0">
                      <a:solidFill>
                        <a:srgbClr val="000000"/>
                      </a:solidFill>
                    </a:rPr>
                    <a:t>g</a:t>
                  </a:r>
                  <a:r>
                    <a:rPr lang="en-US" sz="1600" b="1" baseline="-25000" dirty="0" err="1" smtClean="0">
                      <a:solidFill>
                        <a:srgbClr val="000000"/>
                      </a:solidFill>
                    </a:rPr>
                    <a:t>x</a:t>
                  </a:r>
                  <a:r>
                    <a:rPr lang="en-US" sz="1600" b="1" dirty="0">
                      <a:solidFill>
                        <a:srgbClr val="000000"/>
                      </a:solidFill>
                    </a:rPr>
                    <a:t>, </a:t>
                  </a:r>
                  <a:r>
                    <a:rPr lang="en-US" sz="1600" b="1" dirty="0" err="1">
                      <a:solidFill>
                        <a:srgbClr val="000000"/>
                      </a:solidFill>
                    </a:rPr>
                    <a:t>g</a:t>
                  </a:r>
                  <a:r>
                    <a:rPr lang="en-US" sz="1600" b="1" baseline="-25000" dirty="0" err="1">
                      <a:solidFill>
                        <a:srgbClr val="000000"/>
                      </a:solidFill>
                    </a:rPr>
                    <a:t>y</a:t>
                  </a:r>
                  <a:r>
                    <a:rPr lang="en-US" sz="1600" b="1" dirty="0">
                      <a:solidFill>
                        <a:srgbClr val="000000"/>
                      </a:solidFill>
                    </a:rPr>
                    <a:t>, </a:t>
                  </a:r>
                  <a:r>
                    <a:rPr lang="en-US" sz="1600" b="1" dirty="0" err="1">
                      <a:solidFill>
                        <a:srgbClr val="000000"/>
                      </a:solidFill>
                    </a:rPr>
                    <a:t>D</a:t>
                  </a:r>
                  <a:r>
                    <a:rPr lang="en-US" sz="1600" b="1" baseline="-25000" dirty="0" err="1">
                      <a:solidFill>
                        <a:srgbClr val="000000"/>
                      </a:solidFill>
                    </a:rPr>
                    <a:t>x</a:t>
                  </a:r>
                  <a:r>
                    <a:rPr lang="en-US" sz="1600" b="1" dirty="0">
                      <a:solidFill>
                        <a:srgbClr val="000000"/>
                      </a:solidFill>
                    </a:rPr>
                    <a:t>, </a:t>
                  </a:r>
                  <a:r>
                    <a:rPr lang="en-US" sz="1600" b="1" dirty="0" err="1" smtClean="0">
                      <a:solidFill>
                        <a:srgbClr val="000000"/>
                      </a:solidFill>
                    </a:rPr>
                    <a:t>D</a:t>
                  </a:r>
                  <a:r>
                    <a:rPr lang="en-US" sz="1600" b="1" baseline="-25000" dirty="0" err="1" smtClean="0">
                      <a:solidFill>
                        <a:srgbClr val="000000"/>
                      </a:solidFill>
                    </a:rPr>
                    <a:t>y</a:t>
                  </a:r>
                  <a:endParaRPr lang="en-US" sz="1600" b="1" dirty="0">
                    <a:solidFill>
                      <a:srgbClr val="000000"/>
                    </a:solidFill>
                  </a:endParaRPr>
                </a:p>
              </p:txBody>
            </p:sp>
            <p:graphicFrame>
              <p:nvGraphicFramePr>
                <p:cNvPr id="6" name="Diagram 5"/>
                <p:cNvGraphicFramePr/>
                <p:nvPr>
                  <p:extLst>
                    <p:ext uri="{D42A27DB-BD31-4B8C-83A1-F6EECF244321}">
                      <p14:modId xmlns:p14="http://schemas.microsoft.com/office/powerpoint/2010/main" val="2159279280"/>
                    </p:ext>
                  </p:extLst>
                </p:nvPr>
              </p:nvGraphicFramePr>
              <p:xfrm>
                <a:off x="7068093" y="3202933"/>
                <a:ext cx="855902" cy="1877583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7" r:lo="rId8" r:qs="rId9" r:cs="rId10"/>
                </a:graphicData>
              </a:graphic>
            </p:graphicFrame>
            <p:sp>
              <p:nvSpPr>
                <p:cNvPr id="7" name="Up Arrow 6"/>
                <p:cNvSpPr/>
                <p:nvPr/>
              </p:nvSpPr>
              <p:spPr>
                <a:xfrm>
                  <a:off x="6156973" y="2774953"/>
                  <a:ext cx="238988" cy="497011"/>
                </a:xfrm>
                <a:prstGeom prst="upArrow">
                  <a:avLst/>
                </a:prstGeom>
                <a:solidFill>
                  <a:schemeClr val="bg2">
                    <a:lumMod val="25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Down Arrow 7"/>
                <p:cNvSpPr/>
                <p:nvPr/>
              </p:nvSpPr>
              <p:spPr>
                <a:xfrm>
                  <a:off x="7330385" y="2843983"/>
                  <a:ext cx="207073" cy="317532"/>
                </a:xfrm>
                <a:prstGeom prst="downArrow">
                  <a:avLst/>
                </a:prstGeom>
                <a:solidFill>
                  <a:schemeClr val="tx1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Rounded Rectangle 8"/>
                <p:cNvSpPr/>
                <p:nvPr/>
              </p:nvSpPr>
              <p:spPr>
                <a:xfrm>
                  <a:off x="1049169" y="3299576"/>
                  <a:ext cx="1104936" cy="745510"/>
                </a:xfrm>
                <a:prstGeom prst="roundRect">
                  <a:avLst/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/>
                  <a:r>
                    <a:rPr lang="en-US" sz="1600" b="1" dirty="0" smtClean="0">
                      <a:solidFill>
                        <a:srgbClr val="000000"/>
                      </a:solidFill>
                    </a:rPr>
                    <a:t>Phase </a:t>
                  </a:r>
                </a:p>
                <a:p>
                  <a:pPr lvl="0" algn="ctr"/>
                  <a:r>
                    <a:rPr lang="en-US" sz="1600" b="1" dirty="0" smtClean="0">
                      <a:solidFill>
                        <a:srgbClr val="000000"/>
                      </a:solidFill>
                    </a:rPr>
                    <a:t>Switching</a:t>
                  </a:r>
                </a:p>
                <a:p>
                  <a:pPr lvl="0" algn="ctr"/>
                  <a:r>
                    <a:rPr lang="en-US" sz="1600" b="1" dirty="0" smtClean="0">
                      <a:solidFill>
                        <a:srgbClr val="000000"/>
                      </a:solidFill>
                    </a:rPr>
                    <a:t>Pattern</a:t>
                  </a:r>
                  <a:endParaRPr lang="en-US" sz="1600" b="1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" name="Up Arrow 9"/>
                <p:cNvSpPr/>
                <p:nvPr/>
              </p:nvSpPr>
              <p:spPr>
                <a:xfrm>
                  <a:off x="1491472" y="2774953"/>
                  <a:ext cx="238988" cy="497011"/>
                </a:xfrm>
                <a:prstGeom prst="upArrow">
                  <a:avLst/>
                </a:prstGeom>
                <a:solidFill>
                  <a:schemeClr val="bg2">
                    <a:lumMod val="25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Rounded Rectangle 10"/>
                <p:cNvSpPr/>
                <p:nvPr/>
              </p:nvSpPr>
              <p:spPr>
                <a:xfrm>
                  <a:off x="2195517" y="3299576"/>
                  <a:ext cx="1214282" cy="745510"/>
                </a:xfrm>
                <a:prstGeom prst="roundRect">
                  <a:avLst/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/>
                  <a:r>
                    <a:rPr lang="en-US" sz="1600" b="1" dirty="0" smtClean="0">
                      <a:solidFill>
                        <a:srgbClr val="000000"/>
                      </a:solidFill>
                    </a:rPr>
                    <a:t>delay</a:t>
                  </a:r>
                </a:p>
                <a:p>
                  <a:pPr lvl="0" algn="ctr"/>
                  <a:r>
                    <a:rPr lang="en-US" sz="1600" b="1" dirty="0" smtClean="0">
                      <a:solidFill>
                        <a:srgbClr val="000000"/>
                      </a:solidFill>
                    </a:rPr>
                    <a:t>[0, 10000]</a:t>
                  </a:r>
                  <a:endParaRPr lang="en-US" sz="1600" b="1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2" name="Up Arrow 11"/>
                <p:cNvSpPr/>
                <p:nvPr/>
              </p:nvSpPr>
              <p:spPr>
                <a:xfrm>
                  <a:off x="2623472" y="2774953"/>
                  <a:ext cx="238988" cy="497011"/>
                </a:xfrm>
                <a:prstGeom prst="upArrow">
                  <a:avLst/>
                </a:prstGeom>
                <a:solidFill>
                  <a:schemeClr val="bg2">
                    <a:lumMod val="25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6" name="Down Arrow 15"/>
            <p:cNvSpPr/>
            <p:nvPr/>
          </p:nvSpPr>
          <p:spPr>
            <a:xfrm>
              <a:off x="8479727" y="2609816"/>
              <a:ext cx="207073" cy="317532"/>
            </a:xfrm>
            <a:prstGeom prst="downArrow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8144872" y="3010188"/>
              <a:ext cx="828292" cy="745510"/>
            </a:xfrm>
            <a:prstGeom prst="roundRect">
              <a:avLst/>
            </a:prstGeom>
            <a:solidFill>
              <a:srgbClr val="3366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600" b="1" dirty="0" smtClean="0">
                  <a:solidFill>
                    <a:srgbClr val="000000"/>
                  </a:solidFill>
                </a:rPr>
                <a:t>To DPP</a:t>
              </a:r>
              <a:endParaRPr lang="en-US" sz="16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35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F-Engine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We decided not to do fine delay correction in the </a:t>
            </a:r>
            <a:r>
              <a:rPr lang="en-US" dirty="0" err="1" smtClean="0">
                <a:solidFill>
                  <a:srgbClr val="000000"/>
                </a:solidFill>
              </a:rPr>
              <a:t>correlator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/>
              <a:t>Data rates:</a:t>
            </a:r>
          </a:p>
          <a:p>
            <a:pPr lvl="1"/>
            <a:r>
              <a:rPr lang="en-US" dirty="0" smtClean="0"/>
              <a:t>No</a:t>
            </a:r>
            <a:r>
              <a:rPr lang="en-US" dirty="0"/>
              <a:t>. of F-engines per Roach board = 4 (2 antennas dual polarization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P (32-bit): Data rate</a:t>
            </a:r>
            <a:r>
              <a:rPr lang="en-US" dirty="0" smtClean="0"/>
              <a:t>: 32 * 4096 * 50 * 4 bits/</a:t>
            </a:r>
            <a:r>
              <a:rPr lang="en-US" dirty="0"/>
              <a:t>sec</a:t>
            </a:r>
          </a:p>
          <a:p>
            <a:pPr lvl="1"/>
            <a:r>
              <a:rPr lang="en-US" dirty="0"/>
              <a:t>P</a:t>
            </a:r>
            <a:r>
              <a:rPr lang="en-US" baseline="30000" dirty="0"/>
              <a:t>2</a:t>
            </a:r>
            <a:r>
              <a:rPr lang="en-US" dirty="0"/>
              <a:t> (64-bit): Data rate: </a:t>
            </a:r>
            <a:r>
              <a:rPr lang="en-US" dirty="0" smtClean="0"/>
              <a:t>64 </a:t>
            </a:r>
            <a:r>
              <a:rPr lang="en-US" dirty="0"/>
              <a:t>* 4096 * 50 * 4 bits/sec</a:t>
            </a:r>
          </a:p>
          <a:p>
            <a:pPr lvl="1"/>
            <a:r>
              <a:rPr lang="en-US" dirty="0" smtClean="0"/>
              <a:t>Total </a:t>
            </a:r>
            <a:r>
              <a:rPr lang="en-US" dirty="0"/>
              <a:t>data rate per Roach </a:t>
            </a:r>
            <a:r>
              <a:rPr lang="en-US" dirty="0" smtClean="0"/>
              <a:t>board (F-Engine to DPP): 96 * 4096 * 50 * 4 </a:t>
            </a:r>
            <a:r>
              <a:rPr lang="en-US" dirty="0" smtClean="0">
                <a:cs typeface="Calibri"/>
              </a:rPr>
              <a:t>≈ 78.6 </a:t>
            </a:r>
            <a:r>
              <a:rPr lang="en-US" dirty="0">
                <a:cs typeface="Calibri"/>
              </a:rPr>
              <a:t>Mbps</a:t>
            </a:r>
          </a:p>
          <a:p>
            <a:pPr lvl="1"/>
            <a:r>
              <a:rPr lang="en-US" dirty="0" smtClean="0"/>
              <a:t>Data from F-engine to X-engine per Roach board = 20 x 4 bits/clock cycle = 24 </a:t>
            </a:r>
            <a:r>
              <a:rPr lang="en-US" dirty="0" err="1" smtClean="0"/>
              <a:t>Gbps</a:t>
            </a:r>
            <a:endParaRPr lang="en-US" dirty="0" smtClean="0"/>
          </a:p>
          <a:p>
            <a:r>
              <a:rPr lang="en-US" dirty="0"/>
              <a:t>At what point do we throw 100 MHz? (</a:t>
            </a:r>
            <a:r>
              <a:rPr lang="en-US" dirty="0">
                <a:cs typeface="Calibri"/>
              </a:rPr>
              <a:t>≈ 672 channels) --- For now, in DPP/ downstream of </a:t>
            </a:r>
            <a:r>
              <a:rPr lang="en-US" dirty="0" err="1" smtClean="0">
                <a:cs typeface="Calibri"/>
              </a:rPr>
              <a:t>Correlator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baseline="30000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012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F-Engine: Current Status</a:t>
            </a:r>
            <a:endParaRPr lang="en-US" dirty="0"/>
          </a:p>
        </p:txBody>
      </p:sp>
      <p:grpSp>
        <p:nvGrpSpPr>
          <p:cNvPr id="57" name="Group 56"/>
          <p:cNvGrpSpPr/>
          <p:nvPr/>
        </p:nvGrpSpPr>
        <p:grpSpPr>
          <a:xfrm>
            <a:off x="1" y="1279578"/>
            <a:ext cx="9144000" cy="2406552"/>
            <a:chOff x="179463" y="1445250"/>
            <a:chExt cx="8964537" cy="2406552"/>
          </a:xfrm>
          <a:solidFill>
            <a:schemeClr val="accent3">
              <a:lumMod val="75000"/>
            </a:schemeClr>
          </a:solidFill>
        </p:grpSpPr>
        <p:sp>
          <p:nvSpPr>
            <p:cNvPr id="55" name="Rectangle 54"/>
            <p:cNvSpPr/>
            <p:nvPr/>
          </p:nvSpPr>
          <p:spPr>
            <a:xfrm>
              <a:off x="179463" y="1445250"/>
              <a:ext cx="7841166" cy="240655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8020629" y="1445250"/>
              <a:ext cx="1123371" cy="1136419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4" name="Diagram 43"/>
          <p:cNvGraphicFramePr/>
          <p:nvPr>
            <p:extLst>
              <p:ext uri="{D42A27DB-BD31-4B8C-83A1-F6EECF244321}">
                <p14:modId xmlns:p14="http://schemas.microsoft.com/office/powerpoint/2010/main" val="919858965"/>
              </p:ext>
            </p:extLst>
          </p:nvPr>
        </p:nvGraphicFramePr>
        <p:xfrm>
          <a:off x="179463" y="1024238"/>
          <a:ext cx="8793701" cy="1709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6" name="Rounded Rectangle 45"/>
          <p:cNvSpPr/>
          <p:nvPr/>
        </p:nvSpPr>
        <p:spPr>
          <a:xfrm>
            <a:off x="5894679" y="2913008"/>
            <a:ext cx="828292" cy="745510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err="1" smtClean="0">
                <a:solidFill>
                  <a:srgbClr val="000000"/>
                </a:solidFill>
              </a:rPr>
              <a:t>g</a:t>
            </a:r>
            <a:r>
              <a:rPr lang="en-US" sz="1600" b="1" baseline="-25000" dirty="0" err="1" smtClean="0">
                <a:solidFill>
                  <a:srgbClr val="000000"/>
                </a:solidFill>
              </a:rPr>
              <a:t>x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>
                <a:solidFill>
                  <a:srgbClr val="000000"/>
                </a:solidFill>
              </a:rPr>
              <a:t>g</a:t>
            </a:r>
            <a:r>
              <a:rPr lang="en-US" sz="1600" b="1" baseline="-25000" dirty="0" err="1">
                <a:solidFill>
                  <a:srgbClr val="000000"/>
                </a:solidFill>
              </a:rPr>
              <a:t>y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>
                <a:solidFill>
                  <a:srgbClr val="000000"/>
                </a:solidFill>
              </a:rPr>
              <a:t>D</a:t>
            </a:r>
            <a:r>
              <a:rPr lang="en-US" sz="1600" b="1" baseline="-25000" dirty="0" err="1">
                <a:solidFill>
                  <a:srgbClr val="000000"/>
                </a:solidFill>
              </a:rPr>
              <a:t>x</a:t>
            </a:r>
            <a:r>
              <a:rPr lang="en-US" sz="1600" b="1" dirty="0">
                <a:solidFill>
                  <a:srgbClr val="000000"/>
                </a:solidFill>
              </a:rPr>
              <a:t>, </a:t>
            </a:r>
            <a:r>
              <a:rPr lang="en-US" sz="1600" b="1" dirty="0" err="1" smtClean="0">
                <a:solidFill>
                  <a:srgbClr val="000000"/>
                </a:solidFill>
              </a:rPr>
              <a:t>D</a:t>
            </a:r>
            <a:r>
              <a:rPr lang="en-US" sz="1600" b="1" baseline="-25000" dirty="0" err="1" smtClean="0">
                <a:solidFill>
                  <a:srgbClr val="000000"/>
                </a:solidFill>
              </a:rPr>
              <a:t>y</a:t>
            </a:r>
            <a:endParaRPr lang="en-US" sz="1600" b="1" dirty="0">
              <a:solidFill>
                <a:srgbClr val="000000"/>
              </a:solidFill>
            </a:endParaRPr>
          </a:p>
        </p:txBody>
      </p:sp>
      <p:graphicFrame>
        <p:nvGraphicFramePr>
          <p:cNvPr id="47" name="Diagram 46"/>
          <p:cNvGraphicFramePr/>
          <p:nvPr>
            <p:extLst>
              <p:ext uri="{D42A27DB-BD31-4B8C-83A1-F6EECF244321}">
                <p14:modId xmlns:p14="http://schemas.microsoft.com/office/powerpoint/2010/main" val="709916279"/>
              </p:ext>
            </p:extLst>
          </p:nvPr>
        </p:nvGraphicFramePr>
        <p:xfrm>
          <a:off x="7068093" y="2816365"/>
          <a:ext cx="855902" cy="1877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8" name="Up Arrow 47"/>
          <p:cNvSpPr/>
          <p:nvPr/>
        </p:nvSpPr>
        <p:spPr>
          <a:xfrm>
            <a:off x="6156973" y="2388385"/>
            <a:ext cx="238988" cy="497011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own Arrow 48"/>
          <p:cNvSpPr/>
          <p:nvPr/>
        </p:nvSpPr>
        <p:spPr>
          <a:xfrm>
            <a:off x="7330385" y="2457415"/>
            <a:ext cx="207073" cy="317532"/>
          </a:xfrm>
          <a:prstGeom prst="down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1049169" y="2913008"/>
            <a:ext cx="1104936" cy="745510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Phase 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Switching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Pattern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1491472" y="2388385"/>
            <a:ext cx="238988" cy="497011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2195517" y="2913008"/>
            <a:ext cx="1214282" cy="745510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delay</a:t>
            </a:r>
          </a:p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[0, 10000]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53" name="Up Arrow 52"/>
          <p:cNvSpPr/>
          <p:nvPr/>
        </p:nvSpPr>
        <p:spPr>
          <a:xfrm>
            <a:off x="2623472" y="2388385"/>
            <a:ext cx="238988" cy="497011"/>
          </a:xfrm>
          <a:prstGeom prst="upArrow">
            <a:avLst/>
          </a:prstGeom>
          <a:solidFill>
            <a:schemeClr val="bg2">
              <a:lumMod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Down Arrow 41"/>
          <p:cNvSpPr/>
          <p:nvPr/>
        </p:nvSpPr>
        <p:spPr>
          <a:xfrm>
            <a:off x="8479727" y="2444144"/>
            <a:ext cx="207073" cy="317532"/>
          </a:xfrm>
          <a:prstGeom prst="down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8144872" y="2844516"/>
            <a:ext cx="828292" cy="745510"/>
          </a:xfrm>
          <a:prstGeom prst="round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rgbClr val="000000"/>
                </a:solidFill>
              </a:rPr>
              <a:t>To DPP</a:t>
            </a:r>
            <a:endParaRPr lang="en-US" sz="1600" b="1" dirty="0">
              <a:solidFill>
                <a:srgbClr val="000000"/>
              </a:solidFill>
            </a:endParaRPr>
          </a:p>
        </p:txBody>
      </p:sp>
      <p:graphicFrame>
        <p:nvGraphicFramePr>
          <p:cNvPr id="5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328634"/>
              </p:ext>
            </p:extLst>
          </p:nvPr>
        </p:nvGraphicFramePr>
        <p:xfrm>
          <a:off x="374096" y="3864341"/>
          <a:ext cx="4029382" cy="25958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014691"/>
                <a:gridCol w="201469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FPGA Resource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Utilization (%)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Occupied slices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BRAM (36 x 36)</a:t>
                      </a:r>
                      <a:endParaRPr lang="en-US" baseline="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BRAM (18</a:t>
                      </a:r>
                      <a:r>
                        <a:rPr lang="en-US" baseline="0" dirty="0" smtClean="0"/>
                        <a:t> x 18)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DSP48E1s</a:t>
                      </a:r>
                      <a:endParaRPr lang="en-US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Slice LUTs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Slice registers</a:t>
                      </a:r>
                      <a:endParaRPr lang="en-US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9" name="Rectangle 58"/>
          <p:cNvSpPr/>
          <p:nvPr/>
        </p:nvSpPr>
        <p:spPr>
          <a:xfrm>
            <a:off x="4385560" y="5755764"/>
            <a:ext cx="2167640" cy="689426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FPGA Clock frequency of 150 MHz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60" name="Footer Placeholder 5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Nimish Sane, NJIT</a:t>
            </a:r>
            <a:endParaRPr lang="en-US" dirty="0"/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54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2" grpId="0" animBg="1"/>
      <p:bldP spid="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F-Engine: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Hardware</a:t>
            </a:r>
          </a:p>
          <a:p>
            <a:pPr lvl="1"/>
            <a:r>
              <a:rPr lang="en-US" dirty="0" err="1" smtClean="0"/>
              <a:t>KatADC</a:t>
            </a:r>
            <a:r>
              <a:rPr lang="en-US" dirty="0" smtClean="0"/>
              <a:t> hardware upgrade</a:t>
            </a:r>
          </a:p>
          <a:p>
            <a:r>
              <a:rPr lang="en-US" dirty="0" smtClean="0"/>
              <a:t>Software/Implementation</a:t>
            </a:r>
          </a:p>
          <a:p>
            <a:pPr lvl="1"/>
            <a:r>
              <a:rPr lang="en-US" dirty="0" err="1" smtClean="0"/>
              <a:t>KatADC</a:t>
            </a:r>
            <a:r>
              <a:rPr lang="en-US" dirty="0" smtClean="0"/>
              <a:t> software library block and control</a:t>
            </a:r>
          </a:p>
          <a:p>
            <a:pPr lvl="1"/>
            <a:r>
              <a:rPr lang="en-US" dirty="0" smtClean="0"/>
              <a:t>Compiling design at 300 MHz FPGA clock</a:t>
            </a:r>
          </a:p>
          <a:p>
            <a:pPr lvl="1"/>
            <a:r>
              <a:rPr lang="en-US" dirty="0" smtClean="0"/>
              <a:t>Compiling the design with scheme to have 34 x 4096 values of each of the coefficients required for </a:t>
            </a:r>
            <a:r>
              <a:rPr lang="en-US" dirty="0" err="1" smtClean="0"/>
              <a:t>polarimetry</a:t>
            </a:r>
            <a:endParaRPr lang="en-US" dirty="0" smtClean="0"/>
          </a:p>
          <a:p>
            <a:r>
              <a:rPr lang="en-US" dirty="0" smtClean="0"/>
              <a:t>Synchronization/Timing</a:t>
            </a:r>
            <a:endParaRPr lang="en-US" dirty="0" smtClean="0"/>
          </a:p>
          <a:p>
            <a:r>
              <a:rPr lang="en-US" dirty="0" smtClean="0"/>
              <a:t>Power </a:t>
            </a:r>
            <a:r>
              <a:rPr lang="en-US" dirty="0" smtClean="0"/>
              <a:t>calculation </a:t>
            </a:r>
            <a:r>
              <a:rPr lang="en-US" dirty="0" smtClean="0"/>
              <a:t>and feedback to ADC</a:t>
            </a:r>
          </a:p>
          <a:p>
            <a:r>
              <a:rPr lang="en-US" dirty="0" smtClean="0"/>
              <a:t>Data transfer to X-engine and DPP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19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24"/>
            <a:ext cx="8229600" cy="7407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X-Engine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NJIT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CB03-599A-1447-ACEF-13AA148BED1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15171" y="848227"/>
            <a:ext cx="1808438" cy="57509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235058" y="964818"/>
            <a:ext cx="1380112" cy="400110"/>
            <a:chOff x="207448" y="785340"/>
            <a:chExt cx="1380112" cy="400110"/>
          </a:xfrm>
        </p:grpSpPr>
        <p:cxnSp>
          <p:nvCxnSpPr>
            <p:cNvPr id="8" name="Straight Arrow Connector 7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07448" y="785340"/>
              <a:ext cx="417102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A</a:t>
              </a:r>
              <a:endParaRPr lang="en-US" sz="2000" baseline="-250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62939" y="1254922"/>
            <a:ext cx="1366581" cy="400110"/>
            <a:chOff x="220979" y="785340"/>
            <a:chExt cx="1366581" cy="400110"/>
          </a:xfrm>
        </p:grpSpPr>
        <p:cxnSp>
          <p:nvCxnSpPr>
            <p:cNvPr id="11" name="Straight Arrow Connector 10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20979" y="785340"/>
              <a:ext cx="390043" cy="40011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A</a:t>
              </a:r>
              <a:endParaRPr lang="en-US" sz="2000" baseline="-250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7455" y="1545026"/>
            <a:ext cx="1376905" cy="400110"/>
            <a:chOff x="210655" y="765334"/>
            <a:chExt cx="1376905" cy="440121"/>
          </a:xfrm>
        </p:grpSpPr>
        <p:cxnSp>
          <p:nvCxnSpPr>
            <p:cNvPr id="14" name="Straight Arrow Connector 13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10655" y="765334"/>
              <a:ext cx="410690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B</a:t>
              </a:r>
              <a:endParaRPr lang="en-US" sz="2000" baseline="-250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56622" y="1835130"/>
            <a:ext cx="1372898" cy="400110"/>
            <a:chOff x="214662" y="803526"/>
            <a:chExt cx="1372898" cy="363736"/>
          </a:xfrm>
        </p:grpSpPr>
        <p:cxnSp>
          <p:nvCxnSpPr>
            <p:cNvPr id="17" name="Straight Arrow Connector 16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14662" y="803526"/>
              <a:ext cx="402674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B</a:t>
              </a:r>
              <a:endParaRPr lang="en-US" sz="2000" baseline="-250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54749" y="5535424"/>
            <a:ext cx="1460421" cy="400110"/>
            <a:chOff x="127139" y="765334"/>
            <a:chExt cx="1460421" cy="440121"/>
          </a:xfrm>
        </p:grpSpPr>
        <p:cxnSp>
          <p:nvCxnSpPr>
            <p:cNvPr id="20" name="Straight Arrow Connector 19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27139" y="765334"/>
              <a:ext cx="577722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err="1" smtClean="0"/>
                <a:t>X</a:t>
              </a:r>
              <a:r>
                <a:rPr lang="en-US" sz="2000" baseline="-25000" dirty="0" err="1" smtClean="0"/>
                <a:t>test</a:t>
              </a:r>
              <a:endParaRPr lang="en-US" sz="2000" baseline="-250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54717" y="5825528"/>
            <a:ext cx="1455613" cy="400110"/>
            <a:chOff x="131947" y="803526"/>
            <a:chExt cx="1455613" cy="363736"/>
          </a:xfrm>
        </p:grpSpPr>
        <p:cxnSp>
          <p:nvCxnSpPr>
            <p:cNvPr id="23" name="Straight Arrow Connector 22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31947" y="803526"/>
              <a:ext cx="568104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err="1" smtClean="0"/>
                <a:t>Y</a:t>
              </a:r>
              <a:r>
                <a:rPr lang="en-US" sz="2000" baseline="-25000" dirty="0" err="1" smtClean="0"/>
                <a:t>test</a:t>
              </a:r>
              <a:endParaRPr lang="en-US" sz="2000" baseline="-25000" dirty="0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678146" y="2995848"/>
            <a:ext cx="481463" cy="142199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.</a:t>
            </a:r>
          </a:p>
          <a:p>
            <a:pPr algn="ctr"/>
            <a:r>
              <a:rPr lang="en-US" sz="2800" b="1" dirty="0" smtClean="0"/>
              <a:t>.</a:t>
            </a:r>
          </a:p>
          <a:p>
            <a:pPr algn="ctr"/>
            <a:r>
              <a:rPr lang="en-US" sz="2800" b="1" dirty="0"/>
              <a:t>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87260" y="944453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Multiply 26"/>
          <p:cNvSpPr/>
          <p:nvPr/>
        </p:nvSpPr>
        <p:spPr>
          <a:xfrm>
            <a:off x="1927083" y="935320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887260" y="1787153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Multiply 28"/>
          <p:cNvSpPr/>
          <p:nvPr/>
        </p:nvSpPr>
        <p:spPr>
          <a:xfrm>
            <a:off x="1927083" y="1805632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2646528" y="807764"/>
            <a:ext cx="1988223" cy="338554"/>
            <a:chOff x="6608563" y="600674"/>
            <a:chExt cx="1988223" cy="338554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8048238" y="600674"/>
              <a:ext cx="5485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A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B</a:t>
              </a:r>
              <a:endParaRPr lang="en-US" sz="1600" baseline="-250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647073" y="1015388"/>
            <a:ext cx="1950136" cy="338554"/>
            <a:chOff x="6608563" y="600674"/>
            <a:chExt cx="1950136" cy="338554"/>
          </a:xfrm>
        </p:grpSpPr>
        <p:cxnSp>
          <p:nvCxnSpPr>
            <p:cNvPr id="34" name="Straight Arrow Connector 33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8048238" y="600674"/>
              <a:ext cx="5104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A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B</a:t>
              </a:r>
              <a:endParaRPr lang="en-US" sz="1600" baseline="-250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647073" y="1236284"/>
            <a:ext cx="1971808" cy="338554"/>
            <a:chOff x="6608563" y="600674"/>
            <a:chExt cx="1971808" cy="338554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8048238" y="600674"/>
              <a:ext cx="53213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X</a:t>
              </a:r>
              <a:r>
                <a:rPr lang="en-US" sz="1600" baseline="-25000" dirty="0" smtClean="0"/>
                <a:t>A</a:t>
              </a:r>
              <a:r>
                <a:rPr lang="en-US" sz="1600" dirty="0" smtClean="0"/>
                <a:t>Y</a:t>
              </a:r>
              <a:r>
                <a:rPr lang="en-US" sz="1600" baseline="-25000" dirty="0" smtClean="0"/>
                <a:t>B</a:t>
              </a:r>
              <a:endParaRPr lang="en-US" sz="1600" baseline="-250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647073" y="1429568"/>
            <a:ext cx="1966551" cy="338554"/>
            <a:chOff x="6608563" y="600674"/>
            <a:chExt cx="1966551" cy="338554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8048238" y="600674"/>
              <a:ext cx="5268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Y</a:t>
              </a:r>
              <a:r>
                <a:rPr lang="en-US" sz="1600" baseline="-25000" dirty="0" smtClean="0"/>
                <a:t>A</a:t>
              </a:r>
              <a:r>
                <a:rPr lang="en-US" sz="1600" dirty="0" smtClean="0"/>
                <a:t>X</a:t>
              </a:r>
              <a:r>
                <a:rPr lang="en-US" sz="1600" baseline="-25000" dirty="0" smtClean="0"/>
                <a:t>B</a:t>
              </a:r>
              <a:endParaRPr lang="en-US" sz="1600" baseline="-25000" dirty="0"/>
            </a:p>
          </p:txBody>
        </p:sp>
      </p:grpSp>
      <p:cxnSp>
        <p:nvCxnSpPr>
          <p:cNvPr id="42" name="Straight Arrow Connector 41"/>
          <p:cNvCxnSpPr/>
          <p:nvPr/>
        </p:nvCxnSpPr>
        <p:spPr>
          <a:xfrm>
            <a:off x="2647073" y="1848936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086748" y="1691882"/>
            <a:ext cx="5437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A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2647618" y="2042754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087293" y="1871894"/>
            <a:ext cx="5056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A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2647618" y="2263650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087293" y="2092790"/>
            <a:ext cx="527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A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647618" y="2456934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087293" y="2272268"/>
            <a:ext cx="5220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A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50" name="Rectangle 49"/>
          <p:cNvSpPr/>
          <p:nvPr/>
        </p:nvSpPr>
        <p:spPr>
          <a:xfrm>
            <a:off x="1887805" y="2968442"/>
            <a:ext cx="759268" cy="675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Multiply 50"/>
          <p:cNvSpPr/>
          <p:nvPr/>
        </p:nvSpPr>
        <p:spPr>
          <a:xfrm>
            <a:off x="1927628" y="2904085"/>
            <a:ext cx="679622" cy="693543"/>
          </a:xfrm>
          <a:prstGeom prst="mathMultiply">
            <a:avLst/>
          </a:prstGeom>
          <a:noFill/>
          <a:ln>
            <a:solidFill>
              <a:srgbClr val="006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2647618" y="2831753"/>
            <a:ext cx="2124945" cy="338554"/>
            <a:chOff x="6608563" y="600674"/>
            <a:chExt cx="2124945" cy="338554"/>
          </a:xfrm>
        </p:grpSpPr>
        <p:cxnSp>
          <p:nvCxnSpPr>
            <p:cNvPr id="53" name="Straight Arrow Connector 52"/>
            <p:cNvCxnSpPr/>
            <p:nvPr/>
          </p:nvCxnSpPr>
          <p:spPr>
            <a:xfrm>
              <a:off x="6608563" y="785340"/>
              <a:ext cx="14534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8048238" y="600674"/>
              <a:ext cx="6852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/>
                <a:t>X</a:t>
              </a:r>
              <a:r>
                <a:rPr lang="en-US" sz="1600" baseline="-25000" dirty="0" err="1" smtClean="0"/>
                <a:t>B</a:t>
              </a:r>
              <a:r>
                <a:rPr lang="en-US" sz="1600" dirty="0" err="1" smtClean="0"/>
                <a:t>X</a:t>
              </a:r>
              <a:r>
                <a:rPr lang="en-US" sz="1600" baseline="-25000" dirty="0" err="1" smtClean="0"/>
                <a:t>test</a:t>
              </a:r>
              <a:endParaRPr lang="en-US" sz="1600" baseline="-250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648163" y="3039377"/>
            <a:ext cx="2118432" cy="752734"/>
            <a:chOff x="6610198" y="2763257"/>
            <a:chExt cx="2118432" cy="752734"/>
          </a:xfrm>
        </p:grpSpPr>
        <p:grpSp>
          <p:nvGrpSpPr>
            <p:cNvPr id="56" name="Group 55"/>
            <p:cNvGrpSpPr/>
            <p:nvPr/>
          </p:nvGrpSpPr>
          <p:grpSpPr>
            <a:xfrm>
              <a:off x="6610198" y="2763257"/>
              <a:ext cx="2111920" cy="338554"/>
              <a:chOff x="6608563" y="600674"/>
              <a:chExt cx="2111920" cy="338554"/>
            </a:xfrm>
          </p:grpSpPr>
          <p:cxnSp>
            <p:nvCxnSpPr>
              <p:cNvPr id="63" name="Straight Arrow Connector 62"/>
              <p:cNvCxnSpPr/>
              <p:nvPr/>
            </p:nvCxnSpPr>
            <p:spPr>
              <a:xfrm>
                <a:off x="6608563" y="785340"/>
                <a:ext cx="145348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4" name="TextBox 63"/>
              <p:cNvSpPr txBox="1"/>
              <p:nvPr/>
            </p:nvSpPr>
            <p:spPr>
              <a:xfrm>
                <a:off x="8048238" y="600674"/>
                <a:ext cx="67224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 smtClean="0"/>
                  <a:t>Y</a:t>
                </a:r>
                <a:r>
                  <a:rPr lang="en-US" sz="1600" baseline="-25000" dirty="0" err="1" smtClean="0"/>
                  <a:t>B</a:t>
                </a:r>
                <a:r>
                  <a:rPr lang="en-US" sz="1600" dirty="0" err="1" smtClean="0"/>
                  <a:t>Y</a:t>
                </a:r>
                <a:r>
                  <a:rPr lang="en-US" sz="1600" baseline="-25000" dirty="0" err="1" smtClean="0"/>
                  <a:t>test</a:t>
                </a:r>
                <a:endParaRPr lang="en-US" sz="1600" baseline="-25000" dirty="0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6610198" y="2984153"/>
              <a:ext cx="2118432" cy="338554"/>
              <a:chOff x="6608563" y="600674"/>
              <a:chExt cx="2118432" cy="338554"/>
            </a:xfrm>
          </p:grpSpPr>
          <p:cxnSp>
            <p:nvCxnSpPr>
              <p:cNvPr id="61" name="Straight Arrow Connector 60"/>
              <p:cNvCxnSpPr/>
              <p:nvPr/>
            </p:nvCxnSpPr>
            <p:spPr>
              <a:xfrm>
                <a:off x="6608563" y="785340"/>
                <a:ext cx="145348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2" name="TextBox 61"/>
              <p:cNvSpPr txBox="1"/>
              <p:nvPr/>
            </p:nvSpPr>
            <p:spPr>
              <a:xfrm>
                <a:off x="8048238" y="600674"/>
                <a:ext cx="6787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 smtClean="0"/>
                  <a:t>X</a:t>
                </a:r>
                <a:r>
                  <a:rPr lang="en-US" sz="1600" baseline="-25000" dirty="0" err="1" smtClean="0"/>
                  <a:t>B</a:t>
                </a:r>
                <a:r>
                  <a:rPr lang="en-US" sz="1600" dirty="0" err="1" smtClean="0"/>
                  <a:t>Y</a:t>
                </a:r>
                <a:r>
                  <a:rPr lang="en-US" sz="1600" baseline="-25000" dirty="0" err="1" smtClean="0"/>
                  <a:t>test</a:t>
                </a:r>
                <a:endParaRPr lang="en-US" sz="1600" baseline="-25000" dirty="0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6610198" y="3177437"/>
              <a:ext cx="2118432" cy="338554"/>
              <a:chOff x="6608563" y="600674"/>
              <a:chExt cx="2118432" cy="338554"/>
            </a:xfrm>
          </p:grpSpPr>
          <p:cxnSp>
            <p:nvCxnSpPr>
              <p:cNvPr id="59" name="Straight Arrow Connector 58"/>
              <p:cNvCxnSpPr/>
              <p:nvPr/>
            </p:nvCxnSpPr>
            <p:spPr>
              <a:xfrm>
                <a:off x="6608563" y="785340"/>
                <a:ext cx="145348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0" name="TextBox 59"/>
              <p:cNvSpPr txBox="1"/>
              <p:nvPr/>
            </p:nvSpPr>
            <p:spPr>
              <a:xfrm>
                <a:off x="8048238" y="600674"/>
                <a:ext cx="6787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 smtClean="0"/>
                  <a:t>Y</a:t>
                </a:r>
                <a:r>
                  <a:rPr lang="en-US" sz="1600" baseline="-25000" dirty="0" err="1" smtClean="0"/>
                  <a:t>B</a:t>
                </a:r>
                <a:r>
                  <a:rPr lang="en-US" sz="1600" dirty="0" err="1" smtClean="0"/>
                  <a:t>X</a:t>
                </a:r>
                <a:r>
                  <a:rPr lang="en-US" sz="1600" baseline="-25000" dirty="0" err="1" smtClean="0"/>
                  <a:t>test</a:t>
                </a:r>
                <a:endParaRPr lang="en-US" sz="1600" baseline="-25000" dirty="0"/>
              </a:p>
            </p:txBody>
          </p:sp>
        </p:grpSp>
      </p:grpSp>
      <p:sp>
        <p:nvSpPr>
          <p:cNvPr id="65" name="Rectangle 64"/>
          <p:cNvSpPr/>
          <p:nvPr/>
        </p:nvSpPr>
        <p:spPr>
          <a:xfrm>
            <a:off x="2139717" y="2527088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888852" y="3860533"/>
            <a:ext cx="759268" cy="6752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Multiply 66"/>
          <p:cNvSpPr/>
          <p:nvPr/>
        </p:nvSpPr>
        <p:spPr>
          <a:xfrm>
            <a:off x="1928675" y="3851400"/>
            <a:ext cx="679622" cy="693543"/>
          </a:xfrm>
          <a:prstGeom prst="mathMultiply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2648120" y="4101794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087795" y="3903322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648665" y="4309418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088340" y="4124752"/>
            <a:ext cx="521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72" name="Rectangle 71"/>
          <p:cNvSpPr/>
          <p:nvPr/>
        </p:nvSpPr>
        <p:spPr>
          <a:xfrm>
            <a:off x="1889397" y="5829298"/>
            <a:ext cx="759268" cy="6752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Multiply 72"/>
          <p:cNvSpPr/>
          <p:nvPr/>
        </p:nvSpPr>
        <p:spPr>
          <a:xfrm>
            <a:off x="1929220" y="5820165"/>
            <a:ext cx="679622" cy="693543"/>
          </a:xfrm>
          <a:prstGeom prst="mathMultiply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2649210" y="607055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088885" y="5885893"/>
            <a:ext cx="7412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13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test</a:t>
            </a:r>
            <a:endParaRPr lang="en-US" sz="1600" baseline="-25000" dirty="0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649755" y="6264377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089430" y="6079711"/>
            <a:ext cx="727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13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test</a:t>
            </a:r>
            <a:endParaRPr lang="en-US" sz="1600" baseline="-25000" dirty="0"/>
          </a:p>
        </p:txBody>
      </p:sp>
      <p:sp>
        <p:nvSpPr>
          <p:cNvPr id="78" name="Rectangle 77"/>
          <p:cNvSpPr/>
          <p:nvPr/>
        </p:nvSpPr>
        <p:spPr>
          <a:xfrm>
            <a:off x="2141309" y="5429061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79" name="Rectangle 78"/>
          <p:cNvSpPr/>
          <p:nvPr/>
        </p:nvSpPr>
        <p:spPr>
          <a:xfrm>
            <a:off x="1877184" y="4680888"/>
            <a:ext cx="759268" cy="6752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Multiply 79"/>
          <p:cNvSpPr/>
          <p:nvPr/>
        </p:nvSpPr>
        <p:spPr>
          <a:xfrm>
            <a:off x="1917007" y="4671755"/>
            <a:ext cx="679622" cy="693543"/>
          </a:xfrm>
          <a:prstGeom prst="mathMultiply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2636452" y="4935955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2636997" y="5143579"/>
            <a:ext cx="14534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4076672" y="4958913"/>
            <a:ext cx="521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Y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Y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84" name="TextBox 83"/>
          <p:cNvSpPr txBox="1"/>
          <p:nvPr/>
        </p:nvSpPr>
        <p:spPr>
          <a:xfrm>
            <a:off x="4088340" y="4759828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X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3</a:t>
            </a:r>
            <a:endParaRPr lang="en-US" sz="1600" baseline="-25000" dirty="0"/>
          </a:p>
        </p:txBody>
      </p:sp>
      <p:sp>
        <p:nvSpPr>
          <p:cNvPr id="85" name="Rounded Rectangle 84"/>
          <p:cNvSpPr/>
          <p:nvPr/>
        </p:nvSpPr>
        <p:spPr>
          <a:xfrm>
            <a:off x="4763869" y="1145191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4763869" y="3113956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28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4763869" y="1978698"/>
            <a:ext cx="1555842" cy="3826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227480" y="2590714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4763869" y="4034458"/>
            <a:ext cx="1555842" cy="3826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29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4763869" y="6003223"/>
            <a:ext cx="1555842" cy="3826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119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4763869" y="4904770"/>
            <a:ext cx="1555842" cy="3826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Visibility 30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4227480" y="5479981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93" name="Rectangle 92"/>
          <p:cNvSpPr/>
          <p:nvPr/>
        </p:nvSpPr>
        <p:spPr>
          <a:xfrm>
            <a:off x="5438254" y="2582011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94" name="Rectangle 93"/>
          <p:cNvSpPr/>
          <p:nvPr/>
        </p:nvSpPr>
        <p:spPr>
          <a:xfrm>
            <a:off x="5438254" y="5448134"/>
            <a:ext cx="207073" cy="4140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 smtClean="0"/>
              <a:t>.</a:t>
            </a:r>
          </a:p>
          <a:p>
            <a:pPr algn="ctr">
              <a:lnSpc>
                <a:spcPct val="30000"/>
              </a:lnSpc>
            </a:pPr>
            <a:r>
              <a:rPr lang="en-US" sz="1400" b="1" dirty="0"/>
              <a:t>.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6581379" y="1501864"/>
            <a:ext cx="2266287" cy="13669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Baselines that include at least one 27-m antenna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(Antenna # A and Antenna # B)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7933266" y="252969"/>
            <a:ext cx="914400" cy="914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EOVSA Design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759222" y="4463306"/>
            <a:ext cx="2088444" cy="14722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Each X-engine (one per each Roach board) processes 4096/8 = 512 spectral channels.</a:t>
            </a:r>
            <a:endParaRPr lang="en-US" dirty="0"/>
          </a:p>
        </p:txBody>
      </p:sp>
      <p:grpSp>
        <p:nvGrpSpPr>
          <p:cNvPr id="98" name="Group 97"/>
          <p:cNvGrpSpPr/>
          <p:nvPr/>
        </p:nvGrpSpPr>
        <p:grpSpPr>
          <a:xfrm>
            <a:off x="260656" y="2118781"/>
            <a:ext cx="1373699" cy="400110"/>
            <a:chOff x="213861" y="765334"/>
            <a:chExt cx="1373699" cy="440121"/>
          </a:xfrm>
        </p:grpSpPr>
        <p:cxnSp>
          <p:nvCxnSpPr>
            <p:cNvPr id="99" name="Straight Arrow Connector 98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213861" y="765334"/>
              <a:ext cx="404278" cy="4401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X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259823" y="2408885"/>
            <a:ext cx="1369692" cy="400110"/>
            <a:chOff x="217868" y="803526"/>
            <a:chExt cx="1369692" cy="363736"/>
          </a:xfrm>
        </p:grpSpPr>
        <p:cxnSp>
          <p:nvCxnSpPr>
            <p:cNvPr id="102" name="Straight Arrow Connector 101"/>
            <p:cNvCxnSpPr/>
            <p:nvPr/>
          </p:nvCxnSpPr>
          <p:spPr>
            <a:xfrm flipV="1">
              <a:off x="538390" y="994013"/>
              <a:ext cx="1049170" cy="13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>
            <a:xfrm>
              <a:off x="217868" y="803526"/>
              <a:ext cx="396262" cy="36373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 smtClean="0"/>
                <a:t>Y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74166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2079</Words>
  <Application>Microsoft Macintosh PowerPoint</Application>
  <PresentationFormat>On-screen Show (4:3)</PresentationFormat>
  <Paragraphs>503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Digital FX Correlator</vt:lpstr>
      <vt:lpstr>Overview</vt:lpstr>
      <vt:lpstr>Hardware</vt:lpstr>
      <vt:lpstr>KatADC</vt:lpstr>
      <vt:lpstr>F-Engine</vt:lpstr>
      <vt:lpstr>F-Engine Comments</vt:lpstr>
      <vt:lpstr>F-Engine: Current Status</vt:lpstr>
      <vt:lpstr>F-Engine: Issues</vt:lpstr>
      <vt:lpstr>X-Engine</vt:lpstr>
      <vt:lpstr>PowerPoint Presentation</vt:lpstr>
      <vt:lpstr>X-Engine</vt:lpstr>
      <vt:lpstr>X-Engine: Comments</vt:lpstr>
      <vt:lpstr>X-Engine: Current Status</vt:lpstr>
      <vt:lpstr>X-Engine: Issues</vt:lpstr>
      <vt:lpstr>F and X-engine Connections</vt:lpstr>
      <vt:lpstr>F-X-DPP Interconnection</vt:lpstr>
      <vt:lpstr>F-X-DPP Interconnections:  Possible Variations</vt:lpstr>
      <vt:lpstr>F-X-DPP Interconnection</vt:lpstr>
      <vt:lpstr>F – X Packets</vt:lpstr>
      <vt:lpstr>PowerPoint Presentation</vt:lpstr>
      <vt:lpstr>F-X-DPP Interconnections Issues</vt:lpstr>
      <vt:lpstr>10 GbE Packet Header</vt:lpstr>
      <vt:lpstr>Miscellaneous Issues</vt:lpstr>
      <vt:lpstr>References</vt:lpstr>
    </vt:vector>
  </TitlesOfParts>
  <Company>New Jersey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Nimish Sane</dc:creator>
  <cp:lastModifiedBy>Nimish Sane</cp:lastModifiedBy>
  <cp:revision>351</cp:revision>
  <dcterms:created xsi:type="dcterms:W3CDTF">2012-02-24T19:43:55Z</dcterms:created>
  <dcterms:modified xsi:type="dcterms:W3CDTF">2012-03-15T16:54:45Z</dcterms:modified>
</cp:coreProperties>
</file>