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embeddings/oleObject1.bin" ContentType="application/vnd.openxmlformats-officedocument.oleObject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8" r:id="rId2"/>
    <p:sldId id="344" r:id="rId3"/>
    <p:sldId id="343" r:id="rId4"/>
    <p:sldId id="355" r:id="rId5"/>
    <p:sldId id="356" r:id="rId6"/>
    <p:sldId id="345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57" r:id="rId16"/>
    <p:sldId id="359" r:id="rId17"/>
    <p:sldId id="35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99FF"/>
    <a:srgbClr val="00D902"/>
    <a:srgbClr val="006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5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54944D-73A1-DD4B-9F3B-74791A6CD0E2}" type="doc">
      <dgm:prSet loTypeId="urn:microsoft.com/office/officeart/2005/8/layout/process1" loCatId="" qsTypeId="urn:microsoft.com/office/officeart/2005/8/quickstyle/simple4" qsCatId="simple" csTypeId="urn:microsoft.com/office/officeart/2005/8/colors/colorful1" csCatId="colorful" phldr="1"/>
      <dgm:spPr/>
    </dgm:pt>
    <dgm:pt modelId="{D353CCD5-CC09-2344-A6FC-9588B92C8B33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ADC</a:t>
          </a:r>
          <a:endParaRPr lang="en-US" sz="1600" b="1" dirty="0">
            <a:solidFill>
              <a:srgbClr val="000000"/>
            </a:solidFill>
          </a:endParaRPr>
        </a:p>
      </dgm:t>
    </dgm:pt>
    <dgm:pt modelId="{0ABF623E-6747-8848-ACEA-D2604F8989EF}" type="parTrans" cxnId="{95A4B965-93EE-1A44-A8A9-D8862555D4EF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2CFE12C2-851C-F149-95DF-B6BF481C756B}" type="sibTrans" cxnId="{95A4B965-93EE-1A44-A8A9-D8862555D4EF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DB99B1A0-F3B8-1743-8E97-28DFA3F99119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Phase </a:t>
          </a:r>
        </a:p>
        <a:p>
          <a:r>
            <a:rPr lang="en-US" sz="1600" b="1" dirty="0" smtClean="0">
              <a:solidFill>
                <a:srgbClr val="000000"/>
              </a:solidFill>
            </a:rPr>
            <a:t>Switching</a:t>
          </a:r>
          <a:endParaRPr lang="en-US" sz="1600" b="1" dirty="0">
            <a:solidFill>
              <a:srgbClr val="000000"/>
            </a:solidFill>
          </a:endParaRPr>
        </a:p>
      </dgm:t>
    </dgm:pt>
    <dgm:pt modelId="{FD044D39-D88C-FE49-9DF9-9E8683349DFB}" type="parTrans" cxnId="{92938200-415B-DA4C-9BC3-062B220FCD1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5F1B9DD5-0B02-8A41-AEC0-004809932B3B}" type="sibTrans" cxnId="{92938200-415B-DA4C-9BC3-062B220FCD17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71E6315-272A-1844-B071-A1A7E3AEF6C2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Coarse Delay</a:t>
          </a:r>
          <a:endParaRPr lang="en-US" sz="1600" b="1" dirty="0">
            <a:solidFill>
              <a:srgbClr val="000000"/>
            </a:solidFill>
          </a:endParaRPr>
        </a:p>
      </dgm:t>
    </dgm:pt>
    <dgm:pt modelId="{53951E3F-DFF9-0E46-AA8A-B1445BE06A5D}" type="parTrans" cxnId="{DBC19114-5B6D-EE4D-9644-D7F54A384BD1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F681327-19C3-FD46-9B68-E76ECCFC0C5C}" type="sibTrans" cxnId="{DBC19114-5B6D-EE4D-9644-D7F54A384BD1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69EA035F-A3C1-2541-BB8B-93F8FEAB564A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PFB</a:t>
          </a:r>
        </a:p>
      </dgm:t>
    </dgm:pt>
    <dgm:pt modelId="{20440DBF-1E2E-EE4C-8F48-F4178B65A6DB}" type="parTrans" cxnId="{F72FF55E-3CEC-8749-BBE3-27CABA1A6902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DFD7D3D4-F0FE-3940-BCCD-604D0AEDFB67}" type="sibTrans" cxnId="{F72FF55E-3CEC-8749-BBE3-27CABA1A6902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3EDB0698-8D6E-F041-886B-81B8075D9711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FFT</a:t>
          </a:r>
        </a:p>
      </dgm:t>
    </dgm:pt>
    <dgm:pt modelId="{24B255F0-033D-7347-9F68-7FC4C66B04CA}" type="parTrans" cxnId="{3910D4D5-7304-7B4D-87BD-37034BA256CA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F3F881F-BDCD-C74C-9E93-1BD3AFA81B23}" type="sibTrans" cxnId="{3910D4D5-7304-7B4D-87BD-37034BA256CA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1BF7B92-96DC-AA48-99EF-1C97E81E7C98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Polari-</a:t>
          </a:r>
          <a:r>
            <a:rPr lang="en-US" sz="1600" b="1" dirty="0" err="1" smtClean="0">
              <a:solidFill>
                <a:srgbClr val="000000"/>
              </a:solidFill>
            </a:rPr>
            <a:t>metry</a:t>
          </a:r>
          <a:endParaRPr lang="en-US" sz="1600" b="1" dirty="0">
            <a:solidFill>
              <a:srgbClr val="000000"/>
            </a:solidFill>
          </a:endParaRPr>
        </a:p>
      </dgm:t>
    </dgm:pt>
    <dgm:pt modelId="{50E4C865-2C25-BC43-9B2D-CF7DD4022AA0}" type="parTrans" cxnId="{62D70EC6-0E9F-1546-AD26-A84A0318B6EE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2F4FD2D8-63D3-DD43-915A-171019C2BFAC}" type="sibTrans" cxnId="{62D70EC6-0E9F-1546-AD26-A84A0318B6EE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913CD861-9139-284C-9452-C97C69F9C440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P, P</a:t>
          </a:r>
          <a:r>
            <a:rPr lang="en-US" sz="1600" b="1" baseline="30000" dirty="0" smtClean="0">
              <a:solidFill>
                <a:srgbClr val="000000"/>
              </a:solidFill>
            </a:rPr>
            <a:t>2</a:t>
          </a:r>
          <a:r>
            <a:rPr lang="en-US" sz="1600" b="1" dirty="0" smtClean="0">
              <a:solidFill>
                <a:srgbClr val="000000"/>
              </a:solidFill>
            </a:rPr>
            <a:t> + VACC</a:t>
          </a:r>
          <a:endParaRPr lang="en-US" sz="1600" b="1" dirty="0">
            <a:solidFill>
              <a:srgbClr val="000000"/>
            </a:solidFill>
          </a:endParaRPr>
        </a:p>
      </dgm:t>
    </dgm:pt>
    <dgm:pt modelId="{DAAD7CD0-F705-3246-9203-D15861D05D86}" type="parTrans" cxnId="{01B2D69D-5F78-FC44-A61C-C510FC27A319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8B5B7DD6-30BC-BA40-BDAE-BCED73D5FF90}" type="sibTrans" cxnId="{01B2D69D-5F78-FC44-A61C-C510FC27A319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EEBDD67-3668-7F49-B3F6-A66A3439966F}">
      <dgm:prSet phldrT="[Text]" custT="1"/>
      <dgm:spPr>
        <a:solidFill>
          <a:srgbClr val="DCE6F2"/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To DPP</a:t>
          </a:r>
          <a:endParaRPr lang="en-US" sz="1600" b="1" dirty="0">
            <a:solidFill>
              <a:srgbClr val="000000"/>
            </a:solidFill>
          </a:endParaRPr>
        </a:p>
      </dgm:t>
    </dgm:pt>
    <dgm:pt modelId="{FA04BCDB-7EEC-954D-8C15-F8B72AA9219E}" type="parTrans" cxnId="{1DCA84EC-1A8D-3F47-9CBF-1DF58BEA4309}">
      <dgm:prSet/>
      <dgm:spPr/>
      <dgm:t>
        <a:bodyPr/>
        <a:lstStyle/>
        <a:p>
          <a:endParaRPr lang="en-US"/>
        </a:p>
      </dgm:t>
    </dgm:pt>
    <dgm:pt modelId="{AD13F730-1EE1-154E-90E1-D86FAFC48ED2}" type="sibTrans" cxnId="{1DCA84EC-1A8D-3F47-9CBF-1DF58BEA4309}">
      <dgm:prSet/>
      <dgm:spPr/>
      <dgm:t>
        <a:bodyPr/>
        <a:lstStyle/>
        <a:p>
          <a:endParaRPr lang="en-US"/>
        </a:p>
      </dgm:t>
    </dgm:pt>
    <dgm:pt modelId="{E0A63B0C-E6AE-154C-ADE5-0400323A2CBD}" type="pres">
      <dgm:prSet presAssocID="{1E54944D-73A1-DD4B-9F3B-74791A6CD0E2}" presName="Name0" presStyleCnt="0">
        <dgm:presLayoutVars>
          <dgm:dir/>
          <dgm:resizeHandles val="exact"/>
        </dgm:presLayoutVars>
      </dgm:prSet>
      <dgm:spPr/>
    </dgm:pt>
    <dgm:pt modelId="{AB0C73D4-2EEA-8E4B-9A9C-372C4A52E1F9}" type="pres">
      <dgm:prSet presAssocID="{D353CCD5-CC09-2344-A6FC-9588B92C8B33}" presName="node" presStyleLbl="node1" presStyleIdx="0" presStyleCnt="8" custScaleX="25139" custScaleY="1079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7DF44A-5A14-D748-BC12-08C300140D77}" type="pres">
      <dgm:prSet presAssocID="{2CFE12C2-851C-F149-95DF-B6BF481C756B}" presName="sibTrans" presStyleLbl="sibTrans2D1" presStyleIdx="0" presStyleCnt="7"/>
      <dgm:spPr/>
      <dgm:t>
        <a:bodyPr/>
        <a:lstStyle/>
        <a:p>
          <a:endParaRPr lang="en-US"/>
        </a:p>
      </dgm:t>
    </dgm:pt>
    <dgm:pt modelId="{8B466892-A521-EA4B-A006-389FA108C24E}" type="pres">
      <dgm:prSet presAssocID="{2CFE12C2-851C-F149-95DF-B6BF481C756B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F14826B8-AD63-E948-879D-826168CB8C98}" type="pres">
      <dgm:prSet presAssocID="{DB99B1A0-F3B8-1743-8E97-28DFA3F99119}" presName="node" presStyleLbl="node1" presStyleIdx="1" presStyleCnt="8" custScaleX="591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1AA17-51BF-9A40-9BC4-FE28102E202B}" type="pres">
      <dgm:prSet presAssocID="{5F1B9DD5-0B02-8A41-AEC0-004809932B3B}" presName="sibTrans" presStyleLbl="sibTrans2D1" presStyleIdx="1" presStyleCnt="7"/>
      <dgm:spPr/>
      <dgm:t>
        <a:bodyPr/>
        <a:lstStyle/>
        <a:p>
          <a:endParaRPr lang="en-US"/>
        </a:p>
      </dgm:t>
    </dgm:pt>
    <dgm:pt modelId="{918E17F1-40ED-4D45-A61E-FBDD40B4B0DB}" type="pres">
      <dgm:prSet presAssocID="{5F1B9DD5-0B02-8A41-AEC0-004809932B3B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EF3C6F1F-4702-9244-A8B5-8E7BD826971B}" type="pres">
      <dgm:prSet presAssocID="{771E6315-272A-1844-B071-A1A7E3AEF6C2}" presName="node" presStyleLbl="node1" presStyleIdx="2" presStyleCnt="8" custScaleX="635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78F2C3-120B-B14F-BDD1-C159A6D59167}" type="pres">
      <dgm:prSet presAssocID="{4F681327-19C3-FD46-9B68-E76ECCFC0C5C}" presName="sibTrans" presStyleLbl="sibTrans2D1" presStyleIdx="2" presStyleCnt="7"/>
      <dgm:spPr/>
      <dgm:t>
        <a:bodyPr/>
        <a:lstStyle/>
        <a:p>
          <a:endParaRPr lang="en-US"/>
        </a:p>
      </dgm:t>
    </dgm:pt>
    <dgm:pt modelId="{2AE4AD6D-1FFC-B247-B6D8-16142FB015AC}" type="pres">
      <dgm:prSet presAssocID="{4F681327-19C3-FD46-9B68-E76ECCFC0C5C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6382C1C4-1E0D-0B46-99C7-DF01910E0A14}" type="pres">
      <dgm:prSet presAssocID="{69EA035F-A3C1-2541-BB8B-93F8FEAB564A}" presName="node" presStyleLbl="node1" presStyleIdx="3" presStyleCnt="8" custScaleX="398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05A33F-3E35-FB4B-ACB0-0D6D88EE83DA}" type="pres">
      <dgm:prSet presAssocID="{DFD7D3D4-F0FE-3940-BCCD-604D0AEDFB67}" presName="sibTrans" presStyleLbl="sibTrans2D1" presStyleIdx="3" presStyleCnt="7"/>
      <dgm:spPr/>
      <dgm:t>
        <a:bodyPr/>
        <a:lstStyle/>
        <a:p>
          <a:endParaRPr lang="en-US"/>
        </a:p>
      </dgm:t>
    </dgm:pt>
    <dgm:pt modelId="{9E975CF9-1C39-8043-9B8C-CC1A937D87DA}" type="pres">
      <dgm:prSet presAssocID="{DFD7D3D4-F0FE-3940-BCCD-604D0AEDFB67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66BD3F07-FE21-2340-ACEE-F25728711916}" type="pres">
      <dgm:prSet presAssocID="{3EDB0698-8D6E-F041-886B-81B8075D9711}" presName="node" presStyleLbl="node1" presStyleIdx="4" presStyleCnt="8" custScaleX="378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8008C5-7368-004F-88F3-A2C5FA5E9137}" type="pres">
      <dgm:prSet presAssocID="{7F3F881F-BDCD-C74C-9E93-1BD3AFA81B23}" presName="sibTrans" presStyleLbl="sibTrans2D1" presStyleIdx="4" presStyleCnt="7"/>
      <dgm:spPr/>
      <dgm:t>
        <a:bodyPr/>
        <a:lstStyle/>
        <a:p>
          <a:endParaRPr lang="en-US"/>
        </a:p>
      </dgm:t>
    </dgm:pt>
    <dgm:pt modelId="{15FA7224-F153-154F-AB19-093CF2D0D089}" type="pres">
      <dgm:prSet presAssocID="{7F3F881F-BDCD-C74C-9E93-1BD3AFA81B23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0003A66E-7F15-3040-910E-C99CBC4DCF0A}" type="pres">
      <dgm:prSet presAssocID="{41BF7B92-96DC-AA48-99EF-1C97E81E7C98}" presName="node" presStyleLbl="node1" presStyleIdx="5" presStyleCnt="8" custScaleX="666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25F9DA-0223-8147-B41D-1628A10663C1}" type="pres">
      <dgm:prSet presAssocID="{2F4FD2D8-63D3-DD43-915A-171019C2BFAC}" presName="sibTrans" presStyleLbl="sibTrans2D1" presStyleIdx="5" presStyleCnt="7"/>
      <dgm:spPr/>
      <dgm:t>
        <a:bodyPr/>
        <a:lstStyle/>
        <a:p>
          <a:endParaRPr lang="en-US"/>
        </a:p>
      </dgm:t>
    </dgm:pt>
    <dgm:pt modelId="{89012787-A6DC-D74F-8E76-6F172F63409D}" type="pres">
      <dgm:prSet presAssocID="{2F4FD2D8-63D3-DD43-915A-171019C2BFAC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2ED1EE22-6902-554C-A36F-BE88C07F9BB2}" type="pres">
      <dgm:prSet presAssocID="{913CD861-9139-284C-9452-C97C69F9C440}" presName="node" presStyleLbl="node1" presStyleIdx="6" presStyleCnt="8" custScaleX="62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A7D42A-50BD-934B-A5B8-2EDA821D5190}" type="pres">
      <dgm:prSet presAssocID="{8B5B7DD6-30BC-BA40-BDAE-BCED73D5FF90}" presName="sibTrans" presStyleLbl="sibTrans2D1" presStyleIdx="6" presStyleCnt="7"/>
      <dgm:spPr/>
      <dgm:t>
        <a:bodyPr/>
        <a:lstStyle/>
        <a:p>
          <a:endParaRPr lang="en-US"/>
        </a:p>
      </dgm:t>
    </dgm:pt>
    <dgm:pt modelId="{174DC9AB-6940-8845-A6FB-5CD822B3E27C}" type="pres">
      <dgm:prSet presAssocID="{8B5B7DD6-30BC-BA40-BDAE-BCED73D5FF90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2EC8856F-AE62-F946-A8FB-F50297DC4229}" type="pres">
      <dgm:prSet presAssocID="{7EEBDD67-3668-7F49-B3F6-A66A3439966F}" presName="node" presStyleLbl="node1" presStyleIdx="7" presStyleCnt="8" custScaleX="50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F0F680-4F3E-BA4B-BAD8-97701CF66B58}" type="presOf" srcId="{7F3F881F-BDCD-C74C-9E93-1BD3AFA81B23}" destId="{F98008C5-7368-004F-88F3-A2C5FA5E9137}" srcOrd="0" destOrd="0" presId="urn:microsoft.com/office/officeart/2005/8/layout/process1"/>
    <dgm:cxn modelId="{F60C0B8B-15E7-D944-8057-03FB64DBAE7E}" type="presOf" srcId="{913CD861-9139-284C-9452-C97C69F9C440}" destId="{2ED1EE22-6902-554C-A36F-BE88C07F9BB2}" srcOrd="0" destOrd="0" presId="urn:microsoft.com/office/officeart/2005/8/layout/process1"/>
    <dgm:cxn modelId="{3E8C62E1-56BA-2141-9E89-5368962CD5AD}" type="presOf" srcId="{7F3F881F-BDCD-C74C-9E93-1BD3AFA81B23}" destId="{15FA7224-F153-154F-AB19-093CF2D0D089}" srcOrd="1" destOrd="0" presId="urn:microsoft.com/office/officeart/2005/8/layout/process1"/>
    <dgm:cxn modelId="{95A4B965-93EE-1A44-A8A9-D8862555D4EF}" srcId="{1E54944D-73A1-DD4B-9F3B-74791A6CD0E2}" destId="{D353CCD5-CC09-2344-A6FC-9588B92C8B33}" srcOrd="0" destOrd="0" parTransId="{0ABF623E-6747-8848-ACEA-D2604F8989EF}" sibTransId="{2CFE12C2-851C-F149-95DF-B6BF481C756B}"/>
    <dgm:cxn modelId="{BCA58EFE-1D56-A04F-B6D1-6FDBE0A8F7FC}" type="presOf" srcId="{3EDB0698-8D6E-F041-886B-81B8075D9711}" destId="{66BD3F07-FE21-2340-ACEE-F25728711916}" srcOrd="0" destOrd="0" presId="urn:microsoft.com/office/officeart/2005/8/layout/process1"/>
    <dgm:cxn modelId="{6B8BCD32-891E-A542-BC56-0964E077FC04}" type="presOf" srcId="{4F681327-19C3-FD46-9B68-E76ECCFC0C5C}" destId="{5B78F2C3-120B-B14F-BDD1-C159A6D59167}" srcOrd="0" destOrd="0" presId="urn:microsoft.com/office/officeart/2005/8/layout/process1"/>
    <dgm:cxn modelId="{01B2D69D-5F78-FC44-A61C-C510FC27A319}" srcId="{1E54944D-73A1-DD4B-9F3B-74791A6CD0E2}" destId="{913CD861-9139-284C-9452-C97C69F9C440}" srcOrd="6" destOrd="0" parTransId="{DAAD7CD0-F705-3246-9203-D15861D05D86}" sibTransId="{8B5B7DD6-30BC-BA40-BDAE-BCED73D5FF90}"/>
    <dgm:cxn modelId="{DBC19114-5B6D-EE4D-9644-D7F54A384BD1}" srcId="{1E54944D-73A1-DD4B-9F3B-74791A6CD0E2}" destId="{771E6315-272A-1844-B071-A1A7E3AEF6C2}" srcOrd="2" destOrd="0" parTransId="{53951E3F-DFF9-0E46-AA8A-B1445BE06A5D}" sibTransId="{4F681327-19C3-FD46-9B68-E76ECCFC0C5C}"/>
    <dgm:cxn modelId="{30C3192A-1E62-CB47-95B2-AC056E95AD4E}" type="presOf" srcId="{2CFE12C2-851C-F149-95DF-B6BF481C756B}" destId="{8B466892-A521-EA4B-A006-389FA108C24E}" srcOrd="1" destOrd="0" presId="urn:microsoft.com/office/officeart/2005/8/layout/process1"/>
    <dgm:cxn modelId="{92938200-415B-DA4C-9BC3-062B220FCD17}" srcId="{1E54944D-73A1-DD4B-9F3B-74791A6CD0E2}" destId="{DB99B1A0-F3B8-1743-8E97-28DFA3F99119}" srcOrd="1" destOrd="0" parTransId="{FD044D39-D88C-FE49-9DF9-9E8683349DFB}" sibTransId="{5F1B9DD5-0B02-8A41-AEC0-004809932B3B}"/>
    <dgm:cxn modelId="{7BFB1F61-96C7-3D45-B41B-C329E7630718}" type="presOf" srcId="{D353CCD5-CC09-2344-A6FC-9588B92C8B33}" destId="{AB0C73D4-2EEA-8E4B-9A9C-372C4A52E1F9}" srcOrd="0" destOrd="0" presId="urn:microsoft.com/office/officeart/2005/8/layout/process1"/>
    <dgm:cxn modelId="{94115C88-9DBA-1045-AD96-B9EB1FCC1BD5}" type="presOf" srcId="{8B5B7DD6-30BC-BA40-BDAE-BCED73D5FF90}" destId="{4CA7D42A-50BD-934B-A5B8-2EDA821D5190}" srcOrd="0" destOrd="0" presId="urn:microsoft.com/office/officeart/2005/8/layout/process1"/>
    <dgm:cxn modelId="{C33BB468-7F8B-DA40-B881-FF1B63C7B9F1}" type="presOf" srcId="{5F1B9DD5-0B02-8A41-AEC0-004809932B3B}" destId="{5131AA17-51BF-9A40-9BC4-FE28102E202B}" srcOrd="0" destOrd="0" presId="urn:microsoft.com/office/officeart/2005/8/layout/process1"/>
    <dgm:cxn modelId="{190DA0AC-B46E-114D-A4BE-17FDE3F24F7F}" type="presOf" srcId="{2F4FD2D8-63D3-DD43-915A-171019C2BFAC}" destId="{9B25F9DA-0223-8147-B41D-1628A10663C1}" srcOrd="0" destOrd="0" presId="urn:microsoft.com/office/officeart/2005/8/layout/process1"/>
    <dgm:cxn modelId="{5AD31CCE-8A08-7546-A81E-9924E01666B9}" type="presOf" srcId="{1E54944D-73A1-DD4B-9F3B-74791A6CD0E2}" destId="{E0A63B0C-E6AE-154C-ADE5-0400323A2CBD}" srcOrd="0" destOrd="0" presId="urn:microsoft.com/office/officeart/2005/8/layout/process1"/>
    <dgm:cxn modelId="{9D92C99F-0C27-CA44-963A-EFD9E34BDE6F}" type="presOf" srcId="{69EA035F-A3C1-2541-BB8B-93F8FEAB564A}" destId="{6382C1C4-1E0D-0B46-99C7-DF01910E0A14}" srcOrd="0" destOrd="0" presId="urn:microsoft.com/office/officeart/2005/8/layout/process1"/>
    <dgm:cxn modelId="{62D70EC6-0E9F-1546-AD26-A84A0318B6EE}" srcId="{1E54944D-73A1-DD4B-9F3B-74791A6CD0E2}" destId="{41BF7B92-96DC-AA48-99EF-1C97E81E7C98}" srcOrd="5" destOrd="0" parTransId="{50E4C865-2C25-BC43-9B2D-CF7DD4022AA0}" sibTransId="{2F4FD2D8-63D3-DD43-915A-171019C2BFAC}"/>
    <dgm:cxn modelId="{819A0452-BB81-A54A-8BA4-9D72B734E03A}" type="presOf" srcId="{5F1B9DD5-0B02-8A41-AEC0-004809932B3B}" destId="{918E17F1-40ED-4D45-A61E-FBDD40B4B0DB}" srcOrd="1" destOrd="0" presId="urn:microsoft.com/office/officeart/2005/8/layout/process1"/>
    <dgm:cxn modelId="{F72FF55E-3CEC-8749-BBE3-27CABA1A6902}" srcId="{1E54944D-73A1-DD4B-9F3B-74791A6CD0E2}" destId="{69EA035F-A3C1-2541-BB8B-93F8FEAB564A}" srcOrd="3" destOrd="0" parTransId="{20440DBF-1E2E-EE4C-8F48-F4178B65A6DB}" sibTransId="{DFD7D3D4-F0FE-3940-BCCD-604D0AEDFB67}"/>
    <dgm:cxn modelId="{1DCA84EC-1A8D-3F47-9CBF-1DF58BEA4309}" srcId="{1E54944D-73A1-DD4B-9F3B-74791A6CD0E2}" destId="{7EEBDD67-3668-7F49-B3F6-A66A3439966F}" srcOrd="7" destOrd="0" parTransId="{FA04BCDB-7EEC-954D-8C15-F8B72AA9219E}" sibTransId="{AD13F730-1EE1-154E-90E1-D86FAFC48ED2}"/>
    <dgm:cxn modelId="{B6B3B577-2328-4447-BD3B-37FEC4E73CBF}" type="presOf" srcId="{DB99B1A0-F3B8-1743-8E97-28DFA3F99119}" destId="{F14826B8-AD63-E948-879D-826168CB8C98}" srcOrd="0" destOrd="0" presId="urn:microsoft.com/office/officeart/2005/8/layout/process1"/>
    <dgm:cxn modelId="{188EF761-7FF0-AE4A-8C96-F7F22BF2C6E3}" type="presOf" srcId="{7EEBDD67-3668-7F49-B3F6-A66A3439966F}" destId="{2EC8856F-AE62-F946-A8FB-F50297DC4229}" srcOrd="0" destOrd="0" presId="urn:microsoft.com/office/officeart/2005/8/layout/process1"/>
    <dgm:cxn modelId="{211EC5D9-078C-A94E-85CD-129DEEC3C941}" type="presOf" srcId="{41BF7B92-96DC-AA48-99EF-1C97E81E7C98}" destId="{0003A66E-7F15-3040-910E-C99CBC4DCF0A}" srcOrd="0" destOrd="0" presId="urn:microsoft.com/office/officeart/2005/8/layout/process1"/>
    <dgm:cxn modelId="{0073C901-D322-DE45-B2D0-FD901F2BBBD6}" type="presOf" srcId="{4F681327-19C3-FD46-9B68-E76ECCFC0C5C}" destId="{2AE4AD6D-1FFC-B247-B6D8-16142FB015AC}" srcOrd="1" destOrd="0" presId="urn:microsoft.com/office/officeart/2005/8/layout/process1"/>
    <dgm:cxn modelId="{3910D4D5-7304-7B4D-87BD-37034BA256CA}" srcId="{1E54944D-73A1-DD4B-9F3B-74791A6CD0E2}" destId="{3EDB0698-8D6E-F041-886B-81B8075D9711}" srcOrd="4" destOrd="0" parTransId="{24B255F0-033D-7347-9F68-7FC4C66B04CA}" sibTransId="{7F3F881F-BDCD-C74C-9E93-1BD3AFA81B23}"/>
    <dgm:cxn modelId="{BA67C508-9341-AF48-967E-EB4F3B9E9B67}" type="presOf" srcId="{2F4FD2D8-63D3-DD43-915A-171019C2BFAC}" destId="{89012787-A6DC-D74F-8E76-6F172F63409D}" srcOrd="1" destOrd="0" presId="urn:microsoft.com/office/officeart/2005/8/layout/process1"/>
    <dgm:cxn modelId="{4ACCCA5F-EC30-4D4E-9276-30464C2156CA}" type="presOf" srcId="{771E6315-272A-1844-B071-A1A7E3AEF6C2}" destId="{EF3C6F1F-4702-9244-A8B5-8E7BD826971B}" srcOrd="0" destOrd="0" presId="urn:microsoft.com/office/officeart/2005/8/layout/process1"/>
    <dgm:cxn modelId="{31C62096-C5BE-AB44-BA52-62164FC067A7}" type="presOf" srcId="{DFD7D3D4-F0FE-3940-BCCD-604D0AEDFB67}" destId="{9E975CF9-1C39-8043-9B8C-CC1A937D87DA}" srcOrd="1" destOrd="0" presId="urn:microsoft.com/office/officeart/2005/8/layout/process1"/>
    <dgm:cxn modelId="{29665C61-FEBF-E740-9C03-07CA998C1E8F}" type="presOf" srcId="{2CFE12C2-851C-F149-95DF-B6BF481C756B}" destId="{197DF44A-5A14-D748-BC12-08C300140D77}" srcOrd="0" destOrd="0" presId="urn:microsoft.com/office/officeart/2005/8/layout/process1"/>
    <dgm:cxn modelId="{9E9C12EF-648C-AC4F-9E53-DA7D47B65745}" type="presOf" srcId="{8B5B7DD6-30BC-BA40-BDAE-BCED73D5FF90}" destId="{174DC9AB-6940-8845-A6FB-5CD822B3E27C}" srcOrd="1" destOrd="0" presId="urn:microsoft.com/office/officeart/2005/8/layout/process1"/>
    <dgm:cxn modelId="{1952D096-E522-284B-8EA1-4B5E490E54A2}" type="presOf" srcId="{DFD7D3D4-F0FE-3940-BCCD-604D0AEDFB67}" destId="{E805A33F-3E35-FB4B-ACB0-0D6D88EE83DA}" srcOrd="0" destOrd="0" presId="urn:microsoft.com/office/officeart/2005/8/layout/process1"/>
    <dgm:cxn modelId="{0A814311-BFC3-254B-AFD0-6E06547C186F}" type="presParOf" srcId="{E0A63B0C-E6AE-154C-ADE5-0400323A2CBD}" destId="{AB0C73D4-2EEA-8E4B-9A9C-372C4A52E1F9}" srcOrd="0" destOrd="0" presId="urn:microsoft.com/office/officeart/2005/8/layout/process1"/>
    <dgm:cxn modelId="{527FC984-CFDB-134A-A421-258BBFEB8C78}" type="presParOf" srcId="{E0A63B0C-E6AE-154C-ADE5-0400323A2CBD}" destId="{197DF44A-5A14-D748-BC12-08C300140D77}" srcOrd="1" destOrd="0" presId="urn:microsoft.com/office/officeart/2005/8/layout/process1"/>
    <dgm:cxn modelId="{A299068B-5A42-9A4A-B729-7F46E1F327D0}" type="presParOf" srcId="{197DF44A-5A14-D748-BC12-08C300140D77}" destId="{8B466892-A521-EA4B-A006-389FA108C24E}" srcOrd="0" destOrd="0" presId="urn:microsoft.com/office/officeart/2005/8/layout/process1"/>
    <dgm:cxn modelId="{BF12DBB0-32F1-7843-8188-11974524929F}" type="presParOf" srcId="{E0A63B0C-E6AE-154C-ADE5-0400323A2CBD}" destId="{F14826B8-AD63-E948-879D-826168CB8C98}" srcOrd="2" destOrd="0" presId="urn:microsoft.com/office/officeart/2005/8/layout/process1"/>
    <dgm:cxn modelId="{B95DEC2F-D52E-AD47-BFF3-E770665E9931}" type="presParOf" srcId="{E0A63B0C-E6AE-154C-ADE5-0400323A2CBD}" destId="{5131AA17-51BF-9A40-9BC4-FE28102E202B}" srcOrd="3" destOrd="0" presId="urn:microsoft.com/office/officeart/2005/8/layout/process1"/>
    <dgm:cxn modelId="{C8E689E9-D599-C14D-871E-940D6E5B82BD}" type="presParOf" srcId="{5131AA17-51BF-9A40-9BC4-FE28102E202B}" destId="{918E17F1-40ED-4D45-A61E-FBDD40B4B0DB}" srcOrd="0" destOrd="0" presId="urn:microsoft.com/office/officeart/2005/8/layout/process1"/>
    <dgm:cxn modelId="{66957588-4D98-284D-9595-0109BF1E35BC}" type="presParOf" srcId="{E0A63B0C-E6AE-154C-ADE5-0400323A2CBD}" destId="{EF3C6F1F-4702-9244-A8B5-8E7BD826971B}" srcOrd="4" destOrd="0" presId="urn:microsoft.com/office/officeart/2005/8/layout/process1"/>
    <dgm:cxn modelId="{08B42E46-4C0D-D549-B7BB-E30FD49E957E}" type="presParOf" srcId="{E0A63B0C-E6AE-154C-ADE5-0400323A2CBD}" destId="{5B78F2C3-120B-B14F-BDD1-C159A6D59167}" srcOrd="5" destOrd="0" presId="urn:microsoft.com/office/officeart/2005/8/layout/process1"/>
    <dgm:cxn modelId="{71B71387-EF0E-F34E-BDF6-5A0BF3B156CE}" type="presParOf" srcId="{5B78F2C3-120B-B14F-BDD1-C159A6D59167}" destId="{2AE4AD6D-1FFC-B247-B6D8-16142FB015AC}" srcOrd="0" destOrd="0" presId="urn:microsoft.com/office/officeart/2005/8/layout/process1"/>
    <dgm:cxn modelId="{19347D37-6F30-3145-822D-255E15EC8D33}" type="presParOf" srcId="{E0A63B0C-E6AE-154C-ADE5-0400323A2CBD}" destId="{6382C1C4-1E0D-0B46-99C7-DF01910E0A14}" srcOrd="6" destOrd="0" presId="urn:microsoft.com/office/officeart/2005/8/layout/process1"/>
    <dgm:cxn modelId="{252B1807-978B-9A4F-AC16-AE69794A6FB5}" type="presParOf" srcId="{E0A63B0C-E6AE-154C-ADE5-0400323A2CBD}" destId="{E805A33F-3E35-FB4B-ACB0-0D6D88EE83DA}" srcOrd="7" destOrd="0" presId="urn:microsoft.com/office/officeart/2005/8/layout/process1"/>
    <dgm:cxn modelId="{56A9CCEC-EEB7-B244-A38D-4CA087FA5FA5}" type="presParOf" srcId="{E805A33F-3E35-FB4B-ACB0-0D6D88EE83DA}" destId="{9E975CF9-1C39-8043-9B8C-CC1A937D87DA}" srcOrd="0" destOrd="0" presId="urn:microsoft.com/office/officeart/2005/8/layout/process1"/>
    <dgm:cxn modelId="{06AE7E30-C966-604B-9C39-803AE3E2FDDE}" type="presParOf" srcId="{E0A63B0C-E6AE-154C-ADE5-0400323A2CBD}" destId="{66BD3F07-FE21-2340-ACEE-F25728711916}" srcOrd="8" destOrd="0" presId="urn:microsoft.com/office/officeart/2005/8/layout/process1"/>
    <dgm:cxn modelId="{6B7BDF7C-D7C1-6D43-A53A-3BE2EDCDAED3}" type="presParOf" srcId="{E0A63B0C-E6AE-154C-ADE5-0400323A2CBD}" destId="{F98008C5-7368-004F-88F3-A2C5FA5E9137}" srcOrd="9" destOrd="0" presId="urn:microsoft.com/office/officeart/2005/8/layout/process1"/>
    <dgm:cxn modelId="{37F70EB4-299F-DD4A-B883-3BFB1D0226D4}" type="presParOf" srcId="{F98008C5-7368-004F-88F3-A2C5FA5E9137}" destId="{15FA7224-F153-154F-AB19-093CF2D0D089}" srcOrd="0" destOrd="0" presId="urn:microsoft.com/office/officeart/2005/8/layout/process1"/>
    <dgm:cxn modelId="{BD31535D-93C4-BA46-9273-2E774D1B1F64}" type="presParOf" srcId="{E0A63B0C-E6AE-154C-ADE5-0400323A2CBD}" destId="{0003A66E-7F15-3040-910E-C99CBC4DCF0A}" srcOrd="10" destOrd="0" presId="urn:microsoft.com/office/officeart/2005/8/layout/process1"/>
    <dgm:cxn modelId="{FA34A027-C8E5-294F-B88E-199C17563AC7}" type="presParOf" srcId="{E0A63B0C-E6AE-154C-ADE5-0400323A2CBD}" destId="{9B25F9DA-0223-8147-B41D-1628A10663C1}" srcOrd="11" destOrd="0" presId="urn:microsoft.com/office/officeart/2005/8/layout/process1"/>
    <dgm:cxn modelId="{B963D7BD-1B0F-5743-AD08-9B333E1FFEAB}" type="presParOf" srcId="{9B25F9DA-0223-8147-B41D-1628A10663C1}" destId="{89012787-A6DC-D74F-8E76-6F172F63409D}" srcOrd="0" destOrd="0" presId="urn:microsoft.com/office/officeart/2005/8/layout/process1"/>
    <dgm:cxn modelId="{B5B058BA-4F5F-9F43-8DEE-9CBE8759F5AF}" type="presParOf" srcId="{E0A63B0C-E6AE-154C-ADE5-0400323A2CBD}" destId="{2ED1EE22-6902-554C-A36F-BE88C07F9BB2}" srcOrd="12" destOrd="0" presId="urn:microsoft.com/office/officeart/2005/8/layout/process1"/>
    <dgm:cxn modelId="{A6C78623-A163-E847-86DE-6A9856507367}" type="presParOf" srcId="{E0A63B0C-E6AE-154C-ADE5-0400323A2CBD}" destId="{4CA7D42A-50BD-934B-A5B8-2EDA821D5190}" srcOrd="13" destOrd="0" presId="urn:microsoft.com/office/officeart/2005/8/layout/process1"/>
    <dgm:cxn modelId="{9EA4B4F8-9264-E14F-A4EA-C5AFD5524B1F}" type="presParOf" srcId="{4CA7D42A-50BD-934B-A5B8-2EDA821D5190}" destId="{174DC9AB-6940-8845-A6FB-5CD822B3E27C}" srcOrd="0" destOrd="0" presId="urn:microsoft.com/office/officeart/2005/8/layout/process1"/>
    <dgm:cxn modelId="{7EE1C1FA-61FA-1D45-B768-565BF598B017}" type="presParOf" srcId="{E0A63B0C-E6AE-154C-ADE5-0400323A2CBD}" destId="{2EC8856F-AE62-F946-A8FB-F50297DC4229}" srcOrd="1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388AF8-7E17-CB42-80C4-93420F387363}" type="doc">
      <dgm:prSet loTypeId="urn:microsoft.com/office/officeart/2005/8/layout/process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7494A07-A4DB-7A42-910C-F682504017F2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4-bit Quantization</a:t>
          </a:r>
          <a:endParaRPr lang="en-US" sz="1600" b="1" dirty="0">
            <a:solidFill>
              <a:srgbClr val="000000"/>
            </a:solidFill>
          </a:endParaRPr>
        </a:p>
      </dgm:t>
    </dgm:pt>
    <dgm:pt modelId="{77A84C6C-4C5E-3C4D-B7E1-BD84E180E5EB}" type="parTrans" cxnId="{6A79A861-2DED-6F47-9B3B-15FAE1BB329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654633F0-2D1D-2548-ACEF-F7C98D976616}" type="sibTrans" cxnId="{6A79A861-2DED-6F47-9B3B-15FAE1BB3297}">
      <dgm:prSet custT="1"/>
      <dgm:spPr>
        <a:solidFill>
          <a:srgbClr val="3366FF"/>
        </a:solidFill>
      </dgm:spPr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189554C6-BBB4-D749-B41F-33A1F02010A4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To X-engine</a:t>
          </a:r>
          <a:endParaRPr lang="en-US" sz="1600" b="1" dirty="0">
            <a:solidFill>
              <a:srgbClr val="000000"/>
            </a:solidFill>
          </a:endParaRPr>
        </a:p>
      </dgm:t>
    </dgm:pt>
    <dgm:pt modelId="{433988DE-3F81-3047-8CD5-617E1C9AE71A}" type="parTrans" cxnId="{49E6AEEA-18DF-E144-B970-B4DD170150C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A98F390B-22DA-8B45-A1B4-E613E9794B1C}" type="sibTrans" cxnId="{49E6AEEA-18DF-E144-B970-B4DD170150C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F822D9C-3B69-C547-8BE0-9F4EF0AD8AFD}" type="pres">
      <dgm:prSet presAssocID="{0F388AF8-7E17-CB42-80C4-93420F38736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214E64-732E-8F42-B29F-474A798F2C5A}" type="pres">
      <dgm:prSet presAssocID="{77494A07-A4DB-7A42-910C-F682504017F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311DA4-FFD5-BF46-856E-758297C01C02}" type="pres">
      <dgm:prSet presAssocID="{654633F0-2D1D-2548-ACEF-F7C98D976616}" presName="sibTrans" presStyleLbl="sibTrans2D1" presStyleIdx="0" presStyleCnt="1" custScaleX="147538" custScaleY="162979"/>
      <dgm:spPr/>
      <dgm:t>
        <a:bodyPr/>
        <a:lstStyle/>
        <a:p>
          <a:endParaRPr lang="en-US"/>
        </a:p>
      </dgm:t>
    </dgm:pt>
    <dgm:pt modelId="{371829FA-6437-104C-B8A9-7DF627B0CEFB}" type="pres">
      <dgm:prSet presAssocID="{654633F0-2D1D-2548-ACEF-F7C98D976616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9F49771C-4710-1F45-9DF2-1BA01F1B40CD}" type="pres">
      <dgm:prSet presAssocID="{189554C6-BBB4-D749-B41F-33A1F02010A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E6AEEA-18DF-E144-B970-B4DD170150C7}" srcId="{0F388AF8-7E17-CB42-80C4-93420F387363}" destId="{189554C6-BBB4-D749-B41F-33A1F02010A4}" srcOrd="1" destOrd="0" parTransId="{433988DE-3F81-3047-8CD5-617E1C9AE71A}" sibTransId="{A98F390B-22DA-8B45-A1B4-E613E9794B1C}"/>
    <dgm:cxn modelId="{A6EB9968-4363-C742-ACC7-DD1558965169}" type="presOf" srcId="{654633F0-2D1D-2548-ACEF-F7C98D976616}" destId="{371829FA-6437-104C-B8A9-7DF627B0CEFB}" srcOrd="1" destOrd="0" presId="urn:microsoft.com/office/officeart/2005/8/layout/process1"/>
    <dgm:cxn modelId="{D375E0B4-D946-8E42-814B-D17049A95525}" type="presOf" srcId="{0F388AF8-7E17-CB42-80C4-93420F387363}" destId="{4F822D9C-3B69-C547-8BE0-9F4EF0AD8AFD}" srcOrd="0" destOrd="0" presId="urn:microsoft.com/office/officeart/2005/8/layout/process1"/>
    <dgm:cxn modelId="{692663BD-307C-BC47-B14D-1CEFF4D7A34B}" type="presOf" srcId="{77494A07-A4DB-7A42-910C-F682504017F2}" destId="{77214E64-732E-8F42-B29F-474A798F2C5A}" srcOrd="0" destOrd="0" presId="urn:microsoft.com/office/officeart/2005/8/layout/process1"/>
    <dgm:cxn modelId="{44203E8D-63DD-1545-93B9-6D29A267ECBA}" type="presOf" srcId="{654633F0-2D1D-2548-ACEF-F7C98D976616}" destId="{5F311DA4-FFD5-BF46-856E-758297C01C02}" srcOrd="0" destOrd="0" presId="urn:microsoft.com/office/officeart/2005/8/layout/process1"/>
    <dgm:cxn modelId="{6A79A861-2DED-6F47-9B3B-15FAE1BB3297}" srcId="{0F388AF8-7E17-CB42-80C4-93420F387363}" destId="{77494A07-A4DB-7A42-910C-F682504017F2}" srcOrd="0" destOrd="0" parTransId="{77A84C6C-4C5E-3C4D-B7E1-BD84E180E5EB}" sibTransId="{654633F0-2D1D-2548-ACEF-F7C98D976616}"/>
    <dgm:cxn modelId="{E7D223B3-2EDA-2E4F-96A9-22EB64CFD111}" type="presOf" srcId="{189554C6-BBB4-D749-B41F-33A1F02010A4}" destId="{9F49771C-4710-1F45-9DF2-1BA01F1B40CD}" srcOrd="0" destOrd="0" presId="urn:microsoft.com/office/officeart/2005/8/layout/process1"/>
    <dgm:cxn modelId="{821A3EFF-E3BB-A64D-A9CB-33CD97C8D115}" type="presParOf" srcId="{4F822D9C-3B69-C547-8BE0-9F4EF0AD8AFD}" destId="{77214E64-732E-8F42-B29F-474A798F2C5A}" srcOrd="0" destOrd="0" presId="urn:microsoft.com/office/officeart/2005/8/layout/process1"/>
    <dgm:cxn modelId="{8B073C4B-D070-E449-902A-3A3F6E6CEA1D}" type="presParOf" srcId="{4F822D9C-3B69-C547-8BE0-9F4EF0AD8AFD}" destId="{5F311DA4-FFD5-BF46-856E-758297C01C02}" srcOrd="1" destOrd="0" presId="urn:microsoft.com/office/officeart/2005/8/layout/process1"/>
    <dgm:cxn modelId="{CBE87D7A-C85A-D942-B469-50AA459A793F}" type="presParOf" srcId="{5F311DA4-FFD5-BF46-856E-758297C01C02}" destId="{371829FA-6437-104C-B8A9-7DF627B0CEFB}" srcOrd="0" destOrd="0" presId="urn:microsoft.com/office/officeart/2005/8/layout/process1"/>
    <dgm:cxn modelId="{1796F77B-228F-0741-80CD-55CB1C050C6E}" type="presParOf" srcId="{4F822D9C-3B69-C547-8BE0-9F4EF0AD8AFD}" destId="{9F49771C-4710-1F45-9DF2-1BA01F1B40C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54944D-73A1-DD4B-9F3B-74791A6CD0E2}" type="doc">
      <dgm:prSet loTypeId="urn:microsoft.com/office/officeart/2005/8/layout/process1" loCatId="" qsTypeId="urn:microsoft.com/office/officeart/2005/8/quickstyle/simple4" qsCatId="simple" csTypeId="urn:microsoft.com/office/officeart/2005/8/colors/colorful1" csCatId="colorful" phldr="1"/>
      <dgm:spPr/>
    </dgm:pt>
    <dgm:pt modelId="{D353CCD5-CC09-2344-A6FC-9588B92C8B33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ADC</a:t>
          </a:r>
          <a:endParaRPr lang="en-US" sz="1600" b="1" dirty="0">
            <a:solidFill>
              <a:srgbClr val="000000"/>
            </a:solidFill>
          </a:endParaRPr>
        </a:p>
      </dgm:t>
    </dgm:pt>
    <dgm:pt modelId="{0ABF623E-6747-8848-ACEA-D2604F8989EF}" type="parTrans" cxnId="{95A4B965-93EE-1A44-A8A9-D8862555D4EF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2CFE12C2-851C-F149-95DF-B6BF481C756B}" type="sibTrans" cxnId="{95A4B965-93EE-1A44-A8A9-D8862555D4EF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DB99B1A0-F3B8-1743-8E97-28DFA3F99119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Phase </a:t>
          </a:r>
        </a:p>
        <a:p>
          <a:r>
            <a:rPr lang="en-US" sz="1600" b="1" dirty="0" smtClean="0">
              <a:solidFill>
                <a:srgbClr val="000000"/>
              </a:solidFill>
            </a:rPr>
            <a:t>Switching</a:t>
          </a:r>
          <a:endParaRPr lang="en-US" sz="1600" b="1" dirty="0">
            <a:solidFill>
              <a:srgbClr val="000000"/>
            </a:solidFill>
          </a:endParaRPr>
        </a:p>
      </dgm:t>
    </dgm:pt>
    <dgm:pt modelId="{FD044D39-D88C-FE49-9DF9-9E8683349DFB}" type="parTrans" cxnId="{92938200-415B-DA4C-9BC3-062B220FCD1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5F1B9DD5-0B02-8A41-AEC0-004809932B3B}" type="sibTrans" cxnId="{92938200-415B-DA4C-9BC3-062B220FCD17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71E6315-272A-1844-B071-A1A7E3AEF6C2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Coarse Delay</a:t>
          </a:r>
          <a:endParaRPr lang="en-US" sz="1600" b="1" dirty="0">
            <a:solidFill>
              <a:srgbClr val="000000"/>
            </a:solidFill>
          </a:endParaRPr>
        </a:p>
      </dgm:t>
    </dgm:pt>
    <dgm:pt modelId="{53951E3F-DFF9-0E46-AA8A-B1445BE06A5D}" type="parTrans" cxnId="{DBC19114-5B6D-EE4D-9644-D7F54A384BD1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F681327-19C3-FD46-9B68-E76ECCFC0C5C}" type="sibTrans" cxnId="{DBC19114-5B6D-EE4D-9644-D7F54A384BD1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69EA035F-A3C1-2541-BB8B-93F8FEAB564A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PFB</a:t>
          </a:r>
        </a:p>
      </dgm:t>
    </dgm:pt>
    <dgm:pt modelId="{20440DBF-1E2E-EE4C-8F48-F4178B65A6DB}" type="parTrans" cxnId="{F72FF55E-3CEC-8749-BBE3-27CABA1A6902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DFD7D3D4-F0FE-3940-BCCD-604D0AEDFB67}" type="sibTrans" cxnId="{F72FF55E-3CEC-8749-BBE3-27CABA1A6902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3EDB0698-8D6E-F041-886B-81B8075D9711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FFT</a:t>
          </a:r>
        </a:p>
      </dgm:t>
    </dgm:pt>
    <dgm:pt modelId="{24B255F0-033D-7347-9F68-7FC4C66B04CA}" type="parTrans" cxnId="{3910D4D5-7304-7B4D-87BD-37034BA256CA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F3F881F-BDCD-C74C-9E93-1BD3AFA81B23}" type="sibTrans" cxnId="{3910D4D5-7304-7B4D-87BD-37034BA256CA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1BF7B92-96DC-AA48-99EF-1C97E81E7C98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Polari-</a:t>
          </a:r>
          <a:r>
            <a:rPr lang="en-US" sz="1600" b="1" dirty="0" err="1" smtClean="0">
              <a:solidFill>
                <a:srgbClr val="000000"/>
              </a:solidFill>
            </a:rPr>
            <a:t>metry</a:t>
          </a:r>
          <a:endParaRPr lang="en-US" sz="1600" b="1" dirty="0">
            <a:solidFill>
              <a:srgbClr val="000000"/>
            </a:solidFill>
          </a:endParaRPr>
        </a:p>
      </dgm:t>
    </dgm:pt>
    <dgm:pt modelId="{50E4C865-2C25-BC43-9B2D-CF7DD4022AA0}" type="parTrans" cxnId="{62D70EC6-0E9F-1546-AD26-A84A0318B6EE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2F4FD2D8-63D3-DD43-915A-171019C2BFAC}" type="sibTrans" cxnId="{62D70EC6-0E9F-1546-AD26-A84A0318B6EE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913CD861-9139-284C-9452-C97C69F9C440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P, P</a:t>
          </a:r>
          <a:r>
            <a:rPr lang="en-US" sz="1600" b="1" baseline="30000" dirty="0" smtClean="0">
              <a:solidFill>
                <a:srgbClr val="000000"/>
              </a:solidFill>
            </a:rPr>
            <a:t>2</a:t>
          </a:r>
          <a:r>
            <a:rPr lang="en-US" sz="1600" b="1" dirty="0" smtClean="0">
              <a:solidFill>
                <a:srgbClr val="000000"/>
              </a:solidFill>
            </a:rPr>
            <a:t> + VACC</a:t>
          </a:r>
          <a:endParaRPr lang="en-US" sz="1600" b="1" dirty="0">
            <a:solidFill>
              <a:srgbClr val="000000"/>
            </a:solidFill>
          </a:endParaRPr>
        </a:p>
      </dgm:t>
    </dgm:pt>
    <dgm:pt modelId="{DAAD7CD0-F705-3246-9203-D15861D05D86}" type="parTrans" cxnId="{01B2D69D-5F78-FC44-A61C-C510FC27A319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8B5B7DD6-30BC-BA40-BDAE-BCED73D5FF90}" type="sibTrans" cxnId="{01B2D69D-5F78-FC44-A61C-C510FC27A319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EEBDD67-3668-7F49-B3F6-A66A3439966F}">
      <dgm:prSet phldrT="[Text]" custT="1"/>
      <dgm:spPr>
        <a:solidFill>
          <a:srgbClr val="DCE6F2"/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To DPP</a:t>
          </a:r>
          <a:endParaRPr lang="en-US" sz="1600" b="1" dirty="0">
            <a:solidFill>
              <a:srgbClr val="000000"/>
            </a:solidFill>
          </a:endParaRPr>
        </a:p>
      </dgm:t>
    </dgm:pt>
    <dgm:pt modelId="{FA04BCDB-7EEC-954D-8C15-F8B72AA9219E}" type="parTrans" cxnId="{1DCA84EC-1A8D-3F47-9CBF-1DF58BEA4309}">
      <dgm:prSet/>
      <dgm:spPr/>
      <dgm:t>
        <a:bodyPr/>
        <a:lstStyle/>
        <a:p>
          <a:endParaRPr lang="en-US"/>
        </a:p>
      </dgm:t>
    </dgm:pt>
    <dgm:pt modelId="{AD13F730-1EE1-154E-90E1-D86FAFC48ED2}" type="sibTrans" cxnId="{1DCA84EC-1A8D-3F47-9CBF-1DF58BEA4309}">
      <dgm:prSet/>
      <dgm:spPr/>
      <dgm:t>
        <a:bodyPr/>
        <a:lstStyle/>
        <a:p>
          <a:endParaRPr lang="en-US"/>
        </a:p>
      </dgm:t>
    </dgm:pt>
    <dgm:pt modelId="{E0A63B0C-E6AE-154C-ADE5-0400323A2CBD}" type="pres">
      <dgm:prSet presAssocID="{1E54944D-73A1-DD4B-9F3B-74791A6CD0E2}" presName="Name0" presStyleCnt="0">
        <dgm:presLayoutVars>
          <dgm:dir/>
          <dgm:resizeHandles val="exact"/>
        </dgm:presLayoutVars>
      </dgm:prSet>
      <dgm:spPr/>
    </dgm:pt>
    <dgm:pt modelId="{AB0C73D4-2EEA-8E4B-9A9C-372C4A52E1F9}" type="pres">
      <dgm:prSet presAssocID="{D353CCD5-CC09-2344-A6FC-9588B92C8B33}" presName="node" presStyleLbl="node1" presStyleIdx="0" presStyleCnt="8" custScaleX="25139" custScaleY="1079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7DF44A-5A14-D748-BC12-08C300140D77}" type="pres">
      <dgm:prSet presAssocID="{2CFE12C2-851C-F149-95DF-B6BF481C756B}" presName="sibTrans" presStyleLbl="sibTrans2D1" presStyleIdx="0" presStyleCnt="7"/>
      <dgm:spPr/>
      <dgm:t>
        <a:bodyPr/>
        <a:lstStyle/>
        <a:p>
          <a:endParaRPr lang="en-US"/>
        </a:p>
      </dgm:t>
    </dgm:pt>
    <dgm:pt modelId="{8B466892-A521-EA4B-A006-389FA108C24E}" type="pres">
      <dgm:prSet presAssocID="{2CFE12C2-851C-F149-95DF-B6BF481C756B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F14826B8-AD63-E948-879D-826168CB8C98}" type="pres">
      <dgm:prSet presAssocID="{DB99B1A0-F3B8-1743-8E97-28DFA3F99119}" presName="node" presStyleLbl="node1" presStyleIdx="1" presStyleCnt="8" custScaleX="591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1AA17-51BF-9A40-9BC4-FE28102E202B}" type="pres">
      <dgm:prSet presAssocID="{5F1B9DD5-0B02-8A41-AEC0-004809932B3B}" presName="sibTrans" presStyleLbl="sibTrans2D1" presStyleIdx="1" presStyleCnt="7"/>
      <dgm:spPr/>
      <dgm:t>
        <a:bodyPr/>
        <a:lstStyle/>
        <a:p>
          <a:endParaRPr lang="en-US"/>
        </a:p>
      </dgm:t>
    </dgm:pt>
    <dgm:pt modelId="{918E17F1-40ED-4D45-A61E-FBDD40B4B0DB}" type="pres">
      <dgm:prSet presAssocID="{5F1B9DD5-0B02-8A41-AEC0-004809932B3B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EF3C6F1F-4702-9244-A8B5-8E7BD826971B}" type="pres">
      <dgm:prSet presAssocID="{771E6315-272A-1844-B071-A1A7E3AEF6C2}" presName="node" presStyleLbl="node1" presStyleIdx="2" presStyleCnt="8" custScaleX="635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78F2C3-120B-B14F-BDD1-C159A6D59167}" type="pres">
      <dgm:prSet presAssocID="{4F681327-19C3-FD46-9B68-E76ECCFC0C5C}" presName="sibTrans" presStyleLbl="sibTrans2D1" presStyleIdx="2" presStyleCnt="7"/>
      <dgm:spPr/>
      <dgm:t>
        <a:bodyPr/>
        <a:lstStyle/>
        <a:p>
          <a:endParaRPr lang="en-US"/>
        </a:p>
      </dgm:t>
    </dgm:pt>
    <dgm:pt modelId="{2AE4AD6D-1FFC-B247-B6D8-16142FB015AC}" type="pres">
      <dgm:prSet presAssocID="{4F681327-19C3-FD46-9B68-E76ECCFC0C5C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6382C1C4-1E0D-0B46-99C7-DF01910E0A14}" type="pres">
      <dgm:prSet presAssocID="{69EA035F-A3C1-2541-BB8B-93F8FEAB564A}" presName="node" presStyleLbl="node1" presStyleIdx="3" presStyleCnt="8" custScaleX="398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05A33F-3E35-FB4B-ACB0-0D6D88EE83DA}" type="pres">
      <dgm:prSet presAssocID="{DFD7D3D4-F0FE-3940-BCCD-604D0AEDFB67}" presName="sibTrans" presStyleLbl="sibTrans2D1" presStyleIdx="3" presStyleCnt="7"/>
      <dgm:spPr/>
      <dgm:t>
        <a:bodyPr/>
        <a:lstStyle/>
        <a:p>
          <a:endParaRPr lang="en-US"/>
        </a:p>
      </dgm:t>
    </dgm:pt>
    <dgm:pt modelId="{9E975CF9-1C39-8043-9B8C-CC1A937D87DA}" type="pres">
      <dgm:prSet presAssocID="{DFD7D3D4-F0FE-3940-BCCD-604D0AEDFB67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66BD3F07-FE21-2340-ACEE-F25728711916}" type="pres">
      <dgm:prSet presAssocID="{3EDB0698-8D6E-F041-886B-81B8075D9711}" presName="node" presStyleLbl="node1" presStyleIdx="4" presStyleCnt="8" custScaleX="378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8008C5-7368-004F-88F3-A2C5FA5E9137}" type="pres">
      <dgm:prSet presAssocID="{7F3F881F-BDCD-C74C-9E93-1BD3AFA81B23}" presName="sibTrans" presStyleLbl="sibTrans2D1" presStyleIdx="4" presStyleCnt="7"/>
      <dgm:spPr/>
      <dgm:t>
        <a:bodyPr/>
        <a:lstStyle/>
        <a:p>
          <a:endParaRPr lang="en-US"/>
        </a:p>
      </dgm:t>
    </dgm:pt>
    <dgm:pt modelId="{15FA7224-F153-154F-AB19-093CF2D0D089}" type="pres">
      <dgm:prSet presAssocID="{7F3F881F-BDCD-C74C-9E93-1BD3AFA81B23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0003A66E-7F15-3040-910E-C99CBC4DCF0A}" type="pres">
      <dgm:prSet presAssocID="{41BF7B92-96DC-AA48-99EF-1C97E81E7C98}" presName="node" presStyleLbl="node1" presStyleIdx="5" presStyleCnt="8" custScaleX="666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25F9DA-0223-8147-B41D-1628A10663C1}" type="pres">
      <dgm:prSet presAssocID="{2F4FD2D8-63D3-DD43-915A-171019C2BFAC}" presName="sibTrans" presStyleLbl="sibTrans2D1" presStyleIdx="5" presStyleCnt="7"/>
      <dgm:spPr/>
      <dgm:t>
        <a:bodyPr/>
        <a:lstStyle/>
        <a:p>
          <a:endParaRPr lang="en-US"/>
        </a:p>
      </dgm:t>
    </dgm:pt>
    <dgm:pt modelId="{89012787-A6DC-D74F-8E76-6F172F63409D}" type="pres">
      <dgm:prSet presAssocID="{2F4FD2D8-63D3-DD43-915A-171019C2BFAC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2ED1EE22-6902-554C-A36F-BE88C07F9BB2}" type="pres">
      <dgm:prSet presAssocID="{913CD861-9139-284C-9452-C97C69F9C440}" presName="node" presStyleLbl="node1" presStyleIdx="6" presStyleCnt="8" custScaleX="62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A7D42A-50BD-934B-A5B8-2EDA821D5190}" type="pres">
      <dgm:prSet presAssocID="{8B5B7DD6-30BC-BA40-BDAE-BCED73D5FF90}" presName="sibTrans" presStyleLbl="sibTrans2D1" presStyleIdx="6" presStyleCnt="7"/>
      <dgm:spPr/>
      <dgm:t>
        <a:bodyPr/>
        <a:lstStyle/>
        <a:p>
          <a:endParaRPr lang="en-US"/>
        </a:p>
      </dgm:t>
    </dgm:pt>
    <dgm:pt modelId="{174DC9AB-6940-8845-A6FB-5CD822B3E27C}" type="pres">
      <dgm:prSet presAssocID="{8B5B7DD6-30BC-BA40-BDAE-BCED73D5FF90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2EC8856F-AE62-F946-A8FB-F50297DC4229}" type="pres">
      <dgm:prSet presAssocID="{7EEBDD67-3668-7F49-B3F6-A66A3439966F}" presName="node" presStyleLbl="node1" presStyleIdx="7" presStyleCnt="8" custScaleX="50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85C782-C2C2-C647-950C-27744059C243}" type="presOf" srcId="{771E6315-272A-1844-B071-A1A7E3AEF6C2}" destId="{EF3C6F1F-4702-9244-A8B5-8E7BD826971B}" srcOrd="0" destOrd="0" presId="urn:microsoft.com/office/officeart/2005/8/layout/process1"/>
    <dgm:cxn modelId="{467337D6-5F55-4648-A893-7998B8F27120}" type="presOf" srcId="{2CFE12C2-851C-F149-95DF-B6BF481C756B}" destId="{197DF44A-5A14-D748-BC12-08C300140D77}" srcOrd="0" destOrd="0" presId="urn:microsoft.com/office/officeart/2005/8/layout/process1"/>
    <dgm:cxn modelId="{F72FF55E-3CEC-8749-BBE3-27CABA1A6902}" srcId="{1E54944D-73A1-DD4B-9F3B-74791A6CD0E2}" destId="{69EA035F-A3C1-2541-BB8B-93F8FEAB564A}" srcOrd="3" destOrd="0" parTransId="{20440DBF-1E2E-EE4C-8F48-F4178B65A6DB}" sibTransId="{DFD7D3D4-F0FE-3940-BCCD-604D0AEDFB67}"/>
    <dgm:cxn modelId="{92938200-415B-DA4C-9BC3-062B220FCD17}" srcId="{1E54944D-73A1-DD4B-9F3B-74791A6CD0E2}" destId="{DB99B1A0-F3B8-1743-8E97-28DFA3F99119}" srcOrd="1" destOrd="0" parTransId="{FD044D39-D88C-FE49-9DF9-9E8683349DFB}" sibTransId="{5F1B9DD5-0B02-8A41-AEC0-004809932B3B}"/>
    <dgm:cxn modelId="{A318992D-614D-E440-8EC9-B9B629871F74}" type="presOf" srcId="{D353CCD5-CC09-2344-A6FC-9588B92C8B33}" destId="{AB0C73D4-2EEA-8E4B-9A9C-372C4A52E1F9}" srcOrd="0" destOrd="0" presId="urn:microsoft.com/office/officeart/2005/8/layout/process1"/>
    <dgm:cxn modelId="{D642975D-1EEB-7F4C-9B74-F936FF421C7E}" type="presOf" srcId="{913CD861-9139-284C-9452-C97C69F9C440}" destId="{2ED1EE22-6902-554C-A36F-BE88C07F9BB2}" srcOrd="0" destOrd="0" presId="urn:microsoft.com/office/officeart/2005/8/layout/process1"/>
    <dgm:cxn modelId="{F860DDB5-30EB-8D4A-AD02-ED708525C741}" type="presOf" srcId="{41BF7B92-96DC-AA48-99EF-1C97E81E7C98}" destId="{0003A66E-7F15-3040-910E-C99CBC4DCF0A}" srcOrd="0" destOrd="0" presId="urn:microsoft.com/office/officeart/2005/8/layout/process1"/>
    <dgm:cxn modelId="{9FE6AD3C-6140-E64A-AA29-B43E8086DC12}" type="presOf" srcId="{4F681327-19C3-FD46-9B68-E76ECCFC0C5C}" destId="{2AE4AD6D-1FFC-B247-B6D8-16142FB015AC}" srcOrd="1" destOrd="0" presId="urn:microsoft.com/office/officeart/2005/8/layout/process1"/>
    <dgm:cxn modelId="{3CB01617-041F-D948-B134-8FC43C2007C0}" type="presOf" srcId="{69EA035F-A3C1-2541-BB8B-93F8FEAB564A}" destId="{6382C1C4-1E0D-0B46-99C7-DF01910E0A14}" srcOrd="0" destOrd="0" presId="urn:microsoft.com/office/officeart/2005/8/layout/process1"/>
    <dgm:cxn modelId="{DBC19114-5B6D-EE4D-9644-D7F54A384BD1}" srcId="{1E54944D-73A1-DD4B-9F3B-74791A6CD0E2}" destId="{771E6315-272A-1844-B071-A1A7E3AEF6C2}" srcOrd="2" destOrd="0" parTransId="{53951E3F-DFF9-0E46-AA8A-B1445BE06A5D}" sibTransId="{4F681327-19C3-FD46-9B68-E76ECCFC0C5C}"/>
    <dgm:cxn modelId="{C14AD4B8-BA19-F047-90A4-C1CDAA76D664}" type="presOf" srcId="{2F4FD2D8-63D3-DD43-915A-171019C2BFAC}" destId="{9B25F9DA-0223-8147-B41D-1628A10663C1}" srcOrd="0" destOrd="0" presId="urn:microsoft.com/office/officeart/2005/8/layout/process1"/>
    <dgm:cxn modelId="{0967CCAA-52E5-9045-A1BD-733CFEFDA8FA}" type="presOf" srcId="{2F4FD2D8-63D3-DD43-915A-171019C2BFAC}" destId="{89012787-A6DC-D74F-8E76-6F172F63409D}" srcOrd="1" destOrd="0" presId="urn:microsoft.com/office/officeart/2005/8/layout/process1"/>
    <dgm:cxn modelId="{A253E9DB-7167-8F4F-B41A-1955F19ED074}" type="presOf" srcId="{5F1B9DD5-0B02-8A41-AEC0-004809932B3B}" destId="{5131AA17-51BF-9A40-9BC4-FE28102E202B}" srcOrd="0" destOrd="0" presId="urn:microsoft.com/office/officeart/2005/8/layout/process1"/>
    <dgm:cxn modelId="{8EA1B119-FF26-5A4B-B9FF-D72AD6C762B4}" type="presOf" srcId="{5F1B9DD5-0B02-8A41-AEC0-004809932B3B}" destId="{918E17F1-40ED-4D45-A61E-FBDD40B4B0DB}" srcOrd="1" destOrd="0" presId="urn:microsoft.com/office/officeart/2005/8/layout/process1"/>
    <dgm:cxn modelId="{63360555-C35B-D04E-A7E1-F1A60D6B6C10}" type="presOf" srcId="{DFD7D3D4-F0FE-3940-BCCD-604D0AEDFB67}" destId="{E805A33F-3E35-FB4B-ACB0-0D6D88EE83DA}" srcOrd="0" destOrd="0" presId="urn:microsoft.com/office/officeart/2005/8/layout/process1"/>
    <dgm:cxn modelId="{A54BF291-1E0F-4F4E-AEAC-BC5CCC3C4CC3}" type="presOf" srcId="{3EDB0698-8D6E-F041-886B-81B8075D9711}" destId="{66BD3F07-FE21-2340-ACEE-F25728711916}" srcOrd="0" destOrd="0" presId="urn:microsoft.com/office/officeart/2005/8/layout/process1"/>
    <dgm:cxn modelId="{4D1D8CEB-842F-0047-987A-FD06BAFC0B6B}" type="presOf" srcId="{4F681327-19C3-FD46-9B68-E76ECCFC0C5C}" destId="{5B78F2C3-120B-B14F-BDD1-C159A6D59167}" srcOrd="0" destOrd="0" presId="urn:microsoft.com/office/officeart/2005/8/layout/process1"/>
    <dgm:cxn modelId="{1E45564B-C7FC-2A46-BFD8-9FF04ABDACA8}" type="presOf" srcId="{8B5B7DD6-30BC-BA40-BDAE-BCED73D5FF90}" destId="{174DC9AB-6940-8845-A6FB-5CD822B3E27C}" srcOrd="1" destOrd="0" presId="urn:microsoft.com/office/officeart/2005/8/layout/process1"/>
    <dgm:cxn modelId="{2369512B-24F9-6745-AB79-77D362439C21}" type="presOf" srcId="{1E54944D-73A1-DD4B-9F3B-74791A6CD0E2}" destId="{E0A63B0C-E6AE-154C-ADE5-0400323A2CBD}" srcOrd="0" destOrd="0" presId="urn:microsoft.com/office/officeart/2005/8/layout/process1"/>
    <dgm:cxn modelId="{1DCA84EC-1A8D-3F47-9CBF-1DF58BEA4309}" srcId="{1E54944D-73A1-DD4B-9F3B-74791A6CD0E2}" destId="{7EEBDD67-3668-7F49-B3F6-A66A3439966F}" srcOrd="7" destOrd="0" parTransId="{FA04BCDB-7EEC-954D-8C15-F8B72AA9219E}" sibTransId="{AD13F730-1EE1-154E-90E1-D86FAFC48ED2}"/>
    <dgm:cxn modelId="{01B2D69D-5F78-FC44-A61C-C510FC27A319}" srcId="{1E54944D-73A1-DD4B-9F3B-74791A6CD0E2}" destId="{913CD861-9139-284C-9452-C97C69F9C440}" srcOrd="6" destOrd="0" parTransId="{DAAD7CD0-F705-3246-9203-D15861D05D86}" sibTransId="{8B5B7DD6-30BC-BA40-BDAE-BCED73D5FF90}"/>
    <dgm:cxn modelId="{3910D4D5-7304-7B4D-87BD-37034BA256CA}" srcId="{1E54944D-73A1-DD4B-9F3B-74791A6CD0E2}" destId="{3EDB0698-8D6E-F041-886B-81B8075D9711}" srcOrd="4" destOrd="0" parTransId="{24B255F0-033D-7347-9F68-7FC4C66B04CA}" sibTransId="{7F3F881F-BDCD-C74C-9E93-1BD3AFA81B23}"/>
    <dgm:cxn modelId="{A032B379-45B0-7744-8DA5-0354FFF26B46}" type="presOf" srcId="{7F3F881F-BDCD-C74C-9E93-1BD3AFA81B23}" destId="{F98008C5-7368-004F-88F3-A2C5FA5E9137}" srcOrd="0" destOrd="0" presId="urn:microsoft.com/office/officeart/2005/8/layout/process1"/>
    <dgm:cxn modelId="{95A4B965-93EE-1A44-A8A9-D8862555D4EF}" srcId="{1E54944D-73A1-DD4B-9F3B-74791A6CD0E2}" destId="{D353CCD5-CC09-2344-A6FC-9588B92C8B33}" srcOrd="0" destOrd="0" parTransId="{0ABF623E-6747-8848-ACEA-D2604F8989EF}" sibTransId="{2CFE12C2-851C-F149-95DF-B6BF481C756B}"/>
    <dgm:cxn modelId="{B9C8F6C6-BDE7-CA42-9789-AC9BC3F4F168}" type="presOf" srcId="{DFD7D3D4-F0FE-3940-BCCD-604D0AEDFB67}" destId="{9E975CF9-1C39-8043-9B8C-CC1A937D87DA}" srcOrd="1" destOrd="0" presId="urn:microsoft.com/office/officeart/2005/8/layout/process1"/>
    <dgm:cxn modelId="{42A695A8-BE80-A440-B78E-E293A809EA12}" type="presOf" srcId="{7F3F881F-BDCD-C74C-9E93-1BD3AFA81B23}" destId="{15FA7224-F153-154F-AB19-093CF2D0D089}" srcOrd="1" destOrd="0" presId="urn:microsoft.com/office/officeart/2005/8/layout/process1"/>
    <dgm:cxn modelId="{F6F101E8-9494-0B46-BCD0-E3296B2ABD0B}" type="presOf" srcId="{2CFE12C2-851C-F149-95DF-B6BF481C756B}" destId="{8B466892-A521-EA4B-A006-389FA108C24E}" srcOrd="1" destOrd="0" presId="urn:microsoft.com/office/officeart/2005/8/layout/process1"/>
    <dgm:cxn modelId="{154316F8-D7B4-164D-8182-042560157CDB}" type="presOf" srcId="{7EEBDD67-3668-7F49-B3F6-A66A3439966F}" destId="{2EC8856F-AE62-F946-A8FB-F50297DC4229}" srcOrd="0" destOrd="0" presId="urn:microsoft.com/office/officeart/2005/8/layout/process1"/>
    <dgm:cxn modelId="{62AF7DCC-6DB2-504D-950F-8E8E3D2D2F30}" type="presOf" srcId="{8B5B7DD6-30BC-BA40-BDAE-BCED73D5FF90}" destId="{4CA7D42A-50BD-934B-A5B8-2EDA821D5190}" srcOrd="0" destOrd="0" presId="urn:microsoft.com/office/officeart/2005/8/layout/process1"/>
    <dgm:cxn modelId="{A2E81928-9279-9C44-B1D7-401D3C9C37FF}" type="presOf" srcId="{DB99B1A0-F3B8-1743-8E97-28DFA3F99119}" destId="{F14826B8-AD63-E948-879D-826168CB8C98}" srcOrd="0" destOrd="0" presId="urn:microsoft.com/office/officeart/2005/8/layout/process1"/>
    <dgm:cxn modelId="{62D70EC6-0E9F-1546-AD26-A84A0318B6EE}" srcId="{1E54944D-73A1-DD4B-9F3B-74791A6CD0E2}" destId="{41BF7B92-96DC-AA48-99EF-1C97E81E7C98}" srcOrd="5" destOrd="0" parTransId="{50E4C865-2C25-BC43-9B2D-CF7DD4022AA0}" sibTransId="{2F4FD2D8-63D3-DD43-915A-171019C2BFAC}"/>
    <dgm:cxn modelId="{AFBE8A94-F98A-114A-9C08-70DECB1C55E4}" type="presParOf" srcId="{E0A63B0C-E6AE-154C-ADE5-0400323A2CBD}" destId="{AB0C73D4-2EEA-8E4B-9A9C-372C4A52E1F9}" srcOrd="0" destOrd="0" presId="urn:microsoft.com/office/officeart/2005/8/layout/process1"/>
    <dgm:cxn modelId="{D3C95A7F-766F-F845-AAFF-18FC3BB6AF44}" type="presParOf" srcId="{E0A63B0C-E6AE-154C-ADE5-0400323A2CBD}" destId="{197DF44A-5A14-D748-BC12-08C300140D77}" srcOrd="1" destOrd="0" presId="urn:microsoft.com/office/officeart/2005/8/layout/process1"/>
    <dgm:cxn modelId="{9131B6F3-4825-D049-894E-040E489032B7}" type="presParOf" srcId="{197DF44A-5A14-D748-BC12-08C300140D77}" destId="{8B466892-A521-EA4B-A006-389FA108C24E}" srcOrd="0" destOrd="0" presId="urn:microsoft.com/office/officeart/2005/8/layout/process1"/>
    <dgm:cxn modelId="{D4507A6A-0371-9742-A24E-FAC0A5BB3A6E}" type="presParOf" srcId="{E0A63B0C-E6AE-154C-ADE5-0400323A2CBD}" destId="{F14826B8-AD63-E948-879D-826168CB8C98}" srcOrd="2" destOrd="0" presId="urn:microsoft.com/office/officeart/2005/8/layout/process1"/>
    <dgm:cxn modelId="{1D75B39C-DD23-A249-AF84-E20CD9C98F5A}" type="presParOf" srcId="{E0A63B0C-E6AE-154C-ADE5-0400323A2CBD}" destId="{5131AA17-51BF-9A40-9BC4-FE28102E202B}" srcOrd="3" destOrd="0" presId="urn:microsoft.com/office/officeart/2005/8/layout/process1"/>
    <dgm:cxn modelId="{F07FF251-BBC3-C84F-9995-996C37C198A8}" type="presParOf" srcId="{5131AA17-51BF-9A40-9BC4-FE28102E202B}" destId="{918E17F1-40ED-4D45-A61E-FBDD40B4B0DB}" srcOrd="0" destOrd="0" presId="urn:microsoft.com/office/officeart/2005/8/layout/process1"/>
    <dgm:cxn modelId="{D07E5603-2E68-B242-BC8F-A651F06FDB2C}" type="presParOf" srcId="{E0A63B0C-E6AE-154C-ADE5-0400323A2CBD}" destId="{EF3C6F1F-4702-9244-A8B5-8E7BD826971B}" srcOrd="4" destOrd="0" presId="urn:microsoft.com/office/officeart/2005/8/layout/process1"/>
    <dgm:cxn modelId="{ABAFC4A2-4154-054B-A348-1AEE78FE47C5}" type="presParOf" srcId="{E0A63B0C-E6AE-154C-ADE5-0400323A2CBD}" destId="{5B78F2C3-120B-B14F-BDD1-C159A6D59167}" srcOrd="5" destOrd="0" presId="urn:microsoft.com/office/officeart/2005/8/layout/process1"/>
    <dgm:cxn modelId="{34A3D602-8B57-6344-B9F5-12328EF0B66A}" type="presParOf" srcId="{5B78F2C3-120B-B14F-BDD1-C159A6D59167}" destId="{2AE4AD6D-1FFC-B247-B6D8-16142FB015AC}" srcOrd="0" destOrd="0" presId="urn:microsoft.com/office/officeart/2005/8/layout/process1"/>
    <dgm:cxn modelId="{5E2E2F5C-85C7-9042-98DF-B7ABB266D2B7}" type="presParOf" srcId="{E0A63B0C-E6AE-154C-ADE5-0400323A2CBD}" destId="{6382C1C4-1E0D-0B46-99C7-DF01910E0A14}" srcOrd="6" destOrd="0" presId="urn:microsoft.com/office/officeart/2005/8/layout/process1"/>
    <dgm:cxn modelId="{E74A304C-6CB8-A246-BAC8-5371B72972EA}" type="presParOf" srcId="{E0A63B0C-E6AE-154C-ADE5-0400323A2CBD}" destId="{E805A33F-3E35-FB4B-ACB0-0D6D88EE83DA}" srcOrd="7" destOrd="0" presId="urn:microsoft.com/office/officeart/2005/8/layout/process1"/>
    <dgm:cxn modelId="{6BCAE638-BEA3-F94A-B04F-B1614834856E}" type="presParOf" srcId="{E805A33F-3E35-FB4B-ACB0-0D6D88EE83DA}" destId="{9E975CF9-1C39-8043-9B8C-CC1A937D87DA}" srcOrd="0" destOrd="0" presId="urn:microsoft.com/office/officeart/2005/8/layout/process1"/>
    <dgm:cxn modelId="{435A927C-44FF-7C43-BE6A-7736CEC9F651}" type="presParOf" srcId="{E0A63B0C-E6AE-154C-ADE5-0400323A2CBD}" destId="{66BD3F07-FE21-2340-ACEE-F25728711916}" srcOrd="8" destOrd="0" presId="urn:microsoft.com/office/officeart/2005/8/layout/process1"/>
    <dgm:cxn modelId="{BC0DADEB-49D0-A545-A984-388D585E46A4}" type="presParOf" srcId="{E0A63B0C-E6AE-154C-ADE5-0400323A2CBD}" destId="{F98008C5-7368-004F-88F3-A2C5FA5E9137}" srcOrd="9" destOrd="0" presId="urn:microsoft.com/office/officeart/2005/8/layout/process1"/>
    <dgm:cxn modelId="{590DDA0C-B039-3142-9157-B4EEBBCCF927}" type="presParOf" srcId="{F98008C5-7368-004F-88F3-A2C5FA5E9137}" destId="{15FA7224-F153-154F-AB19-093CF2D0D089}" srcOrd="0" destOrd="0" presId="urn:microsoft.com/office/officeart/2005/8/layout/process1"/>
    <dgm:cxn modelId="{0A0DD922-6C22-F444-A526-30E0C0E4E185}" type="presParOf" srcId="{E0A63B0C-E6AE-154C-ADE5-0400323A2CBD}" destId="{0003A66E-7F15-3040-910E-C99CBC4DCF0A}" srcOrd="10" destOrd="0" presId="urn:microsoft.com/office/officeart/2005/8/layout/process1"/>
    <dgm:cxn modelId="{FED4030F-6AF2-2444-9BB3-216D28A4DAFD}" type="presParOf" srcId="{E0A63B0C-E6AE-154C-ADE5-0400323A2CBD}" destId="{9B25F9DA-0223-8147-B41D-1628A10663C1}" srcOrd="11" destOrd="0" presId="urn:microsoft.com/office/officeart/2005/8/layout/process1"/>
    <dgm:cxn modelId="{6BF2B79C-AAAB-B445-B36C-336D87E8029E}" type="presParOf" srcId="{9B25F9DA-0223-8147-B41D-1628A10663C1}" destId="{89012787-A6DC-D74F-8E76-6F172F63409D}" srcOrd="0" destOrd="0" presId="urn:microsoft.com/office/officeart/2005/8/layout/process1"/>
    <dgm:cxn modelId="{C7676AD8-F8BD-0F4B-9B63-C053F071278D}" type="presParOf" srcId="{E0A63B0C-E6AE-154C-ADE5-0400323A2CBD}" destId="{2ED1EE22-6902-554C-A36F-BE88C07F9BB2}" srcOrd="12" destOrd="0" presId="urn:microsoft.com/office/officeart/2005/8/layout/process1"/>
    <dgm:cxn modelId="{F0ACA2FA-1B2F-3D41-BDD2-B2A63527E9E5}" type="presParOf" srcId="{E0A63B0C-E6AE-154C-ADE5-0400323A2CBD}" destId="{4CA7D42A-50BD-934B-A5B8-2EDA821D5190}" srcOrd="13" destOrd="0" presId="urn:microsoft.com/office/officeart/2005/8/layout/process1"/>
    <dgm:cxn modelId="{74B74B32-0316-AB41-900B-2130E6C96475}" type="presParOf" srcId="{4CA7D42A-50BD-934B-A5B8-2EDA821D5190}" destId="{174DC9AB-6940-8845-A6FB-5CD822B3E27C}" srcOrd="0" destOrd="0" presId="urn:microsoft.com/office/officeart/2005/8/layout/process1"/>
    <dgm:cxn modelId="{5C07F515-413D-804E-ABCF-7A0E552C6153}" type="presParOf" srcId="{E0A63B0C-E6AE-154C-ADE5-0400323A2CBD}" destId="{2EC8856F-AE62-F946-A8FB-F50297DC4229}" srcOrd="1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388AF8-7E17-CB42-80C4-93420F387363}" type="doc">
      <dgm:prSet loTypeId="urn:microsoft.com/office/officeart/2005/8/layout/process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7494A07-A4DB-7A42-910C-F682504017F2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4-bit Quantization</a:t>
          </a:r>
          <a:endParaRPr lang="en-US" sz="1600" b="1" dirty="0">
            <a:solidFill>
              <a:srgbClr val="000000"/>
            </a:solidFill>
          </a:endParaRPr>
        </a:p>
      </dgm:t>
    </dgm:pt>
    <dgm:pt modelId="{77A84C6C-4C5E-3C4D-B7E1-BD84E180E5EB}" type="parTrans" cxnId="{6A79A861-2DED-6F47-9B3B-15FAE1BB329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654633F0-2D1D-2548-ACEF-F7C98D976616}" type="sibTrans" cxnId="{6A79A861-2DED-6F47-9B3B-15FAE1BB3297}">
      <dgm:prSet custT="1"/>
      <dgm:spPr>
        <a:solidFill>
          <a:srgbClr val="3366FF"/>
        </a:solidFill>
      </dgm:spPr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189554C6-BBB4-D749-B41F-33A1F02010A4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To X-engine</a:t>
          </a:r>
          <a:endParaRPr lang="en-US" sz="1600" b="1" dirty="0">
            <a:solidFill>
              <a:srgbClr val="000000"/>
            </a:solidFill>
          </a:endParaRPr>
        </a:p>
      </dgm:t>
    </dgm:pt>
    <dgm:pt modelId="{433988DE-3F81-3047-8CD5-617E1C9AE71A}" type="parTrans" cxnId="{49E6AEEA-18DF-E144-B970-B4DD170150C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A98F390B-22DA-8B45-A1B4-E613E9794B1C}" type="sibTrans" cxnId="{49E6AEEA-18DF-E144-B970-B4DD170150C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F822D9C-3B69-C547-8BE0-9F4EF0AD8AFD}" type="pres">
      <dgm:prSet presAssocID="{0F388AF8-7E17-CB42-80C4-93420F38736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214E64-732E-8F42-B29F-474A798F2C5A}" type="pres">
      <dgm:prSet presAssocID="{77494A07-A4DB-7A42-910C-F682504017F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311DA4-FFD5-BF46-856E-758297C01C02}" type="pres">
      <dgm:prSet presAssocID="{654633F0-2D1D-2548-ACEF-F7C98D976616}" presName="sibTrans" presStyleLbl="sibTrans2D1" presStyleIdx="0" presStyleCnt="1" custScaleX="147538" custScaleY="162979"/>
      <dgm:spPr/>
      <dgm:t>
        <a:bodyPr/>
        <a:lstStyle/>
        <a:p>
          <a:endParaRPr lang="en-US"/>
        </a:p>
      </dgm:t>
    </dgm:pt>
    <dgm:pt modelId="{371829FA-6437-104C-B8A9-7DF627B0CEFB}" type="pres">
      <dgm:prSet presAssocID="{654633F0-2D1D-2548-ACEF-F7C98D976616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9F49771C-4710-1F45-9DF2-1BA01F1B40CD}" type="pres">
      <dgm:prSet presAssocID="{189554C6-BBB4-D749-B41F-33A1F02010A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E48924-7575-3143-814E-0B412C09D8E7}" type="presOf" srcId="{0F388AF8-7E17-CB42-80C4-93420F387363}" destId="{4F822D9C-3B69-C547-8BE0-9F4EF0AD8AFD}" srcOrd="0" destOrd="0" presId="urn:microsoft.com/office/officeart/2005/8/layout/process1"/>
    <dgm:cxn modelId="{0C4E39F6-5803-C347-86E7-110F9C227D14}" type="presOf" srcId="{189554C6-BBB4-D749-B41F-33A1F02010A4}" destId="{9F49771C-4710-1F45-9DF2-1BA01F1B40CD}" srcOrd="0" destOrd="0" presId="urn:microsoft.com/office/officeart/2005/8/layout/process1"/>
    <dgm:cxn modelId="{4F88F1EB-1942-924B-852F-B85EFFE2D46F}" type="presOf" srcId="{654633F0-2D1D-2548-ACEF-F7C98D976616}" destId="{5F311DA4-FFD5-BF46-856E-758297C01C02}" srcOrd="0" destOrd="0" presId="urn:microsoft.com/office/officeart/2005/8/layout/process1"/>
    <dgm:cxn modelId="{5332DFA6-8170-EE4C-8C98-01786D319EC9}" type="presOf" srcId="{77494A07-A4DB-7A42-910C-F682504017F2}" destId="{77214E64-732E-8F42-B29F-474A798F2C5A}" srcOrd="0" destOrd="0" presId="urn:microsoft.com/office/officeart/2005/8/layout/process1"/>
    <dgm:cxn modelId="{49E6AEEA-18DF-E144-B970-B4DD170150C7}" srcId="{0F388AF8-7E17-CB42-80C4-93420F387363}" destId="{189554C6-BBB4-D749-B41F-33A1F02010A4}" srcOrd="1" destOrd="0" parTransId="{433988DE-3F81-3047-8CD5-617E1C9AE71A}" sibTransId="{A98F390B-22DA-8B45-A1B4-E613E9794B1C}"/>
    <dgm:cxn modelId="{6A79A861-2DED-6F47-9B3B-15FAE1BB3297}" srcId="{0F388AF8-7E17-CB42-80C4-93420F387363}" destId="{77494A07-A4DB-7A42-910C-F682504017F2}" srcOrd="0" destOrd="0" parTransId="{77A84C6C-4C5E-3C4D-B7E1-BD84E180E5EB}" sibTransId="{654633F0-2D1D-2548-ACEF-F7C98D976616}"/>
    <dgm:cxn modelId="{57AF7BB6-1B5E-8947-9FE8-FD1B0E9F3356}" type="presOf" srcId="{654633F0-2D1D-2548-ACEF-F7C98D976616}" destId="{371829FA-6437-104C-B8A9-7DF627B0CEFB}" srcOrd="1" destOrd="0" presId="urn:microsoft.com/office/officeart/2005/8/layout/process1"/>
    <dgm:cxn modelId="{C52EA821-E9D5-404E-96D4-2C07D5C44185}" type="presParOf" srcId="{4F822D9C-3B69-C547-8BE0-9F4EF0AD8AFD}" destId="{77214E64-732E-8F42-B29F-474A798F2C5A}" srcOrd="0" destOrd="0" presId="urn:microsoft.com/office/officeart/2005/8/layout/process1"/>
    <dgm:cxn modelId="{5DA43237-A15D-1F4D-B53A-6EF31C9718E6}" type="presParOf" srcId="{4F822D9C-3B69-C547-8BE0-9F4EF0AD8AFD}" destId="{5F311DA4-FFD5-BF46-856E-758297C01C02}" srcOrd="1" destOrd="0" presId="urn:microsoft.com/office/officeart/2005/8/layout/process1"/>
    <dgm:cxn modelId="{BE0F3887-A319-D242-9310-4A3004D88F01}" type="presParOf" srcId="{5F311DA4-FFD5-BF46-856E-758297C01C02}" destId="{371829FA-6437-104C-B8A9-7DF627B0CEFB}" srcOrd="0" destOrd="0" presId="urn:microsoft.com/office/officeart/2005/8/layout/process1"/>
    <dgm:cxn modelId="{2B9A7C75-0BBC-A341-9048-ED577A93DC70}" type="presParOf" srcId="{4F822D9C-3B69-C547-8BE0-9F4EF0AD8AFD}" destId="{9F49771C-4710-1F45-9DF2-1BA01F1B40C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54944D-73A1-DD4B-9F3B-74791A6CD0E2}" type="doc">
      <dgm:prSet loTypeId="urn:microsoft.com/office/officeart/2005/8/layout/process1" loCatId="" qsTypeId="urn:microsoft.com/office/officeart/2005/8/quickstyle/simple4" qsCatId="simple" csTypeId="urn:microsoft.com/office/officeart/2005/8/colors/colorful1" csCatId="colorful" phldr="1"/>
      <dgm:spPr/>
    </dgm:pt>
    <dgm:pt modelId="{D353CCD5-CC09-2344-A6FC-9588B92C8B33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ADC</a:t>
          </a:r>
          <a:endParaRPr lang="en-US" sz="1600" b="1" dirty="0">
            <a:solidFill>
              <a:srgbClr val="000000"/>
            </a:solidFill>
          </a:endParaRPr>
        </a:p>
      </dgm:t>
    </dgm:pt>
    <dgm:pt modelId="{0ABF623E-6747-8848-ACEA-D2604F8989EF}" type="parTrans" cxnId="{95A4B965-93EE-1A44-A8A9-D8862555D4EF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2CFE12C2-851C-F149-95DF-B6BF481C756B}" type="sibTrans" cxnId="{95A4B965-93EE-1A44-A8A9-D8862555D4EF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DB99B1A0-F3B8-1743-8E97-28DFA3F99119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Phase </a:t>
          </a:r>
        </a:p>
        <a:p>
          <a:r>
            <a:rPr lang="en-US" sz="1600" b="1" dirty="0" smtClean="0">
              <a:solidFill>
                <a:srgbClr val="000000"/>
              </a:solidFill>
            </a:rPr>
            <a:t>Switching</a:t>
          </a:r>
          <a:endParaRPr lang="en-US" sz="1600" b="1" dirty="0">
            <a:solidFill>
              <a:srgbClr val="000000"/>
            </a:solidFill>
          </a:endParaRPr>
        </a:p>
      </dgm:t>
    </dgm:pt>
    <dgm:pt modelId="{FD044D39-D88C-FE49-9DF9-9E8683349DFB}" type="parTrans" cxnId="{92938200-415B-DA4C-9BC3-062B220FCD1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5F1B9DD5-0B02-8A41-AEC0-004809932B3B}" type="sibTrans" cxnId="{92938200-415B-DA4C-9BC3-062B220FCD17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71E6315-272A-1844-B071-A1A7E3AEF6C2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Coarse Delay</a:t>
          </a:r>
          <a:endParaRPr lang="en-US" sz="1600" b="1" dirty="0">
            <a:solidFill>
              <a:srgbClr val="000000"/>
            </a:solidFill>
          </a:endParaRPr>
        </a:p>
      </dgm:t>
    </dgm:pt>
    <dgm:pt modelId="{53951E3F-DFF9-0E46-AA8A-B1445BE06A5D}" type="parTrans" cxnId="{DBC19114-5B6D-EE4D-9644-D7F54A384BD1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F681327-19C3-FD46-9B68-E76ECCFC0C5C}" type="sibTrans" cxnId="{DBC19114-5B6D-EE4D-9644-D7F54A384BD1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69EA035F-A3C1-2541-BB8B-93F8FEAB564A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PFB</a:t>
          </a:r>
        </a:p>
      </dgm:t>
    </dgm:pt>
    <dgm:pt modelId="{20440DBF-1E2E-EE4C-8F48-F4178B65A6DB}" type="parTrans" cxnId="{F72FF55E-3CEC-8749-BBE3-27CABA1A6902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DFD7D3D4-F0FE-3940-BCCD-604D0AEDFB67}" type="sibTrans" cxnId="{F72FF55E-3CEC-8749-BBE3-27CABA1A6902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3EDB0698-8D6E-F041-886B-81B8075D9711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FFT</a:t>
          </a:r>
        </a:p>
      </dgm:t>
    </dgm:pt>
    <dgm:pt modelId="{24B255F0-033D-7347-9F68-7FC4C66B04CA}" type="parTrans" cxnId="{3910D4D5-7304-7B4D-87BD-37034BA256CA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F3F881F-BDCD-C74C-9E93-1BD3AFA81B23}" type="sibTrans" cxnId="{3910D4D5-7304-7B4D-87BD-37034BA256CA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1BF7B92-96DC-AA48-99EF-1C97E81E7C98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Polari-</a:t>
          </a:r>
          <a:r>
            <a:rPr lang="en-US" sz="1600" b="1" dirty="0" err="1" smtClean="0">
              <a:solidFill>
                <a:srgbClr val="000000"/>
              </a:solidFill>
            </a:rPr>
            <a:t>metry</a:t>
          </a:r>
          <a:endParaRPr lang="en-US" sz="1600" b="1" dirty="0">
            <a:solidFill>
              <a:srgbClr val="000000"/>
            </a:solidFill>
          </a:endParaRPr>
        </a:p>
      </dgm:t>
    </dgm:pt>
    <dgm:pt modelId="{50E4C865-2C25-BC43-9B2D-CF7DD4022AA0}" type="parTrans" cxnId="{62D70EC6-0E9F-1546-AD26-A84A0318B6EE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2F4FD2D8-63D3-DD43-915A-171019C2BFAC}" type="sibTrans" cxnId="{62D70EC6-0E9F-1546-AD26-A84A0318B6EE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913CD861-9139-284C-9452-C97C69F9C440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Power (P),</a:t>
          </a:r>
        </a:p>
        <a:p>
          <a:r>
            <a:rPr lang="en-US" sz="1600" b="1" dirty="0" smtClean="0">
              <a:solidFill>
                <a:srgbClr val="000000"/>
              </a:solidFill>
            </a:rPr>
            <a:t>P^2</a:t>
          </a:r>
          <a:endParaRPr lang="en-US" sz="1600" b="1" dirty="0">
            <a:solidFill>
              <a:srgbClr val="000000"/>
            </a:solidFill>
          </a:endParaRPr>
        </a:p>
      </dgm:t>
    </dgm:pt>
    <dgm:pt modelId="{DAAD7CD0-F705-3246-9203-D15861D05D86}" type="parTrans" cxnId="{01B2D69D-5F78-FC44-A61C-C510FC27A319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8B5B7DD6-30BC-BA40-BDAE-BCED73D5FF90}" type="sibTrans" cxnId="{01B2D69D-5F78-FC44-A61C-C510FC27A319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EEBDD67-3668-7F49-B3F6-A66A3439966F}">
      <dgm:prSet phldrT="[Text]" custT="1"/>
      <dgm:spPr>
        <a:solidFill>
          <a:srgbClr val="DCE6F2"/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To DPP</a:t>
          </a:r>
          <a:endParaRPr lang="en-US" sz="1600" b="1" dirty="0">
            <a:solidFill>
              <a:srgbClr val="000000"/>
            </a:solidFill>
          </a:endParaRPr>
        </a:p>
      </dgm:t>
    </dgm:pt>
    <dgm:pt modelId="{FA04BCDB-7EEC-954D-8C15-F8B72AA9219E}" type="parTrans" cxnId="{1DCA84EC-1A8D-3F47-9CBF-1DF58BEA4309}">
      <dgm:prSet/>
      <dgm:spPr/>
      <dgm:t>
        <a:bodyPr/>
        <a:lstStyle/>
        <a:p>
          <a:endParaRPr lang="en-US"/>
        </a:p>
      </dgm:t>
    </dgm:pt>
    <dgm:pt modelId="{AD13F730-1EE1-154E-90E1-D86FAFC48ED2}" type="sibTrans" cxnId="{1DCA84EC-1A8D-3F47-9CBF-1DF58BEA4309}">
      <dgm:prSet/>
      <dgm:spPr/>
      <dgm:t>
        <a:bodyPr/>
        <a:lstStyle/>
        <a:p>
          <a:endParaRPr lang="en-US"/>
        </a:p>
      </dgm:t>
    </dgm:pt>
    <dgm:pt modelId="{E0A63B0C-E6AE-154C-ADE5-0400323A2CBD}" type="pres">
      <dgm:prSet presAssocID="{1E54944D-73A1-DD4B-9F3B-74791A6CD0E2}" presName="Name0" presStyleCnt="0">
        <dgm:presLayoutVars>
          <dgm:dir/>
          <dgm:resizeHandles val="exact"/>
        </dgm:presLayoutVars>
      </dgm:prSet>
      <dgm:spPr/>
    </dgm:pt>
    <dgm:pt modelId="{AB0C73D4-2EEA-8E4B-9A9C-372C4A52E1F9}" type="pres">
      <dgm:prSet presAssocID="{D353CCD5-CC09-2344-A6FC-9588B92C8B33}" presName="node" presStyleLbl="node1" presStyleIdx="0" presStyleCnt="8" custScaleX="25139" custScaleY="1079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7DF44A-5A14-D748-BC12-08C300140D77}" type="pres">
      <dgm:prSet presAssocID="{2CFE12C2-851C-F149-95DF-B6BF481C756B}" presName="sibTrans" presStyleLbl="sibTrans2D1" presStyleIdx="0" presStyleCnt="7"/>
      <dgm:spPr/>
      <dgm:t>
        <a:bodyPr/>
        <a:lstStyle/>
        <a:p>
          <a:endParaRPr lang="en-US"/>
        </a:p>
      </dgm:t>
    </dgm:pt>
    <dgm:pt modelId="{8B466892-A521-EA4B-A006-389FA108C24E}" type="pres">
      <dgm:prSet presAssocID="{2CFE12C2-851C-F149-95DF-B6BF481C756B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F14826B8-AD63-E948-879D-826168CB8C98}" type="pres">
      <dgm:prSet presAssocID="{DB99B1A0-F3B8-1743-8E97-28DFA3F99119}" presName="node" presStyleLbl="node1" presStyleIdx="1" presStyleCnt="8" custScaleX="591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1AA17-51BF-9A40-9BC4-FE28102E202B}" type="pres">
      <dgm:prSet presAssocID="{5F1B9DD5-0B02-8A41-AEC0-004809932B3B}" presName="sibTrans" presStyleLbl="sibTrans2D1" presStyleIdx="1" presStyleCnt="7"/>
      <dgm:spPr/>
      <dgm:t>
        <a:bodyPr/>
        <a:lstStyle/>
        <a:p>
          <a:endParaRPr lang="en-US"/>
        </a:p>
      </dgm:t>
    </dgm:pt>
    <dgm:pt modelId="{918E17F1-40ED-4D45-A61E-FBDD40B4B0DB}" type="pres">
      <dgm:prSet presAssocID="{5F1B9DD5-0B02-8A41-AEC0-004809932B3B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EF3C6F1F-4702-9244-A8B5-8E7BD826971B}" type="pres">
      <dgm:prSet presAssocID="{771E6315-272A-1844-B071-A1A7E3AEF6C2}" presName="node" presStyleLbl="node1" presStyleIdx="2" presStyleCnt="8" custScaleX="635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78F2C3-120B-B14F-BDD1-C159A6D59167}" type="pres">
      <dgm:prSet presAssocID="{4F681327-19C3-FD46-9B68-E76ECCFC0C5C}" presName="sibTrans" presStyleLbl="sibTrans2D1" presStyleIdx="2" presStyleCnt="7"/>
      <dgm:spPr/>
      <dgm:t>
        <a:bodyPr/>
        <a:lstStyle/>
        <a:p>
          <a:endParaRPr lang="en-US"/>
        </a:p>
      </dgm:t>
    </dgm:pt>
    <dgm:pt modelId="{2AE4AD6D-1FFC-B247-B6D8-16142FB015AC}" type="pres">
      <dgm:prSet presAssocID="{4F681327-19C3-FD46-9B68-E76ECCFC0C5C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6382C1C4-1E0D-0B46-99C7-DF01910E0A14}" type="pres">
      <dgm:prSet presAssocID="{69EA035F-A3C1-2541-BB8B-93F8FEAB564A}" presName="node" presStyleLbl="node1" presStyleIdx="3" presStyleCnt="8" custScaleX="398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05A33F-3E35-FB4B-ACB0-0D6D88EE83DA}" type="pres">
      <dgm:prSet presAssocID="{DFD7D3D4-F0FE-3940-BCCD-604D0AEDFB67}" presName="sibTrans" presStyleLbl="sibTrans2D1" presStyleIdx="3" presStyleCnt="7"/>
      <dgm:spPr/>
      <dgm:t>
        <a:bodyPr/>
        <a:lstStyle/>
        <a:p>
          <a:endParaRPr lang="en-US"/>
        </a:p>
      </dgm:t>
    </dgm:pt>
    <dgm:pt modelId="{9E975CF9-1C39-8043-9B8C-CC1A937D87DA}" type="pres">
      <dgm:prSet presAssocID="{DFD7D3D4-F0FE-3940-BCCD-604D0AEDFB67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66BD3F07-FE21-2340-ACEE-F25728711916}" type="pres">
      <dgm:prSet presAssocID="{3EDB0698-8D6E-F041-886B-81B8075D9711}" presName="node" presStyleLbl="node1" presStyleIdx="4" presStyleCnt="8" custScaleX="378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8008C5-7368-004F-88F3-A2C5FA5E9137}" type="pres">
      <dgm:prSet presAssocID="{7F3F881F-BDCD-C74C-9E93-1BD3AFA81B23}" presName="sibTrans" presStyleLbl="sibTrans2D1" presStyleIdx="4" presStyleCnt="7"/>
      <dgm:spPr/>
      <dgm:t>
        <a:bodyPr/>
        <a:lstStyle/>
        <a:p>
          <a:endParaRPr lang="en-US"/>
        </a:p>
      </dgm:t>
    </dgm:pt>
    <dgm:pt modelId="{15FA7224-F153-154F-AB19-093CF2D0D089}" type="pres">
      <dgm:prSet presAssocID="{7F3F881F-BDCD-C74C-9E93-1BD3AFA81B23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0003A66E-7F15-3040-910E-C99CBC4DCF0A}" type="pres">
      <dgm:prSet presAssocID="{41BF7B92-96DC-AA48-99EF-1C97E81E7C98}" presName="node" presStyleLbl="node1" presStyleIdx="5" presStyleCnt="8" custScaleX="666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25F9DA-0223-8147-B41D-1628A10663C1}" type="pres">
      <dgm:prSet presAssocID="{2F4FD2D8-63D3-DD43-915A-171019C2BFAC}" presName="sibTrans" presStyleLbl="sibTrans2D1" presStyleIdx="5" presStyleCnt="7"/>
      <dgm:spPr/>
      <dgm:t>
        <a:bodyPr/>
        <a:lstStyle/>
        <a:p>
          <a:endParaRPr lang="en-US"/>
        </a:p>
      </dgm:t>
    </dgm:pt>
    <dgm:pt modelId="{89012787-A6DC-D74F-8E76-6F172F63409D}" type="pres">
      <dgm:prSet presAssocID="{2F4FD2D8-63D3-DD43-915A-171019C2BFAC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2ED1EE22-6902-554C-A36F-BE88C07F9BB2}" type="pres">
      <dgm:prSet presAssocID="{913CD861-9139-284C-9452-C97C69F9C440}" presName="node" presStyleLbl="node1" presStyleIdx="6" presStyleCnt="8" custScaleX="62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A7D42A-50BD-934B-A5B8-2EDA821D5190}" type="pres">
      <dgm:prSet presAssocID="{8B5B7DD6-30BC-BA40-BDAE-BCED73D5FF90}" presName="sibTrans" presStyleLbl="sibTrans2D1" presStyleIdx="6" presStyleCnt="7"/>
      <dgm:spPr/>
      <dgm:t>
        <a:bodyPr/>
        <a:lstStyle/>
        <a:p>
          <a:endParaRPr lang="en-US"/>
        </a:p>
      </dgm:t>
    </dgm:pt>
    <dgm:pt modelId="{174DC9AB-6940-8845-A6FB-5CD822B3E27C}" type="pres">
      <dgm:prSet presAssocID="{8B5B7DD6-30BC-BA40-BDAE-BCED73D5FF90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2EC8856F-AE62-F946-A8FB-F50297DC4229}" type="pres">
      <dgm:prSet presAssocID="{7EEBDD67-3668-7F49-B3F6-A66A3439966F}" presName="node" presStyleLbl="node1" presStyleIdx="7" presStyleCnt="8" custScaleX="50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C65297-8A38-354A-9F80-9915756EF2B5}" type="presOf" srcId="{D353CCD5-CC09-2344-A6FC-9588B92C8B33}" destId="{AB0C73D4-2EEA-8E4B-9A9C-372C4A52E1F9}" srcOrd="0" destOrd="0" presId="urn:microsoft.com/office/officeart/2005/8/layout/process1"/>
    <dgm:cxn modelId="{F72FF55E-3CEC-8749-BBE3-27CABA1A6902}" srcId="{1E54944D-73A1-DD4B-9F3B-74791A6CD0E2}" destId="{69EA035F-A3C1-2541-BB8B-93F8FEAB564A}" srcOrd="3" destOrd="0" parTransId="{20440DBF-1E2E-EE4C-8F48-F4178B65A6DB}" sibTransId="{DFD7D3D4-F0FE-3940-BCCD-604D0AEDFB67}"/>
    <dgm:cxn modelId="{92938200-415B-DA4C-9BC3-062B220FCD17}" srcId="{1E54944D-73A1-DD4B-9F3B-74791A6CD0E2}" destId="{DB99B1A0-F3B8-1743-8E97-28DFA3F99119}" srcOrd="1" destOrd="0" parTransId="{FD044D39-D88C-FE49-9DF9-9E8683349DFB}" sibTransId="{5F1B9DD5-0B02-8A41-AEC0-004809932B3B}"/>
    <dgm:cxn modelId="{BE769F21-B43A-1A44-93CA-4500921D2395}" type="presOf" srcId="{4F681327-19C3-FD46-9B68-E76ECCFC0C5C}" destId="{2AE4AD6D-1FFC-B247-B6D8-16142FB015AC}" srcOrd="1" destOrd="0" presId="urn:microsoft.com/office/officeart/2005/8/layout/process1"/>
    <dgm:cxn modelId="{E4CA7484-8AC0-C34D-8ACE-2DA422A1775C}" type="presOf" srcId="{8B5B7DD6-30BC-BA40-BDAE-BCED73D5FF90}" destId="{4CA7D42A-50BD-934B-A5B8-2EDA821D5190}" srcOrd="0" destOrd="0" presId="urn:microsoft.com/office/officeart/2005/8/layout/process1"/>
    <dgm:cxn modelId="{DBC19114-5B6D-EE4D-9644-D7F54A384BD1}" srcId="{1E54944D-73A1-DD4B-9F3B-74791A6CD0E2}" destId="{771E6315-272A-1844-B071-A1A7E3AEF6C2}" srcOrd="2" destOrd="0" parTransId="{53951E3F-DFF9-0E46-AA8A-B1445BE06A5D}" sibTransId="{4F681327-19C3-FD46-9B68-E76ECCFC0C5C}"/>
    <dgm:cxn modelId="{E759CE9C-B307-0D4C-A15B-A3A714179F45}" type="presOf" srcId="{8B5B7DD6-30BC-BA40-BDAE-BCED73D5FF90}" destId="{174DC9AB-6940-8845-A6FB-5CD822B3E27C}" srcOrd="1" destOrd="0" presId="urn:microsoft.com/office/officeart/2005/8/layout/process1"/>
    <dgm:cxn modelId="{889EA800-2FE6-D247-9F5D-9900F3115868}" type="presOf" srcId="{3EDB0698-8D6E-F041-886B-81B8075D9711}" destId="{66BD3F07-FE21-2340-ACEE-F25728711916}" srcOrd="0" destOrd="0" presId="urn:microsoft.com/office/officeart/2005/8/layout/process1"/>
    <dgm:cxn modelId="{8DE974D4-0B6C-1E45-827F-C2CB481CC5BD}" type="presOf" srcId="{41BF7B92-96DC-AA48-99EF-1C97E81E7C98}" destId="{0003A66E-7F15-3040-910E-C99CBC4DCF0A}" srcOrd="0" destOrd="0" presId="urn:microsoft.com/office/officeart/2005/8/layout/process1"/>
    <dgm:cxn modelId="{6A62312A-724E-7643-BB12-3EA4078A3185}" type="presOf" srcId="{913CD861-9139-284C-9452-C97C69F9C440}" destId="{2ED1EE22-6902-554C-A36F-BE88C07F9BB2}" srcOrd="0" destOrd="0" presId="urn:microsoft.com/office/officeart/2005/8/layout/process1"/>
    <dgm:cxn modelId="{CE6E5DE1-A42A-6B40-B6CB-0CA0CBE3448A}" type="presOf" srcId="{2CFE12C2-851C-F149-95DF-B6BF481C756B}" destId="{197DF44A-5A14-D748-BC12-08C300140D77}" srcOrd="0" destOrd="0" presId="urn:microsoft.com/office/officeart/2005/8/layout/process1"/>
    <dgm:cxn modelId="{D9CD076D-B560-CA4B-8DE5-D22677ABA477}" type="presOf" srcId="{DFD7D3D4-F0FE-3940-BCCD-604D0AEDFB67}" destId="{9E975CF9-1C39-8043-9B8C-CC1A937D87DA}" srcOrd="1" destOrd="0" presId="urn:microsoft.com/office/officeart/2005/8/layout/process1"/>
    <dgm:cxn modelId="{AAE14853-9943-A148-968D-BADF11C0054F}" type="presOf" srcId="{771E6315-272A-1844-B071-A1A7E3AEF6C2}" destId="{EF3C6F1F-4702-9244-A8B5-8E7BD826971B}" srcOrd="0" destOrd="0" presId="urn:microsoft.com/office/officeart/2005/8/layout/process1"/>
    <dgm:cxn modelId="{AB2F281B-1290-414D-BFDD-2B99B870F3FB}" type="presOf" srcId="{2CFE12C2-851C-F149-95DF-B6BF481C756B}" destId="{8B466892-A521-EA4B-A006-389FA108C24E}" srcOrd="1" destOrd="0" presId="urn:microsoft.com/office/officeart/2005/8/layout/process1"/>
    <dgm:cxn modelId="{70CCD5E8-31EE-0B4A-ACB1-1C8DAF022F15}" type="presOf" srcId="{5F1B9DD5-0B02-8A41-AEC0-004809932B3B}" destId="{5131AA17-51BF-9A40-9BC4-FE28102E202B}" srcOrd="0" destOrd="0" presId="urn:microsoft.com/office/officeart/2005/8/layout/process1"/>
    <dgm:cxn modelId="{E9DCFB0E-5837-8A4B-92BC-01E8A4A416FC}" type="presOf" srcId="{69EA035F-A3C1-2541-BB8B-93F8FEAB564A}" destId="{6382C1C4-1E0D-0B46-99C7-DF01910E0A14}" srcOrd="0" destOrd="0" presId="urn:microsoft.com/office/officeart/2005/8/layout/process1"/>
    <dgm:cxn modelId="{E213EB19-5246-3C4F-933F-5649C876AB42}" type="presOf" srcId="{1E54944D-73A1-DD4B-9F3B-74791A6CD0E2}" destId="{E0A63B0C-E6AE-154C-ADE5-0400323A2CBD}" srcOrd="0" destOrd="0" presId="urn:microsoft.com/office/officeart/2005/8/layout/process1"/>
    <dgm:cxn modelId="{A86DF797-2B3F-2242-B951-121645D2D552}" type="presOf" srcId="{5F1B9DD5-0B02-8A41-AEC0-004809932B3B}" destId="{918E17F1-40ED-4D45-A61E-FBDD40B4B0DB}" srcOrd="1" destOrd="0" presId="urn:microsoft.com/office/officeart/2005/8/layout/process1"/>
    <dgm:cxn modelId="{1DCA84EC-1A8D-3F47-9CBF-1DF58BEA4309}" srcId="{1E54944D-73A1-DD4B-9F3B-74791A6CD0E2}" destId="{7EEBDD67-3668-7F49-B3F6-A66A3439966F}" srcOrd="7" destOrd="0" parTransId="{FA04BCDB-7EEC-954D-8C15-F8B72AA9219E}" sibTransId="{AD13F730-1EE1-154E-90E1-D86FAFC48ED2}"/>
    <dgm:cxn modelId="{01B2D69D-5F78-FC44-A61C-C510FC27A319}" srcId="{1E54944D-73A1-DD4B-9F3B-74791A6CD0E2}" destId="{913CD861-9139-284C-9452-C97C69F9C440}" srcOrd="6" destOrd="0" parTransId="{DAAD7CD0-F705-3246-9203-D15861D05D86}" sibTransId="{8B5B7DD6-30BC-BA40-BDAE-BCED73D5FF90}"/>
    <dgm:cxn modelId="{4E9B0E43-F585-8D4F-B1A9-B6996F777EB8}" type="presOf" srcId="{2F4FD2D8-63D3-DD43-915A-171019C2BFAC}" destId="{89012787-A6DC-D74F-8E76-6F172F63409D}" srcOrd="1" destOrd="0" presId="urn:microsoft.com/office/officeart/2005/8/layout/process1"/>
    <dgm:cxn modelId="{466190AF-7782-F74D-9DF7-D00B6D9C9668}" type="presOf" srcId="{2F4FD2D8-63D3-DD43-915A-171019C2BFAC}" destId="{9B25F9DA-0223-8147-B41D-1628A10663C1}" srcOrd="0" destOrd="0" presId="urn:microsoft.com/office/officeart/2005/8/layout/process1"/>
    <dgm:cxn modelId="{5B964F1E-79A4-5649-B45A-7D38C943AF52}" type="presOf" srcId="{4F681327-19C3-FD46-9B68-E76ECCFC0C5C}" destId="{5B78F2C3-120B-B14F-BDD1-C159A6D59167}" srcOrd="0" destOrd="0" presId="urn:microsoft.com/office/officeart/2005/8/layout/process1"/>
    <dgm:cxn modelId="{3910D4D5-7304-7B4D-87BD-37034BA256CA}" srcId="{1E54944D-73A1-DD4B-9F3B-74791A6CD0E2}" destId="{3EDB0698-8D6E-F041-886B-81B8075D9711}" srcOrd="4" destOrd="0" parTransId="{24B255F0-033D-7347-9F68-7FC4C66B04CA}" sibTransId="{7F3F881F-BDCD-C74C-9E93-1BD3AFA81B23}"/>
    <dgm:cxn modelId="{5C2B0203-5DEA-D54F-933D-088330AA9FB8}" type="presOf" srcId="{7F3F881F-BDCD-C74C-9E93-1BD3AFA81B23}" destId="{15FA7224-F153-154F-AB19-093CF2D0D089}" srcOrd="1" destOrd="0" presId="urn:microsoft.com/office/officeart/2005/8/layout/process1"/>
    <dgm:cxn modelId="{CB93A028-07E9-6C40-8C20-7D16026A1239}" type="presOf" srcId="{DFD7D3D4-F0FE-3940-BCCD-604D0AEDFB67}" destId="{E805A33F-3E35-FB4B-ACB0-0D6D88EE83DA}" srcOrd="0" destOrd="0" presId="urn:microsoft.com/office/officeart/2005/8/layout/process1"/>
    <dgm:cxn modelId="{95A4B965-93EE-1A44-A8A9-D8862555D4EF}" srcId="{1E54944D-73A1-DD4B-9F3B-74791A6CD0E2}" destId="{D353CCD5-CC09-2344-A6FC-9588B92C8B33}" srcOrd="0" destOrd="0" parTransId="{0ABF623E-6747-8848-ACEA-D2604F8989EF}" sibTransId="{2CFE12C2-851C-F149-95DF-B6BF481C756B}"/>
    <dgm:cxn modelId="{EABB94AA-E1B8-DD48-9DD7-8B6D0588882D}" type="presOf" srcId="{7F3F881F-BDCD-C74C-9E93-1BD3AFA81B23}" destId="{F98008C5-7368-004F-88F3-A2C5FA5E9137}" srcOrd="0" destOrd="0" presId="urn:microsoft.com/office/officeart/2005/8/layout/process1"/>
    <dgm:cxn modelId="{A724223C-A501-9D44-95BA-B5A8F47BD1B9}" type="presOf" srcId="{7EEBDD67-3668-7F49-B3F6-A66A3439966F}" destId="{2EC8856F-AE62-F946-A8FB-F50297DC4229}" srcOrd="0" destOrd="0" presId="urn:microsoft.com/office/officeart/2005/8/layout/process1"/>
    <dgm:cxn modelId="{FEF7AF59-39CE-9949-8F48-0C0D4FAA8A58}" type="presOf" srcId="{DB99B1A0-F3B8-1743-8E97-28DFA3F99119}" destId="{F14826B8-AD63-E948-879D-826168CB8C98}" srcOrd="0" destOrd="0" presId="urn:microsoft.com/office/officeart/2005/8/layout/process1"/>
    <dgm:cxn modelId="{62D70EC6-0E9F-1546-AD26-A84A0318B6EE}" srcId="{1E54944D-73A1-DD4B-9F3B-74791A6CD0E2}" destId="{41BF7B92-96DC-AA48-99EF-1C97E81E7C98}" srcOrd="5" destOrd="0" parTransId="{50E4C865-2C25-BC43-9B2D-CF7DD4022AA0}" sibTransId="{2F4FD2D8-63D3-DD43-915A-171019C2BFAC}"/>
    <dgm:cxn modelId="{0EB20833-5604-0447-9A70-94AB3B8A256F}" type="presParOf" srcId="{E0A63B0C-E6AE-154C-ADE5-0400323A2CBD}" destId="{AB0C73D4-2EEA-8E4B-9A9C-372C4A52E1F9}" srcOrd="0" destOrd="0" presId="urn:microsoft.com/office/officeart/2005/8/layout/process1"/>
    <dgm:cxn modelId="{B9758D74-75AD-0047-809B-E64507B71955}" type="presParOf" srcId="{E0A63B0C-E6AE-154C-ADE5-0400323A2CBD}" destId="{197DF44A-5A14-D748-BC12-08C300140D77}" srcOrd="1" destOrd="0" presId="urn:microsoft.com/office/officeart/2005/8/layout/process1"/>
    <dgm:cxn modelId="{B731D76B-64B7-3A4E-8B67-3B5A7523969B}" type="presParOf" srcId="{197DF44A-5A14-D748-BC12-08C300140D77}" destId="{8B466892-A521-EA4B-A006-389FA108C24E}" srcOrd="0" destOrd="0" presId="urn:microsoft.com/office/officeart/2005/8/layout/process1"/>
    <dgm:cxn modelId="{FA975FE1-CD48-784D-A385-66193C66EBE6}" type="presParOf" srcId="{E0A63B0C-E6AE-154C-ADE5-0400323A2CBD}" destId="{F14826B8-AD63-E948-879D-826168CB8C98}" srcOrd="2" destOrd="0" presId="urn:microsoft.com/office/officeart/2005/8/layout/process1"/>
    <dgm:cxn modelId="{31364A58-D0C8-6A49-9AEE-291174F8CE96}" type="presParOf" srcId="{E0A63B0C-E6AE-154C-ADE5-0400323A2CBD}" destId="{5131AA17-51BF-9A40-9BC4-FE28102E202B}" srcOrd="3" destOrd="0" presId="urn:microsoft.com/office/officeart/2005/8/layout/process1"/>
    <dgm:cxn modelId="{1E1DF50E-D895-4C4F-B5E0-E9A1C273C189}" type="presParOf" srcId="{5131AA17-51BF-9A40-9BC4-FE28102E202B}" destId="{918E17F1-40ED-4D45-A61E-FBDD40B4B0DB}" srcOrd="0" destOrd="0" presId="urn:microsoft.com/office/officeart/2005/8/layout/process1"/>
    <dgm:cxn modelId="{14655F1C-9E31-F341-8527-82F72DF36519}" type="presParOf" srcId="{E0A63B0C-E6AE-154C-ADE5-0400323A2CBD}" destId="{EF3C6F1F-4702-9244-A8B5-8E7BD826971B}" srcOrd="4" destOrd="0" presId="urn:microsoft.com/office/officeart/2005/8/layout/process1"/>
    <dgm:cxn modelId="{D80CD9A0-7DAF-7443-BAAB-27731B8FE005}" type="presParOf" srcId="{E0A63B0C-E6AE-154C-ADE5-0400323A2CBD}" destId="{5B78F2C3-120B-B14F-BDD1-C159A6D59167}" srcOrd="5" destOrd="0" presId="urn:microsoft.com/office/officeart/2005/8/layout/process1"/>
    <dgm:cxn modelId="{90952C8C-30EF-1B4E-9721-5A238ECE27EB}" type="presParOf" srcId="{5B78F2C3-120B-B14F-BDD1-C159A6D59167}" destId="{2AE4AD6D-1FFC-B247-B6D8-16142FB015AC}" srcOrd="0" destOrd="0" presId="urn:microsoft.com/office/officeart/2005/8/layout/process1"/>
    <dgm:cxn modelId="{4CB7A16E-4E75-9845-9172-790CE8D31537}" type="presParOf" srcId="{E0A63B0C-E6AE-154C-ADE5-0400323A2CBD}" destId="{6382C1C4-1E0D-0B46-99C7-DF01910E0A14}" srcOrd="6" destOrd="0" presId="urn:microsoft.com/office/officeart/2005/8/layout/process1"/>
    <dgm:cxn modelId="{29ECD187-AA35-8F41-A89D-6C25AADC1568}" type="presParOf" srcId="{E0A63B0C-E6AE-154C-ADE5-0400323A2CBD}" destId="{E805A33F-3E35-FB4B-ACB0-0D6D88EE83DA}" srcOrd="7" destOrd="0" presId="urn:microsoft.com/office/officeart/2005/8/layout/process1"/>
    <dgm:cxn modelId="{EB1842DE-93A6-844F-A787-1B42770F002E}" type="presParOf" srcId="{E805A33F-3E35-FB4B-ACB0-0D6D88EE83DA}" destId="{9E975CF9-1C39-8043-9B8C-CC1A937D87DA}" srcOrd="0" destOrd="0" presId="urn:microsoft.com/office/officeart/2005/8/layout/process1"/>
    <dgm:cxn modelId="{D709F533-F323-564F-8772-B56B3CAFA661}" type="presParOf" srcId="{E0A63B0C-E6AE-154C-ADE5-0400323A2CBD}" destId="{66BD3F07-FE21-2340-ACEE-F25728711916}" srcOrd="8" destOrd="0" presId="urn:microsoft.com/office/officeart/2005/8/layout/process1"/>
    <dgm:cxn modelId="{78065608-30FB-D348-A334-EA88EA1D1A42}" type="presParOf" srcId="{E0A63B0C-E6AE-154C-ADE5-0400323A2CBD}" destId="{F98008C5-7368-004F-88F3-A2C5FA5E9137}" srcOrd="9" destOrd="0" presId="urn:microsoft.com/office/officeart/2005/8/layout/process1"/>
    <dgm:cxn modelId="{8C35E999-45EE-4840-96C1-B35F2E810420}" type="presParOf" srcId="{F98008C5-7368-004F-88F3-A2C5FA5E9137}" destId="{15FA7224-F153-154F-AB19-093CF2D0D089}" srcOrd="0" destOrd="0" presId="urn:microsoft.com/office/officeart/2005/8/layout/process1"/>
    <dgm:cxn modelId="{A3FB1B07-A267-514A-A403-B55234961A9E}" type="presParOf" srcId="{E0A63B0C-E6AE-154C-ADE5-0400323A2CBD}" destId="{0003A66E-7F15-3040-910E-C99CBC4DCF0A}" srcOrd="10" destOrd="0" presId="urn:microsoft.com/office/officeart/2005/8/layout/process1"/>
    <dgm:cxn modelId="{A4B7D406-26E7-9444-AB3E-A9EDE7B3752D}" type="presParOf" srcId="{E0A63B0C-E6AE-154C-ADE5-0400323A2CBD}" destId="{9B25F9DA-0223-8147-B41D-1628A10663C1}" srcOrd="11" destOrd="0" presId="urn:microsoft.com/office/officeart/2005/8/layout/process1"/>
    <dgm:cxn modelId="{01A34D92-5D95-D345-A235-B351C4141C18}" type="presParOf" srcId="{9B25F9DA-0223-8147-B41D-1628A10663C1}" destId="{89012787-A6DC-D74F-8E76-6F172F63409D}" srcOrd="0" destOrd="0" presId="urn:microsoft.com/office/officeart/2005/8/layout/process1"/>
    <dgm:cxn modelId="{E32645B1-5905-E442-91D3-63FB6CD61A1A}" type="presParOf" srcId="{E0A63B0C-E6AE-154C-ADE5-0400323A2CBD}" destId="{2ED1EE22-6902-554C-A36F-BE88C07F9BB2}" srcOrd="12" destOrd="0" presId="urn:microsoft.com/office/officeart/2005/8/layout/process1"/>
    <dgm:cxn modelId="{D55966DC-6E37-AE47-9046-1F2314DCDE98}" type="presParOf" srcId="{E0A63B0C-E6AE-154C-ADE5-0400323A2CBD}" destId="{4CA7D42A-50BD-934B-A5B8-2EDA821D5190}" srcOrd="13" destOrd="0" presId="urn:microsoft.com/office/officeart/2005/8/layout/process1"/>
    <dgm:cxn modelId="{A6902A79-A272-2646-8D98-F9FC81FC65C7}" type="presParOf" srcId="{4CA7D42A-50BD-934B-A5B8-2EDA821D5190}" destId="{174DC9AB-6940-8845-A6FB-5CD822B3E27C}" srcOrd="0" destOrd="0" presId="urn:microsoft.com/office/officeart/2005/8/layout/process1"/>
    <dgm:cxn modelId="{6AAD5344-7C6E-CD43-B0A8-79346857C78A}" type="presParOf" srcId="{E0A63B0C-E6AE-154C-ADE5-0400323A2CBD}" destId="{2EC8856F-AE62-F946-A8FB-F50297DC4229}" srcOrd="1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388AF8-7E17-CB42-80C4-93420F387363}" type="doc">
      <dgm:prSet loTypeId="urn:microsoft.com/office/officeart/2005/8/layout/process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7494A07-A4DB-7A42-910C-F682504017F2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4-bit Quantization</a:t>
          </a:r>
          <a:endParaRPr lang="en-US" sz="1600" b="1" dirty="0">
            <a:solidFill>
              <a:srgbClr val="000000"/>
            </a:solidFill>
          </a:endParaRPr>
        </a:p>
      </dgm:t>
    </dgm:pt>
    <dgm:pt modelId="{77A84C6C-4C5E-3C4D-B7E1-BD84E180E5EB}" type="parTrans" cxnId="{6A79A861-2DED-6F47-9B3B-15FAE1BB329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654633F0-2D1D-2548-ACEF-F7C98D976616}" type="sibTrans" cxnId="{6A79A861-2DED-6F47-9B3B-15FAE1BB3297}">
      <dgm:prSet custT="1"/>
      <dgm:spPr>
        <a:solidFill>
          <a:srgbClr val="3366FF"/>
        </a:solidFill>
      </dgm:spPr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189554C6-BBB4-D749-B41F-33A1F02010A4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To X-engine</a:t>
          </a:r>
          <a:endParaRPr lang="en-US" sz="1600" b="1" dirty="0">
            <a:solidFill>
              <a:srgbClr val="000000"/>
            </a:solidFill>
          </a:endParaRPr>
        </a:p>
      </dgm:t>
    </dgm:pt>
    <dgm:pt modelId="{433988DE-3F81-3047-8CD5-617E1C9AE71A}" type="parTrans" cxnId="{49E6AEEA-18DF-E144-B970-B4DD170150C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A98F390B-22DA-8B45-A1B4-E613E9794B1C}" type="sibTrans" cxnId="{49E6AEEA-18DF-E144-B970-B4DD170150C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F822D9C-3B69-C547-8BE0-9F4EF0AD8AFD}" type="pres">
      <dgm:prSet presAssocID="{0F388AF8-7E17-CB42-80C4-93420F38736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214E64-732E-8F42-B29F-474A798F2C5A}" type="pres">
      <dgm:prSet presAssocID="{77494A07-A4DB-7A42-910C-F682504017F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311DA4-FFD5-BF46-856E-758297C01C02}" type="pres">
      <dgm:prSet presAssocID="{654633F0-2D1D-2548-ACEF-F7C98D976616}" presName="sibTrans" presStyleLbl="sibTrans2D1" presStyleIdx="0" presStyleCnt="1" custScaleX="147538" custScaleY="162979"/>
      <dgm:spPr/>
      <dgm:t>
        <a:bodyPr/>
        <a:lstStyle/>
        <a:p>
          <a:endParaRPr lang="en-US"/>
        </a:p>
      </dgm:t>
    </dgm:pt>
    <dgm:pt modelId="{371829FA-6437-104C-B8A9-7DF627B0CEFB}" type="pres">
      <dgm:prSet presAssocID="{654633F0-2D1D-2548-ACEF-F7C98D976616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9F49771C-4710-1F45-9DF2-1BA01F1B40CD}" type="pres">
      <dgm:prSet presAssocID="{189554C6-BBB4-D749-B41F-33A1F02010A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E6AEEA-18DF-E144-B970-B4DD170150C7}" srcId="{0F388AF8-7E17-CB42-80C4-93420F387363}" destId="{189554C6-BBB4-D749-B41F-33A1F02010A4}" srcOrd="1" destOrd="0" parTransId="{433988DE-3F81-3047-8CD5-617E1C9AE71A}" sibTransId="{A98F390B-22DA-8B45-A1B4-E613E9794B1C}"/>
    <dgm:cxn modelId="{EB2FE15F-7CE6-E640-8191-80580CD0DF47}" type="presOf" srcId="{654633F0-2D1D-2548-ACEF-F7C98D976616}" destId="{5F311DA4-FFD5-BF46-856E-758297C01C02}" srcOrd="0" destOrd="0" presId="urn:microsoft.com/office/officeart/2005/8/layout/process1"/>
    <dgm:cxn modelId="{D83D066D-5515-D449-960A-EE90F81088A6}" type="presOf" srcId="{77494A07-A4DB-7A42-910C-F682504017F2}" destId="{77214E64-732E-8F42-B29F-474A798F2C5A}" srcOrd="0" destOrd="0" presId="urn:microsoft.com/office/officeart/2005/8/layout/process1"/>
    <dgm:cxn modelId="{EEA5DCAC-4549-424E-8BE3-717E512EB0C8}" type="presOf" srcId="{189554C6-BBB4-D749-B41F-33A1F02010A4}" destId="{9F49771C-4710-1F45-9DF2-1BA01F1B40CD}" srcOrd="0" destOrd="0" presId="urn:microsoft.com/office/officeart/2005/8/layout/process1"/>
    <dgm:cxn modelId="{6A79A861-2DED-6F47-9B3B-15FAE1BB3297}" srcId="{0F388AF8-7E17-CB42-80C4-93420F387363}" destId="{77494A07-A4DB-7A42-910C-F682504017F2}" srcOrd="0" destOrd="0" parTransId="{77A84C6C-4C5E-3C4D-B7E1-BD84E180E5EB}" sibTransId="{654633F0-2D1D-2548-ACEF-F7C98D976616}"/>
    <dgm:cxn modelId="{58CDE011-7AF7-7748-A3CF-63C4F81F43E9}" type="presOf" srcId="{654633F0-2D1D-2548-ACEF-F7C98D976616}" destId="{371829FA-6437-104C-B8A9-7DF627B0CEFB}" srcOrd="1" destOrd="0" presId="urn:microsoft.com/office/officeart/2005/8/layout/process1"/>
    <dgm:cxn modelId="{64547B4F-0364-7543-A5AF-8356C7531406}" type="presOf" srcId="{0F388AF8-7E17-CB42-80C4-93420F387363}" destId="{4F822D9C-3B69-C547-8BE0-9F4EF0AD8AFD}" srcOrd="0" destOrd="0" presId="urn:microsoft.com/office/officeart/2005/8/layout/process1"/>
    <dgm:cxn modelId="{E438D656-FD72-D24B-851C-A6E440990301}" type="presParOf" srcId="{4F822D9C-3B69-C547-8BE0-9F4EF0AD8AFD}" destId="{77214E64-732E-8F42-B29F-474A798F2C5A}" srcOrd="0" destOrd="0" presId="urn:microsoft.com/office/officeart/2005/8/layout/process1"/>
    <dgm:cxn modelId="{41F1BC78-2034-0E47-961B-E89C72F8DADB}" type="presParOf" srcId="{4F822D9C-3B69-C547-8BE0-9F4EF0AD8AFD}" destId="{5F311DA4-FFD5-BF46-856E-758297C01C02}" srcOrd="1" destOrd="0" presId="urn:microsoft.com/office/officeart/2005/8/layout/process1"/>
    <dgm:cxn modelId="{636FED4E-0087-1F4B-B012-46F8A49FC723}" type="presParOf" srcId="{5F311DA4-FFD5-BF46-856E-758297C01C02}" destId="{371829FA-6437-104C-B8A9-7DF627B0CEFB}" srcOrd="0" destOrd="0" presId="urn:microsoft.com/office/officeart/2005/8/layout/process1"/>
    <dgm:cxn modelId="{6047850A-53DE-A64E-A440-2A037E51FBD2}" type="presParOf" srcId="{4F822D9C-3B69-C547-8BE0-9F4EF0AD8AFD}" destId="{9F49771C-4710-1F45-9DF2-1BA01F1B40C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C73D4-2EEA-8E4B-9A9C-372C4A52E1F9}">
      <dsp:nvSpPr>
        <dsp:cNvPr id="0" name=""/>
        <dsp:cNvSpPr/>
      </dsp:nvSpPr>
      <dsp:spPr>
        <a:xfrm>
          <a:off x="6362" y="359196"/>
          <a:ext cx="305727" cy="990897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ADC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15316" y="368150"/>
        <a:ext cx="287819" cy="972989"/>
      </dsp:txXfrm>
    </dsp:sp>
    <dsp:sp modelId="{197DF44A-5A14-D748-BC12-08C300140D77}">
      <dsp:nvSpPr>
        <dsp:cNvPr id="0" name=""/>
        <dsp:cNvSpPr/>
      </dsp:nvSpPr>
      <dsp:spPr>
        <a:xfrm>
          <a:off x="433704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433704" y="764164"/>
        <a:ext cx="180476" cy="180962"/>
      </dsp:txXfrm>
    </dsp:sp>
    <dsp:sp modelId="{F14826B8-AD63-E948-879D-826168CB8C98}">
      <dsp:nvSpPr>
        <dsp:cNvPr id="0" name=""/>
        <dsp:cNvSpPr/>
      </dsp:nvSpPr>
      <dsp:spPr>
        <a:xfrm>
          <a:off x="798549" y="395747"/>
          <a:ext cx="719229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Phase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Switching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819614" y="416812"/>
        <a:ext cx="677099" cy="875665"/>
      </dsp:txXfrm>
    </dsp:sp>
    <dsp:sp modelId="{5131AA17-51BF-9A40-9BC4-FE28102E202B}">
      <dsp:nvSpPr>
        <dsp:cNvPr id="0" name=""/>
        <dsp:cNvSpPr/>
      </dsp:nvSpPr>
      <dsp:spPr>
        <a:xfrm>
          <a:off x="1639393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1639393" y="764164"/>
        <a:ext cx="180476" cy="180962"/>
      </dsp:txXfrm>
    </dsp:sp>
    <dsp:sp modelId="{EF3C6F1F-4702-9244-A8B5-8E7BD826971B}">
      <dsp:nvSpPr>
        <dsp:cNvPr id="0" name=""/>
        <dsp:cNvSpPr/>
      </dsp:nvSpPr>
      <dsp:spPr>
        <a:xfrm>
          <a:off x="2004237" y="395747"/>
          <a:ext cx="772606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Coarse Delay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026866" y="418376"/>
        <a:ext cx="727348" cy="872537"/>
      </dsp:txXfrm>
    </dsp:sp>
    <dsp:sp modelId="{5B78F2C3-120B-B14F-BDD1-C159A6D59167}">
      <dsp:nvSpPr>
        <dsp:cNvPr id="0" name=""/>
        <dsp:cNvSpPr/>
      </dsp:nvSpPr>
      <dsp:spPr>
        <a:xfrm>
          <a:off x="2898459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2898459" y="764164"/>
        <a:ext cx="180476" cy="180962"/>
      </dsp:txXfrm>
    </dsp:sp>
    <dsp:sp modelId="{6382C1C4-1E0D-0B46-99C7-DF01910E0A14}">
      <dsp:nvSpPr>
        <dsp:cNvPr id="0" name=""/>
        <dsp:cNvSpPr/>
      </dsp:nvSpPr>
      <dsp:spPr>
        <a:xfrm>
          <a:off x="3263303" y="395747"/>
          <a:ext cx="484282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PFB</a:t>
          </a:r>
        </a:p>
      </dsp:txBody>
      <dsp:txXfrm>
        <a:off x="3277487" y="409931"/>
        <a:ext cx="455914" cy="889427"/>
      </dsp:txXfrm>
    </dsp:sp>
    <dsp:sp modelId="{E805A33F-3E35-FB4B-ACB0-0D6D88EE83DA}">
      <dsp:nvSpPr>
        <dsp:cNvPr id="0" name=""/>
        <dsp:cNvSpPr/>
      </dsp:nvSpPr>
      <dsp:spPr>
        <a:xfrm>
          <a:off x="3869200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3869200" y="764164"/>
        <a:ext cx="180476" cy="180962"/>
      </dsp:txXfrm>
    </dsp:sp>
    <dsp:sp modelId="{66BD3F07-FE21-2340-ACEE-F25728711916}">
      <dsp:nvSpPr>
        <dsp:cNvPr id="0" name=""/>
        <dsp:cNvSpPr/>
      </dsp:nvSpPr>
      <dsp:spPr>
        <a:xfrm>
          <a:off x="4234044" y="395747"/>
          <a:ext cx="459898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FFT</a:t>
          </a:r>
        </a:p>
      </dsp:txBody>
      <dsp:txXfrm>
        <a:off x="4247514" y="409217"/>
        <a:ext cx="432958" cy="890855"/>
      </dsp:txXfrm>
    </dsp:sp>
    <dsp:sp modelId="{F98008C5-7368-004F-88F3-A2C5FA5E9137}">
      <dsp:nvSpPr>
        <dsp:cNvPr id="0" name=""/>
        <dsp:cNvSpPr/>
      </dsp:nvSpPr>
      <dsp:spPr>
        <a:xfrm>
          <a:off x="4815557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4815557" y="764164"/>
        <a:ext cx="180476" cy="180962"/>
      </dsp:txXfrm>
    </dsp:sp>
    <dsp:sp modelId="{0003A66E-7F15-3040-910E-C99CBC4DCF0A}">
      <dsp:nvSpPr>
        <dsp:cNvPr id="0" name=""/>
        <dsp:cNvSpPr/>
      </dsp:nvSpPr>
      <dsp:spPr>
        <a:xfrm>
          <a:off x="5180402" y="395747"/>
          <a:ext cx="810720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Polari-</a:t>
          </a:r>
          <a:r>
            <a:rPr lang="en-US" sz="1600" b="1" kern="1200" dirty="0" err="1" smtClean="0">
              <a:solidFill>
                <a:srgbClr val="000000"/>
              </a:solidFill>
            </a:rPr>
            <a:t>metry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5204147" y="419492"/>
        <a:ext cx="763230" cy="870305"/>
      </dsp:txXfrm>
    </dsp:sp>
    <dsp:sp modelId="{9B25F9DA-0223-8147-B41D-1628A10663C1}">
      <dsp:nvSpPr>
        <dsp:cNvPr id="0" name=""/>
        <dsp:cNvSpPr/>
      </dsp:nvSpPr>
      <dsp:spPr>
        <a:xfrm>
          <a:off x="6112737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6112737" y="764164"/>
        <a:ext cx="180476" cy="180962"/>
      </dsp:txXfrm>
    </dsp:sp>
    <dsp:sp modelId="{2ED1EE22-6902-554C-A36F-BE88C07F9BB2}">
      <dsp:nvSpPr>
        <dsp:cNvPr id="0" name=""/>
        <dsp:cNvSpPr/>
      </dsp:nvSpPr>
      <dsp:spPr>
        <a:xfrm>
          <a:off x="6477581" y="395747"/>
          <a:ext cx="757404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P, P</a:t>
          </a:r>
          <a:r>
            <a:rPr lang="en-US" sz="1600" b="1" kern="1200" baseline="30000" dirty="0" smtClean="0">
              <a:solidFill>
                <a:srgbClr val="000000"/>
              </a:solidFill>
            </a:rPr>
            <a:t>2</a:t>
          </a:r>
          <a:r>
            <a:rPr lang="en-US" sz="1600" b="1" kern="1200" dirty="0" smtClean="0">
              <a:solidFill>
                <a:srgbClr val="000000"/>
              </a:solidFill>
            </a:rPr>
            <a:t> + VACC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6499765" y="417931"/>
        <a:ext cx="713036" cy="873427"/>
      </dsp:txXfrm>
    </dsp:sp>
    <dsp:sp modelId="{4CA7D42A-50BD-934B-A5B8-2EDA821D5190}">
      <dsp:nvSpPr>
        <dsp:cNvPr id="0" name=""/>
        <dsp:cNvSpPr/>
      </dsp:nvSpPr>
      <dsp:spPr>
        <a:xfrm>
          <a:off x="7356601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>
            <a:solidFill>
              <a:srgbClr val="000000"/>
            </a:solidFill>
          </a:endParaRPr>
        </a:p>
      </dsp:txBody>
      <dsp:txXfrm>
        <a:off x="7356601" y="764164"/>
        <a:ext cx="180476" cy="180962"/>
      </dsp:txXfrm>
    </dsp:sp>
    <dsp:sp modelId="{2EC8856F-AE62-F946-A8FB-F50297DC4229}">
      <dsp:nvSpPr>
        <dsp:cNvPr id="0" name=""/>
        <dsp:cNvSpPr/>
      </dsp:nvSpPr>
      <dsp:spPr>
        <a:xfrm>
          <a:off x="7721445" y="395747"/>
          <a:ext cx="610335" cy="917795"/>
        </a:xfrm>
        <a:prstGeom prst="roundRect">
          <a:avLst>
            <a:gd name="adj" fmla="val 10000"/>
          </a:avLst>
        </a:prstGeom>
        <a:solidFill>
          <a:srgbClr val="DCE6F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To DPP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7739321" y="413623"/>
        <a:ext cx="574583" cy="8820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214E64-732E-8F42-B29F-474A798F2C5A}">
      <dsp:nvSpPr>
        <dsp:cNvPr id="0" name=""/>
        <dsp:cNvSpPr/>
      </dsp:nvSpPr>
      <dsp:spPr>
        <a:xfrm>
          <a:off x="1374" y="41812"/>
          <a:ext cx="836855" cy="855162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4-bit Quantization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5885" y="66323"/>
        <a:ext cx="787833" cy="806140"/>
      </dsp:txXfrm>
    </dsp:sp>
    <dsp:sp modelId="{5F311DA4-FFD5-BF46-856E-758297C01C02}">
      <dsp:nvSpPr>
        <dsp:cNvPr id="0" name=""/>
        <dsp:cNvSpPr/>
      </dsp:nvSpPr>
      <dsp:spPr>
        <a:xfrm>
          <a:off x="879746" y="300270"/>
          <a:ext cx="261752" cy="338247"/>
        </a:xfrm>
        <a:prstGeom prst="rightArrow">
          <a:avLst>
            <a:gd name="adj1" fmla="val 60000"/>
            <a:gd name="adj2" fmla="val 50000"/>
          </a:avLst>
        </a:prstGeom>
        <a:solidFill>
          <a:srgbClr val="3366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879746" y="367919"/>
        <a:ext cx="183226" cy="202949"/>
      </dsp:txXfrm>
    </dsp:sp>
    <dsp:sp modelId="{9F49771C-4710-1F45-9DF2-1BA01F1B40CD}">
      <dsp:nvSpPr>
        <dsp:cNvPr id="0" name=""/>
        <dsp:cNvSpPr/>
      </dsp:nvSpPr>
      <dsp:spPr>
        <a:xfrm>
          <a:off x="1172972" y="41812"/>
          <a:ext cx="836855" cy="85516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To X-engine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1197483" y="66323"/>
        <a:ext cx="787833" cy="8061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C73D4-2EEA-8E4B-9A9C-372C4A52E1F9}">
      <dsp:nvSpPr>
        <dsp:cNvPr id="0" name=""/>
        <dsp:cNvSpPr/>
      </dsp:nvSpPr>
      <dsp:spPr>
        <a:xfrm>
          <a:off x="6362" y="359196"/>
          <a:ext cx="305727" cy="990897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ADC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15316" y="368150"/>
        <a:ext cx="287819" cy="972989"/>
      </dsp:txXfrm>
    </dsp:sp>
    <dsp:sp modelId="{197DF44A-5A14-D748-BC12-08C300140D77}">
      <dsp:nvSpPr>
        <dsp:cNvPr id="0" name=""/>
        <dsp:cNvSpPr/>
      </dsp:nvSpPr>
      <dsp:spPr>
        <a:xfrm>
          <a:off x="433704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433704" y="764164"/>
        <a:ext cx="180476" cy="180962"/>
      </dsp:txXfrm>
    </dsp:sp>
    <dsp:sp modelId="{F14826B8-AD63-E948-879D-826168CB8C98}">
      <dsp:nvSpPr>
        <dsp:cNvPr id="0" name=""/>
        <dsp:cNvSpPr/>
      </dsp:nvSpPr>
      <dsp:spPr>
        <a:xfrm>
          <a:off x="798549" y="395747"/>
          <a:ext cx="719229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Phase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Switching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819614" y="416812"/>
        <a:ext cx="677099" cy="875665"/>
      </dsp:txXfrm>
    </dsp:sp>
    <dsp:sp modelId="{5131AA17-51BF-9A40-9BC4-FE28102E202B}">
      <dsp:nvSpPr>
        <dsp:cNvPr id="0" name=""/>
        <dsp:cNvSpPr/>
      </dsp:nvSpPr>
      <dsp:spPr>
        <a:xfrm>
          <a:off x="1639393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1639393" y="764164"/>
        <a:ext cx="180476" cy="180962"/>
      </dsp:txXfrm>
    </dsp:sp>
    <dsp:sp modelId="{EF3C6F1F-4702-9244-A8B5-8E7BD826971B}">
      <dsp:nvSpPr>
        <dsp:cNvPr id="0" name=""/>
        <dsp:cNvSpPr/>
      </dsp:nvSpPr>
      <dsp:spPr>
        <a:xfrm>
          <a:off x="2004237" y="395747"/>
          <a:ext cx="772606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Coarse Delay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026866" y="418376"/>
        <a:ext cx="727348" cy="872537"/>
      </dsp:txXfrm>
    </dsp:sp>
    <dsp:sp modelId="{5B78F2C3-120B-B14F-BDD1-C159A6D59167}">
      <dsp:nvSpPr>
        <dsp:cNvPr id="0" name=""/>
        <dsp:cNvSpPr/>
      </dsp:nvSpPr>
      <dsp:spPr>
        <a:xfrm>
          <a:off x="2898459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2898459" y="764164"/>
        <a:ext cx="180476" cy="180962"/>
      </dsp:txXfrm>
    </dsp:sp>
    <dsp:sp modelId="{6382C1C4-1E0D-0B46-99C7-DF01910E0A14}">
      <dsp:nvSpPr>
        <dsp:cNvPr id="0" name=""/>
        <dsp:cNvSpPr/>
      </dsp:nvSpPr>
      <dsp:spPr>
        <a:xfrm>
          <a:off x="3263303" y="395747"/>
          <a:ext cx="484282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PFB</a:t>
          </a:r>
        </a:p>
      </dsp:txBody>
      <dsp:txXfrm>
        <a:off x="3277487" y="409931"/>
        <a:ext cx="455914" cy="889427"/>
      </dsp:txXfrm>
    </dsp:sp>
    <dsp:sp modelId="{E805A33F-3E35-FB4B-ACB0-0D6D88EE83DA}">
      <dsp:nvSpPr>
        <dsp:cNvPr id="0" name=""/>
        <dsp:cNvSpPr/>
      </dsp:nvSpPr>
      <dsp:spPr>
        <a:xfrm>
          <a:off x="3869200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3869200" y="764164"/>
        <a:ext cx="180476" cy="180962"/>
      </dsp:txXfrm>
    </dsp:sp>
    <dsp:sp modelId="{66BD3F07-FE21-2340-ACEE-F25728711916}">
      <dsp:nvSpPr>
        <dsp:cNvPr id="0" name=""/>
        <dsp:cNvSpPr/>
      </dsp:nvSpPr>
      <dsp:spPr>
        <a:xfrm>
          <a:off x="4234044" y="395747"/>
          <a:ext cx="459898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FFT</a:t>
          </a:r>
        </a:p>
      </dsp:txBody>
      <dsp:txXfrm>
        <a:off x="4247514" y="409217"/>
        <a:ext cx="432958" cy="890855"/>
      </dsp:txXfrm>
    </dsp:sp>
    <dsp:sp modelId="{F98008C5-7368-004F-88F3-A2C5FA5E9137}">
      <dsp:nvSpPr>
        <dsp:cNvPr id="0" name=""/>
        <dsp:cNvSpPr/>
      </dsp:nvSpPr>
      <dsp:spPr>
        <a:xfrm>
          <a:off x="4815557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4815557" y="764164"/>
        <a:ext cx="180476" cy="180962"/>
      </dsp:txXfrm>
    </dsp:sp>
    <dsp:sp modelId="{0003A66E-7F15-3040-910E-C99CBC4DCF0A}">
      <dsp:nvSpPr>
        <dsp:cNvPr id="0" name=""/>
        <dsp:cNvSpPr/>
      </dsp:nvSpPr>
      <dsp:spPr>
        <a:xfrm>
          <a:off x="5180402" y="395747"/>
          <a:ext cx="810720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Polari-</a:t>
          </a:r>
          <a:r>
            <a:rPr lang="en-US" sz="1600" b="1" kern="1200" dirty="0" err="1" smtClean="0">
              <a:solidFill>
                <a:srgbClr val="000000"/>
              </a:solidFill>
            </a:rPr>
            <a:t>metry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5204147" y="419492"/>
        <a:ext cx="763230" cy="870305"/>
      </dsp:txXfrm>
    </dsp:sp>
    <dsp:sp modelId="{9B25F9DA-0223-8147-B41D-1628A10663C1}">
      <dsp:nvSpPr>
        <dsp:cNvPr id="0" name=""/>
        <dsp:cNvSpPr/>
      </dsp:nvSpPr>
      <dsp:spPr>
        <a:xfrm>
          <a:off x="6112737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6112737" y="764164"/>
        <a:ext cx="180476" cy="180962"/>
      </dsp:txXfrm>
    </dsp:sp>
    <dsp:sp modelId="{2ED1EE22-6902-554C-A36F-BE88C07F9BB2}">
      <dsp:nvSpPr>
        <dsp:cNvPr id="0" name=""/>
        <dsp:cNvSpPr/>
      </dsp:nvSpPr>
      <dsp:spPr>
        <a:xfrm>
          <a:off x="6477581" y="395747"/>
          <a:ext cx="757404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P, P</a:t>
          </a:r>
          <a:r>
            <a:rPr lang="en-US" sz="1600" b="1" kern="1200" baseline="30000" dirty="0" smtClean="0">
              <a:solidFill>
                <a:srgbClr val="000000"/>
              </a:solidFill>
            </a:rPr>
            <a:t>2</a:t>
          </a:r>
          <a:r>
            <a:rPr lang="en-US" sz="1600" b="1" kern="1200" dirty="0" smtClean="0">
              <a:solidFill>
                <a:srgbClr val="000000"/>
              </a:solidFill>
            </a:rPr>
            <a:t> + VACC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6499765" y="417931"/>
        <a:ext cx="713036" cy="873427"/>
      </dsp:txXfrm>
    </dsp:sp>
    <dsp:sp modelId="{4CA7D42A-50BD-934B-A5B8-2EDA821D5190}">
      <dsp:nvSpPr>
        <dsp:cNvPr id="0" name=""/>
        <dsp:cNvSpPr/>
      </dsp:nvSpPr>
      <dsp:spPr>
        <a:xfrm>
          <a:off x="7356601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>
            <a:solidFill>
              <a:srgbClr val="000000"/>
            </a:solidFill>
          </a:endParaRPr>
        </a:p>
      </dsp:txBody>
      <dsp:txXfrm>
        <a:off x="7356601" y="764164"/>
        <a:ext cx="180476" cy="180962"/>
      </dsp:txXfrm>
    </dsp:sp>
    <dsp:sp modelId="{2EC8856F-AE62-F946-A8FB-F50297DC4229}">
      <dsp:nvSpPr>
        <dsp:cNvPr id="0" name=""/>
        <dsp:cNvSpPr/>
      </dsp:nvSpPr>
      <dsp:spPr>
        <a:xfrm>
          <a:off x="7721445" y="395747"/>
          <a:ext cx="610335" cy="917795"/>
        </a:xfrm>
        <a:prstGeom prst="roundRect">
          <a:avLst>
            <a:gd name="adj" fmla="val 10000"/>
          </a:avLst>
        </a:prstGeom>
        <a:solidFill>
          <a:srgbClr val="DCE6F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To DPP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7739321" y="413623"/>
        <a:ext cx="574583" cy="8820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214E64-732E-8F42-B29F-474A798F2C5A}">
      <dsp:nvSpPr>
        <dsp:cNvPr id="0" name=""/>
        <dsp:cNvSpPr/>
      </dsp:nvSpPr>
      <dsp:spPr>
        <a:xfrm>
          <a:off x="1374" y="41812"/>
          <a:ext cx="836855" cy="855162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4-bit Quantization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5885" y="66323"/>
        <a:ext cx="787833" cy="806140"/>
      </dsp:txXfrm>
    </dsp:sp>
    <dsp:sp modelId="{5F311DA4-FFD5-BF46-856E-758297C01C02}">
      <dsp:nvSpPr>
        <dsp:cNvPr id="0" name=""/>
        <dsp:cNvSpPr/>
      </dsp:nvSpPr>
      <dsp:spPr>
        <a:xfrm>
          <a:off x="879746" y="300270"/>
          <a:ext cx="261752" cy="338247"/>
        </a:xfrm>
        <a:prstGeom prst="rightArrow">
          <a:avLst>
            <a:gd name="adj1" fmla="val 60000"/>
            <a:gd name="adj2" fmla="val 50000"/>
          </a:avLst>
        </a:prstGeom>
        <a:solidFill>
          <a:srgbClr val="3366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879746" y="367919"/>
        <a:ext cx="183226" cy="202949"/>
      </dsp:txXfrm>
    </dsp:sp>
    <dsp:sp modelId="{9F49771C-4710-1F45-9DF2-1BA01F1B40CD}">
      <dsp:nvSpPr>
        <dsp:cNvPr id="0" name=""/>
        <dsp:cNvSpPr/>
      </dsp:nvSpPr>
      <dsp:spPr>
        <a:xfrm>
          <a:off x="1172972" y="41812"/>
          <a:ext cx="836855" cy="85516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To X-engine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1197483" y="66323"/>
        <a:ext cx="787833" cy="8061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C73D4-2EEA-8E4B-9A9C-372C4A52E1F9}">
      <dsp:nvSpPr>
        <dsp:cNvPr id="0" name=""/>
        <dsp:cNvSpPr/>
      </dsp:nvSpPr>
      <dsp:spPr>
        <a:xfrm>
          <a:off x="6362" y="359196"/>
          <a:ext cx="305727" cy="990897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ADC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15316" y="368150"/>
        <a:ext cx="287819" cy="972989"/>
      </dsp:txXfrm>
    </dsp:sp>
    <dsp:sp modelId="{197DF44A-5A14-D748-BC12-08C300140D77}">
      <dsp:nvSpPr>
        <dsp:cNvPr id="0" name=""/>
        <dsp:cNvSpPr/>
      </dsp:nvSpPr>
      <dsp:spPr>
        <a:xfrm>
          <a:off x="433704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433704" y="764164"/>
        <a:ext cx="180476" cy="180962"/>
      </dsp:txXfrm>
    </dsp:sp>
    <dsp:sp modelId="{F14826B8-AD63-E948-879D-826168CB8C98}">
      <dsp:nvSpPr>
        <dsp:cNvPr id="0" name=""/>
        <dsp:cNvSpPr/>
      </dsp:nvSpPr>
      <dsp:spPr>
        <a:xfrm>
          <a:off x="798549" y="395747"/>
          <a:ext cx="719229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Phase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Switching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819614" y="416812"/>
        <a:ext cx="677099" cy="875665"/>
      </dsp:txXfrm>
    </dsp:sp>
    <dsp:sp modelId="{5131AA17-51BF-9A40-9BC4-FE28102E202B}">
      <dsp:nvSpPr>
        <dsp:cNvPr id="0" name=""/>
        <dsp:cNvSpPr/>
      </dsp:nvSpPr>
      <dsp:spPr>
        <a:xfrm>
          <a:off x="1639393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1639393" y="764164"/>
        <a:ext cx="180476" cy="180962"/>
      </dsp:txXfrm>
    </dsp:sp>
    <dsp:sp modelId="{EF3C6F1F-4702-9244-A8B5-8E7BD826971B}">
      <dsp:nvSpPr>
        <dsp:cNvPr id="0" name=""/>
        <dsp:cNvSpPr/>
      </dsp:nvSpPr>
      <dsp:spPr>
        <a:xfrm>
          <a:off x="2004237" y="395747"/>
          <a:ext cx="772606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Coarse Delay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026866" y="418376"/>
        <a:ext cx="727348" cy="872537"/>
      </dsp:txXfrm>
    </dsp:sp>
    <dsp:sp modelId="{5B78F2C3-120B-B14F-BDD1-C159A6D59167}">
      <dsp:nvSpPr>
        <dsp:cNvPr id="0" name=""/>
        <dsp:cNvSpPr/>
      </dsp:nvSpPr>
      <dsp:spPr>
        <a:xfrm>
          <a:off x="2898459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2898459" y="764164"/>
        <a:ext cx="180476" cy="180962"/>
      </dsp:txXfrm>
    </dsp:sp>
    <dsp:sp modelId="{6382C1C4-1E0D-0B46-99C7-DF01910E0A14}">
      <dsp:nvSpPr>
        <dsp:cNvPr id="0" name=""/>
        <dsp:cNvSpPr/>
      </dsp:nvSpPr>
      <dsp:spPr>
        <a:xfrm>
          <a:off x="3263303" y="395747"/>
          <a:ext cx="484282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PFB</a:t>
          </a:r>
        </a:p>
      </dsp:txBody>
      <dsp:txXfrm>
        <a:off x="3277487" y="409931"/>
        <a:ext cx="455914" cy="889427"/>
      </dsp:txXfrm>
    </dsp:sp>
    <dsp:sp modelId="{E805A33F-3E35-FB4B-ACB0-0D6D88EE83DA}">
      <dsp:nvSpPr>
        <dsp:cNvPr id="0" name=""/>
        <dsp:cNvSpPr/>
      </dsp:nvSpPr>
      <dsp:spPr>
        <a:xfrm>
          <a:off x="3869200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3869200" y="764164"/>
        <a:ext cx="180476" cy="180962"/>
      </dsp:txXfrm>
    </dsp:sp>
    <dsp:sp modelId="{66BD3F07-FE21-2340-ACEE-F25728711916}">
      <dsp:nvSpPr>
        <dsp:cNvPr id="0" name=""/>
        <dsp:cNvSpPr/>
      </dsp:nvSpPr>
      <dsp:spPr>
        <a:xfrm>
          <a:off x="4234044" y="395747"/>
          <a:ext cx="459898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FFT</a:t>
          </a:r>
        </a:p>
      </dsp:txBody>
      <dsp:txXfrm>
        <a:off x="4247514" y="409217"/>
        <a:ext cx="432958" cy="890855"/>
      </dsp:txXfrm>
    </dsp:sp>
    <dsp:sp modelId="{F98008C5-7368-004F-88F3-A2C5FA5E9137}">
      <dsp:nvSpPr>
        <dsp:cNvPr id="0" name=""/>
        <dsp:cNvSpPr/>
      </dsp:nvSpPr>
      <dsp:spPr>
        <a:xfrm>
          <a:off x="4815557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4815557" y="764164"/>
        <a:ext cx="180476" cy="180962"/>
      </dsp:txXfrm>
    </dsp:sp>
    <dsp:sp modelId="{0003A66E-7F15-3040-910E-C99CBC4DCF0A}">
      <dsp:nvSpPr>
        <dsp:cNvPr id="0" name=""/>
        <dsp:cNvSpPr/>
      </dsp:nvSpPr>
      <dsp:spPr>
        <a:xfrm>
          <a:off x="5180402" y="395747"/>
          <a:ext cx="810720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Polari-</a:t>
          </a:r>
          <a:r>
            <a:rPr lang="en-US" sz="1600" b="1" kern="1200" dirty="0" err="1" smtClean="0">
              <a:solidFill>
                <a:srgbClr val="000000"/>
              </a:solidFill>
            </a:rPr>
            <a:t>metry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5204147" y="419492"/>
        <a:ext cx="763230" cy="870305"/>
      </dsp:txXfrm>
    </dsp:sp>
    <dsp:sp modelId="{9B25F9DA-0223-8147-B41D-1628A10663C1}">
      <dsp:nvSpPr>
        <dsp:cNvPr id="0" name=""/>
        <dsp:cNvSpPr/>
      </dsp:nvSpPr>
      <dsp:spPr>
        <a:xfrm>
          <a:off x="6112737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6112737" y="764164"/>
        <a:ext cx="180476" cy="180962"/>
      </dsp:txXfrm>
    </dsp:sp>
    <dsp:sp modelId="{2ED1EE22-6902-554C-A36F-BE88C07F9BB2}">
      <dsp:nvSpPr>
        <dsp:cNvPr id="0" name=""/>
        <dsp:cNvSpPr/>
      </dsp:nvSpPr>
      <dsp:spPr>
        <a:xfrm>
          <a:off x="6477581" y="395747"/>
          <a:ext cx="757404" cy="91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Power (P),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P^2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6499765" y="417931"/>
        <a:ext cx="713036" cy="873427"/>
      </dsp:txXfrm>
    </dsp:sp>
    <dsp:sp modelId="{4CA7D42A-50BD-934B-A5B8-2EDA821D5190}">
      <dsp:nvSpPr>
        <dsp:cNvPr id="0" name=""/>
        <dsp:cNvSpPr/>
      </dsp:nvSpPr>
      <dsp:spPr>
        <a:xfrm>
          <a:off x="7356601" y="703843"/>
          <a:ext cx="257823" cy="301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>
            <a:solidFill>
              <a:srgbClr val="000000"/>
            </a:solidFill>
          </a:endParaRPr>
        </a:p>
      </dsp:txBody>
      <dsp:txXfrm>
        <a:off x="7356601" y="764164"/>
        <a:ext cx="180476" cy="180962"/>
      </dsp:txXfrm>
    </dsp:sp>
    <dsp:sp modelId="{2EC8856F-AE62-F946-A8FB-F50297DC4229}">
      <dsp:nvSpPr>
        <dsp:cNvPr id="0" name=""/>
        <dsp:cNvSpPr/>
      </dsp:nvSpPr>
      <dsp:spPr>
        <a:xfrm>
          <a:off x="7721445" y="395747"/>
          <a:ext cx="610335" cy="917795"/>
        </a:xfrm>
        <a:prstGeom prst="roundRect">
          <a:avLst>
            <a:gd name="adj" fmla="val 10000"/>
          </a:avLst>
        </a:prstGeom>
        <a:solidFill>
          <a:srgbClr val="DCE6F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To DPP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7739321" y="413623"/>
        <a:ext cx="574583" cy="8820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214E64-732E-8F42-B29F-474A798F2C5A}">
      <dsp:nvSpPr>
        <dsp:cNvPr id="0" name=""/>
        <dsp:cNvSpPr/>
      </dsp:nvSpPr>
      <dsp:spPr>
        <a:xfrm>
          <a:off x="1374" y="41812"/>
          <a:ext cx="836855" cy="855162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4-bit Quantization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5885" y="66323"/>
        <a:ext cx="787833" cy="806140"/>
      </dsp:txXfrm>
    </dsp:sp>
    <dsp:sp modelId="{5F311DA4-FFD5-BF46-856E-758297C01C02}">
      <dsp:nvSpPr>
        <dsp:cNvPr id="0" name=""/>
        <dsp:cNvSpPr/>
      </dsp:nvSpPr>
      <dsp:spPr>
        <a:xfrm>
          <a:off x="879746" y="300270"/>
          <a:ext cx="261752" cy="338247"/>
        </a:xfrm>
        <a:prstGeom prst="rightArrow">
          <a:avLst>
            <a:gd name="adj1" fmla="val 60000"/>
            <a:gd name="adj2" fmla="val 50000"/>
          </a:avLst>
        </a:prstGeom>
        <a:solidFill>
          <a:srgbClr val="3366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879746" y="367919"/>
        <a:ext cx="183226" cy="202949"/>
      </dsp:txXfrm>
    </dsp:sp>
    <dsp:sp modelId="{9F49771C-4710-1F45-9DF2-1BA01F1B40CD}">
      <dsp:nvSpPr>
        <dsp:cNvPr id="0" name=""/>
        <dsp:cNvSpPr/>
      </dsp:nvSpPr>
      <dsp:spPr>
        <a:xfrm>
          <a:off x="1172972" y="41812"/>
          <a:ext cx="836855" cy="85516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To X-engine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1197483" y="66323"/>
        <a:ext cx="787833" cy="806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49B8F-FFC4-2142-837F-682C8E72F2BD}" type="datetimeFigureOut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6D62B7-AB91-8C4C-8E83-F76AC61E2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31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848DC-BC04-8A47-BC13-47CA1917C1D9}" type="datetimeFigureOut">
              <a:rPr lang="en-US" smtClean="0"/>
              <a:t>9/24/12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92B08-F99E-2F40-A415-47FF2030A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495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425C-07AD-4145-A4D3-0C400863F019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2ADC-0529-3140-A6BC-62C227337F24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79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20B3-51CF-6847-879D-3DD69E2C25F9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4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5D6E-72DE-BE40-9AB1-6D59BF34737D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4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91FA-239C-0644-B283-0189AEE2929C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12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CABF1-7217-D845-AEC0-7367BCB948A7}" type="datetime1">
              <a:rPr lang="en-US" smtClean="0"/>
              <a:t>9/24/12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31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C2EF-5E7E-BC44-A4D2-5CAD2D85ECEF}" type="datetime1">
              <a:rPr lang="en-US" smtClean="0"/>
              <a:t>9/24/12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1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03CCB-4285-1346-9AC9-CABD257C5506}" type="datetime1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5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6F35-398F-A34D-93E4-9DB5A2873F56}" type="datetime1">
              <a:rPr lang="en-US" smtClean="0"/>
              <a:t>9/24/12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4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09F6-E6A3-944A-8830-1F6061D09909}" type="datetime1">
              <a:rPr lang="en-US" smtClean="0"/>
              <a:t>9/24/12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3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8D2F-1871-9E47-819B-38C73DD31E39}" type="datetime1">
              <a:rPr lang="en-US" smtClean="0"/>
              <a:t>9/24/12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72449-0CFF-BC44-B1BD-F96475AB64FF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122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diagramQuickStyle" Target="../diagrams/quickStyle2.xml"/><Relationship Id="rId20" Type="http://schemas.openxmlformats.org/officeDocument/2006/relationships/diagramColors" Target="../diagrams/colors4.xml"/><Relationship Id="rId21" Type="http://schemas.microsoft.com/office/2007/relationships/diagramDrawing" Target="../diagrams/drawing4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2" Type="http://schemas.openxmlformats.org/officeDocument/2006/relationships/diagramData" Target="../diagrams/data3.xml"/><Relationship Id="rId13" Type="http://schemas.openxmlformats.org/officeDocument/2006/relationships/diagramLayout" Target="../diagrams/layout3.xml"/><Relationship Id="rId14" Type="http://schemas.openxmlformats.org/officeDocument/2006/relationships/diagramQuickStyle" Target="../diagrams/quickStyle3.xml"/><Relationship Id="rId15" Type="http://schemas.openxmlformats.org/officeDocument/2006/relationships/diagramColors" Target="../diagrams/colors3.xml"/><Relationship Id="rId16" Type="http://schemas.microsoft.com/office/2007/relationships/diagramDrawing" Target="../diagrams/drawing3.xml"/><Relationship Id="rId17" Type="http://schemas.openxmlformats.org/officeDocument/2006/relationships/diagramData" Target="../diagrams/data4.xml"/><Relationship Id="rId18" Type="http://schemas.openxmlformats.org/officeDocument/2006/relationships/diagramLayout" Target="../diagrams/layout4.xml"/><Relationship Id="rId19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7" Type="http://schemas.openxmlformats.org/officeDocument/2006/relationships/diagramData" Target="../diagrams/data6.xml"/><Relationship Id="rId8" Type="http://schemas.openxmlformats.org/officeDocument/2006/relationships/diagramLayout" Target="../diagrams/layout6.xml"/><Relationship Id="rId9" Type="http://schemas.openxmlformats.org/officeDocument/2006/relationships/diagramQuickStyle" Target="../diagrams/quickStyle6.xml"/><Relationship Id="rId10" Type="http://schemas.openxmlformats.org/officeDocument/2006/relationships/diagramColors" Target="../diagrams/colors6.xml"/><Relationship Id="rId11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" y="529722"/>
            <a:ext cx="8610600" cy="1470025"/>
          </a:xfrm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Digital System Review and Status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3" name="Group 5"/>
          <p:cNvGrpSpPr/>
          <p:nvPr/>
        </p:nvGrpSpPr>
        <p:grpSpPr>
          <a:xfrm>
            <a:off x="973825" y="3560006"/>
            <a:ext cx="7196350" cy="1452568"/>
            <a:chOff x="2590800" y="4620888"/>
            <a:chExt cx="5943600" cy="1452568"/>
          </a:xfrm>
        </p:grpSpPr>
        <p:sp>
          <p:nvSpPr>
            <p:cNvPr id="4" name="TextBox 3"/>
            <p:cNvSpPr txBox="1"/>
            <p:nvPr/>
          </p:nvSpPr>
          <p:spPr>
            <a:xfrm>
              <a:off x="2724150" y="4620888"/>
              <a:ext cx="5676900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3200" b="1" dirty="0" err="1" smtClean="0"/>
                <a:t>Nimish</a:t>
              </a:r>
              <a:r>
                <a:rPr lang="en-US" sz="3200" b="1" dirty="0" smtClean="0"/>
                <a:t> Sane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90800" y="5334792"/>
              <a:ext cx="5943600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400" dirty="0" smtClean="0"/>
                <a:t>Center for Solar-Terrestrial Research</a:t>
              </a:r>
            </a:p>
            <a:p>
              <a:pPr algn="ctr"/>
              <a:r>
                <a:rPr lang="en-US" sz="2400" dirty="0" smtClean="0"/>
                <a:t>New Jersey Institute of Technology, Newark, NJ</a:t>
              </a:r>
              <a:endParaRPr lang="en-US" sz="2400" dirty="0"/>
            </a:p>
          </p:txBody>
        </p:sp>
      </p:grpSp>
      <p:pic>
        <p:nvPicPr>
          <p:cNvPr id="6" name="Picture 5" descr="njit_rgb_240x12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5618320"/>
            <a:ext cx="2286000" cy="12287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02118" y="2168994"/>
            <a:ext cx="4339765" cy="73866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2400" b="1" dirty="0" smtClean="0"/>
              <a:t>EOVSA Prototype Review </a:t>
            </a:r>
          </a:p>
          <a:p>
            <a:pPr algn="ctr"/>
            <a:r>
              <a:rPr lang="en-US" sz="2400" b="1" dirty="0" smtClean="0"/>
              <a:t>September 24-26, 2012</a:t>
            </a:r>
          </a:p>
        </p:txBody>
      </p:sp>
    </p:spTree>
    <p:extLst>
      <p:ext uri="{BB962C8B-B14F-4D97-AF65-F5344CB8AC3E}">
        <p14:creationId xmlns:p14="http://schemas.microsoft.com/office/powerpoint/2010/main" val="3508041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24"/>
            <a:ext cx="8229600" cy="74075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X-Engine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15171" y="848227"/>
            <a:ext cx="1808438" cy="57509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235058" y="964818"/>
            <a:ext cx="1380112" cy="400110"/>
            <a:chOff x="207448" y="785340"/>
            <a:chExt cx="1380112" cy="400110"/>
          </a:xfrm>
        </p:grpSpPr>
        <p:cxnSp>
          <p:nvCxnSpPr>
            <p:cNvPr id="8" name="Straight Arrow Connector 7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07448" y="785340"/>
              <a:ext cx="41710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A</a:t>
              </a:r>
              <a:endParaRPr lang="en-US" sz="2000" baseline="-25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62939" y="1254922"/>
            <a:ext cx="1366581" cy="400110"/>
            <a:chOff x="220979" y="785340"/>
            <a:chExt cx="1366581" cy="400110"/>
          </a:xfrm>
        </p:grpSpPr>
        <p:cxnSp>
          <p:nvCxnSpPr>
            <p:cNvPr id="11" name="Straight Arrow Connector 10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20979" y="785340"/>
              <a:ext cx="390043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A</a:t>
              </a:r>
              <a:endParaRPr lang="en-US" sz="2000" baseline="-250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7455" y="1545026"/>
            <a:ext cx="1376905" cy="400110"/>
            <a:chOff x="210655" y="765334"/>
            <a:chExt cx="1376905" cy="440121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10655" y="765334"/>
              <a:ext cx="410690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B</a:t>
              </a:r>
              <a:endParaRPr lang="en-US" sz="2000" baseline="-250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56622" y="1835130"/>
            <a:ext cx="1372898" cy="400110"/>
            <a:chOff x="214662" y="803526"/>
            <a:chExt cx="1372898" cy="363736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14662" y="803526"/>
              <a:ext cx="402674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B</a:t>
              </a:r>
              <a:endParaRPr lang="en-US" sz="2000" baseline="-250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54749" y="5535424"/>
            <a:ext cx="1460421" cy="400110"/>
            <a:chOff x="127139" y="765334"/>
            <a:chExt cx="1460421" cy="440121"/>
          </a:xfrm>
        </p:grpSpPr>
        <p:cxnSp>
          <p:nvCxnSpPr>
            <p:cNvPr id="20" name="Straight Arrow Connector 19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27139" y="765334"/>
              <a:ext cx="577722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err="1" smtClean="0"/>
                <a:t>X</a:t>
              </a:r>
              <a:r>
                <a:rPr lang="en-US" sz="2000" baseline="-25000" dirty="0" err="1" smtClean="0"/>
                <a:t>test</a:t>
              </a:r>
              <a:endParaRPr lang="en-US" sz="2000" baseline="-250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54717" y="5825528"/>
            <a:ext cx="1455613" cy="400110"/>
            <a:chOff x="131947" y="803526"/>
            <a:chExt cx="1455613" cy="363736"/>
          </a:xfrm>
        </p:grpSpPr>
        <p:cxnSp>
          <p:nvCxnSpPr>
            <p:cNvPr id="23" name="Straight Arrow Connector 22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31947" y="803526"/>
              <a:ext cx="568104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err="1" smtClean="0"/>
                <a:t>Y</a:t>
              </a:r>
              <a:r>
                <a:rPr lang="en-US" sz="2000" baseline="-25000" dirty="0" err="1" smtClean="0"/>
                <a:t>test</a:t>
              </a:r>
              <a:endParaRPr lang="en-US" sz="2000" baseline="-25000" dirty="0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678146" y="2995848"/>
            <a:ext cx="481463" cy="142199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.</a:t>
            </a:r>
          </a:p>
          <a:p>
            <a:pPr algn="ctr"/>
            <a:r>
              <a:rPr lang="en-US" sz="2800" b="1" dirty="0" smtClean="0"/>
              <a:t>.</a:t>
            </a:r>
          </a:p>
          <a:p>
            <a:pPr algn="ctr"/>
            <a:r>
              <a:rPr lang="en-US" sz="2800" b="1" dirty="0"/>
              <a:t>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87260" y="944453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Multiply 26"/>
          <p:cNvSpPr/>
          <p:nvPr/>
        </p:nvSpPr>
        <p:spPr>
          <a:xfrm>
            <a:off x="1927083" y="935320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887260" y="1787153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Multiply 28"/>
          <p:cNvSpPr/>
          <p:nvPr/>
        </p:nvSpPr>
        <p:spPr>
          <a:xfrm>
            <a:off x="1927083" y="1805632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2646528" y="807764"/>
            <a:ext cx="1988223" cy="338554"/>
            <a:chOff x="6608563" y="600674"/>
            <a:chExt cx="1988223" cy="338554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8048238" y="60067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A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B</a:t>
              </a:r>
              <a:endParaRPr lang="en-US" sz="1600" baseline="-250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647073" y="1015388"/>
            <a:ext cx="1950136" cy="338554"/>
            <a:chOff x="6608563" y="600674"/>
            <a:chExt cx="1950136" cy="338554"/>
          </a:xfrm>
        </p:grpSpPr>
        <p:cxnSp>
          <p:nvCxnSpPr>
            <p:cNvPr id="34" name="Straight Arrow Connector 33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8048238" y="600674"/>
              <a:ext cx="5104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A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B</a:t>
              </a:r>
              <a:endParaRPr lang="en-US" sz="1600" baseline="-250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647073" y="1236284"/>
            <a:ext cx="1971808" cy="338554"/>
            <a:chOff x="6608563" y="600674"/>
            <a:chExt cx="1971808" cy="338554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8048238" y="600674"/>
              <a:ext cx="53213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A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B</a:t>
              </a:r>
              <a:endParaRPr lang="en-US" sz="1600" baseline="-250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647073" y="1429568"/>
            <a:ext cx="1966551" cy="338554"/>
            <a:chOff x="6608563" y="600674"/>
            <a:chExt cx="1966551" cy="338554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8048238" y="600674"/>
              <a:ext cx="5268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A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B</a:t>
              </a:r>
              <a:endParaRPr lang="en-US" sz="1600" baseline="-25000" dirty="0"/>
            </a:p>
          </p:txBody>
        </p:sp>
      </p:grpSp>
      <p:cxnSp>
        <p:nvCxnSpPr>
          <p:cNvPr id="42" name="Straight Arrow Connector 41"/>
          <p:cNvCxnSpPr/>
          <p:nvPr/>
        </p:nvCxnSpPr>
        <p:spPr>
          <a:xfrm>
            <a:off x="2647073" y="1848936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086748" y="1691882"/>
            <a:ext cx="5437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A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2647618" y="2042754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087293" y="1871894"/>
            <a:ext cx="5056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A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2647618" y="2263650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087293" y="2092790"/>
            <a:ext cx="527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A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647618" y="2456934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087293" y="2272268"/>
            <a:ext cx="5220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A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50" name="Rectangle 49"/>
          <p:cNvSpPr/>
          <p:nvPr/>
        </p:nvSpPr>
        <p:spPr>
          <a:xfrm>
            <a:off x="1887805" y="2968442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Multiply 50"/>
          <p:cNvSpPr/>
          <p:nvPr/>
        </p:nvSpPr>
        <p:spPr>
          <a:xfrm>
            <a:off x="1927628" y="2904085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2647618" y="2831753"/>
            <a:ext cx="2124945" cy="338554"/>
            <a:chOff x="6608563" y="600674"/>
            <a:chExt cx="2124945" cy="338554"/>
          </a:xfrm>
        </p:grpSpPr>
        <p:cxnSp>
          <p:nvCxnSpPr>
            <p:cNvPr id="53" name="Straight Arrow Connector 52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8048238" y="600674"/>
              <a:ext cx="6852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/>
                <a:t>X</a:t>
              </a:r>
              <a:r>
                <a:rPr lang="en-US" sz="1600" baseline="-25000" dirty="0" err="1" smtClean="0"/>
                <a:t>B</a:t>
              </a:r>
              <a:r>
                <a:rPr lang="en-US" sz="1600" dirty="0" err="1" smtClean="0"/>
                <a:t>X</a:t>
              </a:r>
              <a:r>
                <a:rPr lang="en-US" sz="1600" baseline="-25000" dirty="0" err="1" smtClean="0"/>
                <a:t>test</a:t>
              </a:r>
              <a:endParaRPr lang="en-US" sz="1600" baseline="-250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648163" y="3039377"/>
            <a:ext cx="2118432" cy="752734"/>
            <a:chOff x="6610198" y="2763257"/>
            <a:chExt cx="2118432" cy="752734"/>
          </a:xfrm>
        </p:grpSpPr>
        <p:grpSp>
          <p:nvGrpSpPr>
            <p:cNvPr id="56" name="Group 55"/>
            <p:cNvGrpSpPr/>
            <p:nvPr/>
          </p:nvGrpSpPr>
          <p:grpSpPr>
            <a:xfrm>
              <a:off x="6610198" y="2763257"/>
              <a:ext cx="2111920" cy="338554"/>
              <a:chOff x="6608563" y="600674"/>
              <a:chExt cx="2111920" cy="338554"/>
            </a:xfrm>
          </p:grpSpPr>
          <p:cxnSp>
            <p:nvCxnSpPr>
              <p:cNvPr id="63" name="Straight Arrow Connector 62"/>
              <p:cNvCxnSpPr/>
              <p:nvPr/>
            </p:nvCxnSpPr>
            <p:spPr>
              <a:xfrm>
                <a:off x="6608563" y="785340"/>
                <a:ext cx="145348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4" name="TextBox 63"/>
              <p:cNvSpPr txBox="1"/>
              <p:nvPr/>
            </p:nvSpPr>
            <p:spPr>
              <a:xfrm>
                <a:off x="8048238" y="600674"/>
                <a:ext cx="67224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 smtClean="0"/>
                  <a:t>Y</a:t>
                </a:r>
                <a:r>
                  <a:rPr lang="en-US" sz="1600" baseline="-25000" dirty="0" err="1" smtClean="0"/>
                  <a:t>B</a:t>
                </a:r>
                <a:r>
                  <a:rPr lang="en-US" sz="1600" dirty="0" err="1" smtClean="0"/>
                  <a:t>Y</a:t>
                </a:r>
                <a:r>
                  <a:rPr lang="en-US" sz="1600" baseline="-25000" dirty="0" err="1" smtClean="0"/>
                  <a:t>test</a:t>
                </a:r>
                <a:endParaRPr lang="en-US" sz="1600" baseline="-25000" dirty="0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6610198" y="2984153"/>
              <a:ext cx="2118432" cy="338554"/>
              <a:chOff x="6608563" y="600674"/>
              <a:chExt cx="2118432" cy="338554"/>
            </a:xfrm>
          </p:grpSpPr>
          <p:cxnSp>
            <p:nvCxnSpPr>
              <p:cNvPr id="61" name="Straight Arrow Connector 60"/>
              <p:cNvCxnSpPr/>
              <p:nvPr/>
            </p:nvCxnSpPr>
            <p:spPr>
              <a:xfrm>
                <a:off x="6608563" y="785340"/>
                <a:ext cx="145348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2" name="TextBox 61"/>
              <p:cNvSpPr txBox="1"/>
              <p:nvPr/>
            </p:nvSpPr>
            <p:spPr>
              <a:xfrm>
                <a:off x="8048238" y="600674"/>
                <a:ext cx="6787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 smtClean="0"/>
                  <a:t>X</a:t>
                </a:r>
                <a:r>
                  <a:rPr lang="en-US" sz="1600" baseline="-25000" dirty="0" err="1" smtClean="0"/>
                  <a:t>B</a:t>
                </a:r>
                <a:r>
                  <a:rPr lang="en-US" sz="1600" dirty="0" err="1" smtClean="0"/>
                  <a:t>Y</a:t>
                </a:r>
                <a:r>
                  <a:rPr lang="en-US" sz="1600" baseline="-25000" dirty="0" err="1" smtClean="0"/>
                  <a:t>test</a:t>
                </a:r>
                <a:endParaRPr lang="en-US" sz="1600" baseline="-25000" dirty="0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6610198" y="3177437"/>
              <a:ext cx="2118432" cy="338554"/>
              <a:chOff x="6608563" y="600674"/>
              <a:chExt cx="2118432" cy="338554"/>
            </a:xfrm>
          </p:grpSpPr>
          <p:cxnSp>
            <p:nvCxnSpPr>
              <p:cNvPr id="59" name="Straight Arrow Connector 58"/>
              <p:cNvCxnSpPr/>
              <p:nvPr/>
            </p:nvCxnSpPr>
            <p:spPr>
              <a:xfrm>
                <a:off x="6608563" y="785340"/>
                <a:ext cx="145348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0" name="TextBox 59"/>
              <p:cNvSpPr txBox="1"/>
              <p:nvPr/>
            </p:nvSpPr>
            <p:spPr>
              <a:xfrm>
                <a:off x="8048238" y="600674"/>
                <a:ext cx="6787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 smtClean="0"/>
                  <a:t>Y</a:t>
                </a:r>
                <a:r>
                  <a:rPr lang="en-US" sz="1600" baseline="-25000" dirty="0" err="1" smtClean="0"/>
                  <a:t>B</a:t>
                </a:r>
                <a:r>
                  <a:rPr lang="en-US" sz="1600" dirty="0" err="1" smtClean="0"/>
                  <a:t>X</a:t>
                </a:r>
                <a:r>
                  <a:rPr lang="en-US" sz="1600" baseline="-25000" dirty="0" err="1" smtClean="0"/>
                  <a:t>test</a:t>
                </a:r>
                <a:endParaRPr lang="en-US" sz="1600" baseline="-25000" dirty="0"/>
              </a:p>
            </p:txBody>
          </p:sp>
        </p:grpSp>
      </p:grpSp>
      <p:sp>
        <p:nvSpPr>
          <p:cNvPr id="65" name="Rectangle 64"/>
          <p:cNvSpPr/>
          <p:nvPr/>
        </p:nvSpPr>
        <p:spPr>
          <a:xfrm>
            <a:off x="2139717" y="2527088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888852" y="3860533"/>
            <a:ext cx="759268" cy="6752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Multiply 66"/>
          <p:cNvSpPr/>
          <p:nvPr/>
        </p:nvSpPr>
        <p:spPr>
          <a:xfrm>
            <a:off x="1928675" y="3851400"/>
            <a:ext cx="679622" cy="693543"/>
          </a:xfrm>
          <a:prstGeom prst="mathMultiply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2648120" y="4101794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087795" y="3903322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648665" y="430941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088340" y="4124752"/>
            <a:ext cx="521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72" name="Rectangle 71"/>
          <p:cNvSpPr/>
          <p:nvPr/>
        </p:nvSpPr>
        <p:spPr>
          <a:xfrm>
            <a:off x="1889397" y="5829298"/>
            <a:ext cx="759268" cy="6752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Multiply 72"/>
          <p:cNvSpPr/>
          <p:nvPr/>
        </p:nvSpPr>
        <p:spPr>
          <a:xfrm>
            <a:off x="1929220" y="5820165"/>
            <a:ext cx="679622" cy="693543"/>
          </a:xfrm>
          <a:prstGeom prst="mathMultiply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2649210" y="607055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088885" y="5885893"/>
            <a:ext cx="7412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13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test</a:t>
            </a:r>
            <a:endParaRPr lang="en-US" sz="1600" baseline="-25000" dirty="0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649755" y="6264377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089430" y="6079711"/>
            <a:ext cx="727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13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test</a:t>
            </a:r>
            <a:endParaRPr lang="en-US" sz="1600" baseline="-25000" dirty="0"/>
          </a:p>
        </p:txBody>
      </p:sp>
      <p:sp>
        <p:nvSpPr>
          <p:cNvPr id="78" name="Rectangle 77"/>
          <p:cNvSpPr/>
          <p:nvPr/>
        </p:nvSpPr>
        <p:spPr>
          <a:xfrm>
            <a:off x="2141309" y="5429061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79" name="Rectangle 78"/>
          <p:cNvSpPr/>
          <p:nvPr/>
        </p:nvSpPr>
        <p:spPr>
          <a:xfrm>
            <a:off x="1877184" y="4680888"/>
            <a:ext cx="759268" cy="6752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Multiply 79"/>
          <p:cNvSpPr/>
          <p:nvPr/>
        </p:nvSpPr>
        <p:spPr>
          <a:xfrm>
            <a:off x="1917007" y="4671755"/>
            <a:ext cx="679622" cy="693543"/>
          </a:xfrm>
          <a:prstGeom prst="mathMultiply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2636452" y="4935955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2636997" y="514357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4076672" y="4958913"/>
            <a:ext cx="521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84" name="TextBox 83"/>
          <p:cNvSpPr txBox="1"/>
          <p:nvPr/>
        </p:nvSpPr>
        <p:spPr>
          <a:xfrm>
            <a:off x="4088340" y="4759828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85" name="Rounded Rectangle 84"/>
          <p:cNvSpPr/>
          <p:nvPr/>
        </p:nvSpPr>
        <p:spPr>
          <a:xfrm>
            <a:off x="4763869" y="1145191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4763869" y="3113956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28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4763869" y="1978698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227480" y="2590714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4763869" y="4034458"/>
            <a:ext cx="1555842" cy="3826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29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4763869" y="6003223"/>
            <a:ext cx="1555842" cy="3826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119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4763869" y="4904770"/>
            <a:ext cx="1555842" cy="3826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30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4227480" y="5479981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93" name="Rectangle 92"/>
          <p:cNvSpPr/>
          <p:nvPr/>
        </p:nvSpPr>
        <p:spPr>
          <a:xfrm>
            <a:off x="5438254" y="2582011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94" name="Rectangle 93"/>
          <p:cNvSpPr/>
          <p:nvPr/>
        </p:nvSpPr>
        <p:spPr>
          <a:xfrm>
            <a:off x="5438254" y="5448134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6581379" y="1501864"/>
            <a:ext cx="2266287" cy="13669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Baselines that include at least one 27-m antenna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(Antenna # A and Antenna # B)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7933266" y="252969"/>
            <a:ext cx="914400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 Design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759222" y="4463306"/>
            <a:ext cx="2088444" cy="14722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Each X-engine (one per each Roach board) processes 4096/8 = 512 spectral channels.</a:t>
            </a:r>
            <a:endParaRPr lang="en-US" dirty="0"/>
          </a:p>
        </p:txBody>
      </p:sp>
      <p:grpSp>
        <p:nvGrpSpPr>
          <p:cNvPr id="98" name="Group 97"/>
          <p:cNvGrpSpPr/>
          <p:nvPr/>
        </p:nvGrpSpPr>
        <p:grpSpPr>
          <a:xfrm>
            <a:off x="260656" y="2118781"/>
            <a:ext cx="1373699" cy="400110"/>
            <a:chOff x="213861" y="765334"/>
            <a:chExt cx="1373699" cy="440121"/>
          </a:xfrm>
        </p:grpSpPr>
        <p:cxnSp>
          <p:nvCxnSpPr>
            <p:cNvPr id="99" name="Straight Arrow Connector 98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213861" y="765334"/>
              <a:ext cx="404278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259823" y="2408885"/>
            <a:ext cx="1369692" cy="400110"/>
            <a:chOff x="217868" y="803526"/>
            <a:chExt cx="1369692" cy="363736"/>
          </a:xfrm>
        </p:grpSpPr>
        <p:cxnSp>
          <p:nvCxnSpPr>
            <p:cNvPr id="102" name="Straight Arrow Connector 101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>
            <a:xfrm>
              <a:off x="217868" y="803526"/>
              <a:ext cx="396262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31735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15171" y="848227"/>
            <a:ext cx="1808438" cy="57509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241383" y="1966699"/>
            <a:ext cx="1373787" cy="400110"/>
            <a:chOff x="213773" y="785340"/>
            <a:chExt cx="1373787" cy="400110"/>
          </a:xfrm>
        </p:grpSpPr>
        <p:cxnSp>
          <p:nvCxnSpPr>
            <p:cNvPr id="10" name="Straight Arrow Connector 9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13773" y="785340"/>
              <a:ext cx="40445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/>
                <a:t>X</a:t>
              </a:r>
              <a:r>
                <a:rPr lang="en-US" sz="2000" baseline="-25000" dirty="0" smtClean="0"/>
                <a:t>0</a:t>
              </a:r>
              <a:endParaRPr lang="en-US" sz="2000" baseline="-250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9804" y="2270914"/>
            <a:ext cx="1369716" cy="400110"/>
            <a:chOff x="217844" y="785340"/>
            <a:chExt cx="1369716" cy="40011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17844" y="785340"/>
              <a:ext cx="39631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0</a:t>
              </a:r>
              <a:endParaRPr lang="en-US" sz="2000" baseline="-250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55428" y="2589240"/>
            <a:ext cx="1373786" cy="400110"/>
            <a:chOff x="213774" y="765334"/>
            <a:chExt cx="1373786" cy="440121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13774" y="765334"/>
              <a:ext cx="404452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59803" y="2935788"/>
            <a:ext cx="1369717" cy="400110"/>
            <a:chOff x="217843" y="803526"/>
            <a:chExt cx="1369717" cy="363736"/>
          </a:xfrm>
        </p:grpSpPr>
        <p:cxnSp>
          <p:nvCxnSpPr>
            <p:cNvPr id="20" name="Straight Arrow Connector 19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17843" y="803526"/>
              <a:ext cx="396312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41689" y="4006752"/>
            <a:ext cx="1373787" cy="400110"/>
            <a:chOff x="213773" y="765334"/>
            <a:chExt cx="1373787" cy="44012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213773" y="765334"/>
              <a:ext cx="404452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3</a:t>
              </a:r>
              <a:endParaRPr lang="en-US" sz="2000" baseline="-250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46065" y="4296856"/>
            <a:ext cx="1369717" cy="400110"/>
            <a:chOff x="217843" y="803526"/>
            <a:chExt cx="1369717" cy="363736"/>
          </a:xfrm>
        </p:grpSpPr>
        <p:cxnSp>
          <p:nvCxnSpPr>
            <p:cNvPr id="30" name="Straight Arrow Connector 29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217843" y="803526"/>
              <a:ext cx="396312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3</a:t>
              </a:r>
              <a:endParaRPr lang="en-US" sz="2000" baseline="-25000" dirty="0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1887260" y="944453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Multiply 34"/>
          <p:cNvSpPr/>
          <p:nvPr/>
        </p:nvSpPr>
        <p:spPr>
          <a:xfrm>
            <a:off x="1927083" y="935320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887260" y="1871819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Multiply 38"/>
          <p:cNvSpPr/>
          <p:nvPr/>
        </p:nvSpPr>
        <p:spPr>
          <a:xfrm>
            <a:off x="1927083" y="1890298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2646528" y="807764"/>
            <a:ext cx="1975999" cy="338554"/>
            <a:chOff x="6608563" y="600674"/>
            <a:chExt cx="1975999" cy="338554"/>
          </a:xfrm>
        </p:grpSpPr>
        <p:cxnSp>
          <p:nvCxnSpPr>
            <p:cNvPr id="53" name="Straight Arrow Connector 52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647073" y="1015388"/>
            <a:ext cx="1975999" cy="338554"/>
            <a:chOff x="6608563" y="600674"/>
            <a:chExt cx="1975999" cy="338554"/>
          </a:xfrm>
        </p:grpSpPr>
        <p:cxnSp>
          <p:nvCxnSpPr>
            <p:cNvPr id="58" name="Straight Arrow Connector 57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647073" y="1236284"/>
            <a:ext cx="1975999" cy="338554"/>
            <a:chOff x="6608563" y="600674"/>
            <a:chExt cx="1975999" cy="338554"/>
          </a:xfrm>
        </p:grpSpPr>
        <p:cxnSp>
          <p:nvCxnSpPr>
            <p:cNvPr id="61" name="Straight Arrow Connector 60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647073" y="1429568"/>
            <a:ext cx="1975999" cy="338554"/>
            <a:chOff x="6608563" y="600674"/>
            <a:chExt cx="1975999" cy="338554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cxnSp>
        <p:nvCxnSpPr>
          <p:cNvPr id="67" name="Straight Arrow Connector 66"/>
          <p:cNvCxnSpPr/>
          <p:nvPr/>
        </p:nvCxnSpPr>
        <p:spPr>
          <a:xfrm>
            <a:off x="2647073" y="1933602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086748" y="1776548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647618" y="2127420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087293" y="1956560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2647618" y="2348316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4087293" y="2177456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647618" y="2541600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087293" y="2371045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79" name="Rectangle 78"/>
          <p:cNvSpPr/>
          <p:nvPr/>
        </p:nvSpPr>
        <p:spPr>
          <a:xfrm>
            <a:off x="1887805" y="2770888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Multiply 79"/>
          <p:cNvSpPr/>
          <p:nvPr/>
        </p:nvSpPr>
        <p:spPr>
          <a:xfrm>
            <a:off x="1927628" y="2706531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80"/>
          <p:cNvGrpSpPr/>
          <p:nvPr/>
        </p:nvGrpSpPr>
        <p:grpSpPr>
          <a:xfrm>
            <a:off x="2647618" y="2634199"/>
            <a:ext cx="1975999" cy="338554"/>
            <a:chOff x="6608563" y="600674"/>
            <a:chExt cx="1975999" cy="338554"/>
          </a:xfrm>
        </p:grpSpPr>
        <p:cxnSp>
          <p:nvCxnSpPr>
            <p:cNvPr id="82" name="Straight Arrow Connector 81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3</a:t>
              </a:r>
              <a:endParaRPr lang="en-US" sz="1600" baseline="-25000" dirty="0"/>
            </a:p>
          </p:txBody>
        </p:sp>
      </p:grpSp>
      <p:cxnSp>
        <p:nvCxnSpPr>
          <p:cNvPr id="85" name="Straight Arrow Connector 84"/>
          <p:cNvCxnSpPr/>
          <p:nvPr/>
        </p:nvCxnSpPr>
        <p:spPr>
          <a:xfrm>
            <a:off x="2648163" y="302648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087838" y="2841823"/>
            <a:ext cx="5233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2648163" y="3247385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4087838" y="3062719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2648163" y="344066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4087838" y="3256003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95" name="Rectangle 94"/>
          <p:cNvSpPr/>
          <p:nvPr/>
        </p:nvSpPr>
        <p:spPr>
          <a:xfrm>
            <a:off x="1866733" y="5553866"/>
            <a:ext cx="759268" cy="6752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Multiply 95"/>
          <p:cNvSpPr/>
          <p:nvPr/>
        </p:nvSpPr>
        <p:spPr>
          <a:xfrm>
            <a:off x="1906556" y="5544733"/>
            <a:ext cx="679622" cy="693543"/>
          </a:xfrm>
          <a:prstGeom prst="mathMultiply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Straight Arrow Connector 100"/>
          <p:cNvCxnSpPr/>
          <p:nvPr/>
        </p:nvCxnSpPr>
        <p:spPr>
          <a:xfrm>
            <a:off x="2626001" y="5795127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065676" y="5596655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104" name="Straight Arrow Connector 103"/>
          <p:cNvCxnSpPr/>
          <p:nvPr/>
        </p:nvCxnSpPr>
        <p:spPr>
          <a:xfrm>
            <a:off x="2626546" y="6002751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066221" y="5818085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152" name="Rounded Rectangle 151"/>
          <p:cNvSpPr/>
          <p:nvPr/>
        </p:nvSpPr>
        <p:spPr>
          <a:xfrm>
            <a:off x="4763869" y="1145191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3" name="Rounded Rectangle 152"/>
          <p:cNvSpPr/>
          <p:nvPr/>
        </p:nvSpPr>
        <p:spPr>
          <a:xfrm>
            <a:off x="4763869" y="2930513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4" name="Rounded Rectangle 153"/>
          <p:cNvSpPr/>
          <p:nvPr/>
        </p:nvSpPr>
        <p:spPr>
          <a:xfrm>
            <a:off x="4763869" y="1978698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6" name="Rounded Rectangle 155"/>
          <p:cNvSpPr/>
          <p:nvPr/>
        </p:nvSpPr>
        <p:spPr>
          <a:xfrm>
            <a:off x="4741750" y="5727791"/>
            <a:ext cx="1555842" cy="3826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8" name="Rounded Rectangle 167"/>
          <p:cNvSpPr/>
          <p:nvPr/>
        </p:nvSpPr>
        <p:spPr>
          <a:xfrm>
            <a:off x="6581379" y="2420098"/>
            <a:ext cx="2266287" cy="13669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Baselines that can include at least one 27-m antenna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(Antenna # 0 and Antenna # 1)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256106" y="3284685"/>
            <a:ext cx="1373787" cy="400110"/>
            <a:chOff x="213773" y="765334"/>
            <a:chExt cx="1373787" cy="440121"/>
          </a:xfrm>
        </p:grpSpPr>
        <p:cxnSp>
          <p:nvCxnSpPr>
            <p:cNvPr id="97" name="Straight Arrow Connector 96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213773" y="765334"/>
              <a:ext cx="404452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2</a:t>
              </a:r>
              <a:endParaRPr lang="en-US" sz="2000" baseline="-25000" dirty="0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46371" y="3617122"/>
            <a:ext cx="1369717" cy="400110"/>
            <a:chOff x="217843" y="803526"/>
            <a:chExt cx="1369717" cy="363736"/>
          </a:xfrm>
        </p:grpSpPr>
        <p:cxnSp>
          <p:nvCxnSpPr>
            <p:cNvPr id="100" name="Straight Arrow Connector 99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>
            <a:xfrm>
              <a:off x="217843" y="803526"/>
              <a:ext cx="396312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2</a:t>
              </a:r>
              <a:endParaRPr lang="en-US" sz="2000" baseline="-25000" dirty="0"/>
            </a:p>
          </p:txBody>
        </p:sp>
      </p:grpSp>
      <p:sp>
        <p:nvSpPr>
          <p:cNvPr id="123" name="Rectangle 122"/>
          <p:cNvSpPr/>
          <p:nvPr/>
        </p:nvSpPr>
        <p:spPr>
          <a:xfrm>
            <a:off x="1847437" y="3724337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Multiply 123"/>
          <p:cNvSpPr/>
          <p:nvPr/>
        </p:nvSpPr>
        <p:spPr>
          <a:xfrm>
            <a:off x="1887260" y="3659980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7" name="Straight Arrow Connector 126"/>
          <p:cNvCxnSpPr/>
          <p:nvPr/>
        </p:nvCxnSpPr>
        <p:spPr>
          <a:xfrm>
            <a:off x="2607795" y="397993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4047470" y="3795272"/>
            <a:ext cx="5233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133" name="Straight Arrow Connector 132"/>
          <p:cNvCxnSpPr/>
          <p:nvPr/>
        </p:nvCxnSpPr>
        <p:spPr>
          <a:xfrm>
            <a:off x="2607795" y="4200834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4047470" y="4016168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135" name="Straight Arrow Connector 134"/>
          <p:cNvCxnSpPr/>
          <p:nvPr/>
        </p:nvCxnSpPr>
        <p:spPr>
          <a:xfrm>
            <a:off x="2607795" y="439411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4047470" y="4209452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137" name="Rounded Rectangle 136"/>
          <p:cNvSpPr/>
          <p:nvPr/>
        </p:nvSpPr>
        <p:spPr>
          <a:xfrm>
            <a:off x="4723501" y="3883962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1851282" y="4607672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Multiply 145"/>
          <p:cNvSpPr/>
          <p:nvPr/>
        </p:nvSpPr>
        <p:spPr>
          <a:xfrm>
            <a:off x="1891105" y="4543315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7" name="Straight Arrow Connector 146"/>
          <p:cNvCxnSpPr/>
          <p:nvPr/>
        </p:nvCxnSpPr>
        <p:spPr>
          <a:xfrm>
            <a:off x="2611640" y="4863273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4051315" y="4678607"/>
            <a:ext cx="5233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150" name="Straight Arrow Connector 149"/>
          <p:cNvCxnSpPr/>
          <p:nvPr/>
        </p:nvCxnSpPr>
        <p:spPr>
          <a:xfrm>
            <a:off x="2611640" y="508416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4051315" y="4899503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160" name="Straight Arrow Connector 159"/>
          <p:cNvCxnSpPr/>
          <p:nvPr/>
        </p:nvCxnSpPr>
        <p:spPr>
          <a:xfrm>
            <a:off x="2611640" y="5277453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4051315" y="5092787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162" name="Rounded Rectangle 161"/>
          <p:cNvSpPr/>
          <p:nvPr/>
        </p:nvSpPr>
        <p:spPr>
          <a:xfrm>
            <a:off x="4727346" y="4767297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4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66" name="Straight Arrow Connector 165"/>
          <p:cNvCxnSpPr/>
          <p:nvPr/>
        </p:nvCxnSpPr>
        <p:spPr>
          <a:xfrm>
            <a:off x="2602492" y="378309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4042167" y="3598432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171" name="Straight Arrow Connector 170"/>
          <p:cNvCxnSpPr/>
          <p:nvPr/>
        </p:nvCxnSpPr>
        <p:spPr>
          <a:xfrm>
            <a:off x="2613060" y="467622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2" name="TextBox 171"/>
          <p:cNvSpPr txBox="1"/>
          <p:nvPr/>
        </p:nvSpPr>
        <p:spPr>
          <a:xfrm>
            <a:off x="4052735" y="4491562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173" name="Rectangle 172"/>
          <p:cNvSpPr/>
          <p:nvPr/>
        </p:nvSpPr>
        <p:spPr>
          <a:xfrm>
            <a:off x="6759222" y="4787859"/>
            <a:ext cx="2088444" cy="14722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Each X-engine (one per each Roach board) processes 4096/2 = 2048 spectral channels.</a:t>
            </a:r>
            <a:endParaRPr lang="en-US" dirty="0"/>
          </a:p>
        </p:txBody>
      </p:sp>
      <p:sp>
        <p:nvSpPr>
          <p:cNvPr id="106" name="Title 1"/>
          <p:cNvSpPr txBox="1">
            <a:spLocks/>
          </p:cNvSpPr>
          <p:nvPr/>
        </p:nvSpPr>
        <p:spPr>
          <a:xfrm>
            <a:off x="457200" y="12324"/>
            <a:ext cx="8229600" cy="740750"/>
          </a:xfrm>
          <a:prstGeom prst="rect">
            <a:avLst/>
          </a:prstGeom>
          <a:solidFill>
            <a:srgbClr val="B3A2C7"/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X-Engine</a:t>
            </a:r>
            <a:endParaRPr lang="en-US" dirty="0"/>
          </a:p>
        </p:txBody>
      </p:sp>
      <p:sp>
        <p:nvSpPr>
          <p:cNvPr id="170" name="Rectangle 169"/>
          <p:cNvSpPr/>
          <p:nvPr/>
        </p:nvSpPr>
        <p:spPr>
          <a:xfrm>
            <a:off x="6581379" y="234393"/>
            <a:ext cx="2266287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4-antenna Prototype Design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7" name="Content Placeholder 2"/>
          <p:cNvSpPr txBox="1">
            <a:spLocks/>
          </p:cNvSpPr>
          <p:nvPr/>
        </p:nvSpPr>
        <p:spPr>
          <a:xfrm>
            <a:off x="2225417" y="3015321"/>
            <a:ext cx="3752451" cy="940487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Using CASPER library x engine block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631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B3A2C7"/>
          </a:solidFill>
        </p:spPr>
        <p:txBody>
          <a:bodyPr/>
          <a:lstStyle/>
          <a:p>
            <a:r>
              <a:rPr lang="en-US" dirty="0" smtClean="0"/>
              <a:t>X-Engine: Data rates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69070"/>
              </p:ext>
            </p:extLst>
          </p:nvPr>
        </p:nvGraphicFramePr>
        <p:xfrm>
          <a:off x="457200" y="1767798"/>
          <a:ext cx="8170843" cy="4031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7676"/>
                <a:gridCol w="2940437"/>
                <a:gridCol w="3202730"/>
              </a:tblGrid>
              <a:tr h="37455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X-Engine Output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4-antenna prototype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EOVSA design (16-antenna)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solidFill>
                      <a:srgbClr val="000090"/>
                    </a:solidFill>
                  </a:tcPr>
                </a:tc>
              </a:tr>
              <a:tr h="337335">
                <a:tc>
                  <a:txBody>
                    <a:bodyPr/>
                    <a:lstStyle/>
                    <a:p>
                      <a:r>
                        <a:rPr lang="en-US" dirty="0" smtClean="0"/>
                        <a:t>Visibilities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09633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Output per visibility (bits) </a:t>
                      </a:r>
                      <a:endParaRPr lang="en-US" dirty="0" smtClean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bits per output * 4 outputs * 2 for</a:t>
                      </a:r>
                      <a:r>
                        <a:rPr lang="en-US" baseline="0" dirty="0" smtClean="0"/>
                        <a:t> complex numbers</a:t>
                      </a:r>
                      <a:r>
                        <a:rPr lang="en-US" dirty="0" smtClean="0"/>
                        <a:t> = 160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20 bits per output * 4 outputs * 2 for</a:t>
                      </a:r>
                      <a:r>
                        <a:rPr lang="en-US" baseline="0" dirty="0" smtClean="0"/>
                        <a:t> complex numbers</a:t>
                      </a:r>
                      <a:r>
                        <a:rPr lang="en-US" dirty="0" smtClean="0"/>
                        <a:t> = 160</a:t>
                      </a: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9033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No. of channels/x-engine</a:t>
                      </a:r>
                      <a:endParaRPr lang="en-US" dirty="0" smtClean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2048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512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9033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Data per accumulation </a:t>
                      </a:r>
                      <a:endParaRPr lang="en-US" dirty="0" smtClean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160</a:t>
                      </a:r>
                      <a:r>
                        <a:rPr lang="en-US" baseline="0" dirty="0" smtClean="0"/>
                        <a:t> * 2048 * 6 </a:t>
                      </a:r>
                      <a:r>
                        <a:rPr lang="en-US" dirty="0" smtClean="0"/>
                        <a:t>= 1920 kb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160 * 512 * 120 =</a:t>
                      </a:r>
                      <a:r>
                        <a:rPr lang="en-US" baseline="0" dirty="0" smtClean="0"/>
                        <a:t> 9600 kb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4333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Total data rate (Mbps) (20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ms</a:t>
                      </a:r>
                      <a:r>
                        <a:rPr lang="en-US" baseline="0" dirty="0" smtClean="0"/>
                        <a:t> accumulation time)</a:t>
                      </a:r>
                      <a:endParaRPr lang="en-US" dirty="0" smtClean="0"/>
                    </a:p>
                  </a:txBody>
                  <a:tcPr anchor="ctr">
                    <a:solidFill>
                      <a:srgbClr val="47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93.75</a:t>
                      </a:r>
                      <a:endParaRPr lang="en-US" dirty="0"/>
                    </a:p>
                  </a:txBody>
                  <a:tcPr anchor="ctr">
                    <a:solidFill>
                      <a:srgbClr val="47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468.75</a:t>
                      </a:r>
                      <a:endParaRPr lang="en-US" dirty="0"/>
                    </a:p>
                  </a:txBody>
                  <a:tcPr anchor="ctr">
                    <a:solidFill>
                      <a:srgbClr val="4799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270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41690" cy="457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F-X-DPP Interconnection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480532" y="6356350"/>
            <a:ext cx="2895600" cy="365125"/>
          </a:xfrm>
        </p:spPr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508365" y="883556"/>
            <a:ext cx="998063" cy="56604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DPP</a:t>
            </a:r>
            <a:endParaRPr lang="en-US" sz="2800" b="1" dirty="0"/>
          </a:p>
        </p:txBody>
      </p:sp>
      <p:sp>
        <p:nvSpPr>
          <p:cNvPr id="63" name="Rectangle 62"/>
          <p:cNvSpPr/>
          <p:nvPr/>
        </p:nvSpPr>
        <p:spPr>
          <a:xfrm>
            <a:off x="7923995" y="0"/>
            <a:ext cx="1241182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Design</a:t>
            </a:r>
            <a:endParaRPr lang="en-US" b="1" dirty="0">
              <a:solidFill>
                <a:srgbClr val="000000"/>
              </a:solidFill>
            </a:endParaRPr>
          </a:p>
        </p:txBody>
      </p:sp>
      <p:cxnSp>
        <p:nvCxnSpPr>
          <p:cNvPr id="77" name="Elbow Connector 76"/>
          <p:cNvCxnSpPr>
            <a:endCxn id="123" idx="1"/>
          </p:cNvCxnSpPr>
          <p:nvPr/>
        </p:nvCxnSpPr>
        <p:spPr>
          <a:xfrm flipV="1">
            <a:off x="3402763" y="1172741"/>
            <a:ext cx="1429809" cy="1150471"/>
          </a:xfrm>
          <a:prstGeom prst="bentConnector3">
            <a:avLst>
              <a:gd name="adj1" fmla="val 50000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2609634" y="2115126"/>
            <a:ext cx="793129" cy="33835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18323" y="897359"/>
            <a:ext cx="552195" cy="6764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318323" y="2386071"/>
            <a:ext cx="552195" cy="6764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318323" y="3130427"/>
            <a:ext cx="552195" cy="6764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</a:t>
            </a:r>
            <a:r>
              <a:rPr lang="en-US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318323" y="3874783"/>
            <a:ext cx="552195" cy="6764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18323" y="1641715"/>
            <a:ext cx="552195" cy="6764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</a:t>
            </a:r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318323" y="4619139"/>
            <a:ext cx="552195" cy="6764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318323" y="5363495"/>
            <a:ext cx="552195" cy="6764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F6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318323" y="6107851"/>
            <a:ext cx="552195" cy="67648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F7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832572" y="834498"/>
            <a:ext cx="552195" cy="676485"/>
          </a:xfrm>
          <a:prstGeom prst="rect">
            <a:avLst/>
          </a:prstGeom>
          <a:solidFill>
            <a:srgbClr val="B3A2C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4832572" y="2323210"/>
            <a:ext cx="552195" cy="676485"/>
          </a:xfrm>
          <a:prstGeom prst="rect">
            <a:avLst/>
          </a:prstGeom>
          <a:solidFill>
            <a:srgbClr val="B3A2C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4832572" y="3067566"/>
            <a:ext cx="552195" cy="676485"/>
          </a:xfrm>
          <a:prstGeom prst="rect">
            <a:avLst/>
          </a:prstGeom>
          <a:solidFill>
            <a:srgbClr val="B3A2C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4832572" y="3811922"/>
            <a:ext cx="552195" cy="676485"/>
          </a:xfrm>
          <a:prstGeom prst="rect">
            <a:avLst/>
          </a:prstGeom>
          <a:solidFill>
            <a:srgbClr val="B3A2C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4832572" y="1578854"/>
            <a:ext cx="552195" cy="676485"/>
          </a:xfrm>
          <a:prstGeom prst="rect">
            <a:avLst/>
          </a:prstGeom>
          <a:solidFill>
            <a:srgbClr val="B3A2C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4832572" y="4556278"/>
            <a:ext cx="552195" cy="676485"/>
          </a:xfrm>
          <a:prstGeom prst="rect">
            <a:avLst/>
          </a:prstGeom>
          <a:solidFill>
            <a:srgbClr val="B3A2C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4832572" y="5300634"/>
            <a:ext cx="552195" cy="676485"/>
          </a:xfrm>
          <a:prstGeom prst="rect">
            <a:avLst/>
          </a:prstGeom>
          <a:solidFill>
            <a:srgbClr val="B3A2C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X6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4832572" y="6044990"/>
            <a:ext cx="552195" cy="676485"/>
          </a:xfrm>
          <a:prstGeom prst="rect">
            <a:avLst/>
          </a:prstGeom>
          <a:solidFill>
            <a:srgbClr val="B3A2C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X7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36" name="Straight Arrow Connector 135"/>
          <p:cNvCxnSpPr>
            <a:stCxn id="13" idx="3"/>
          </p:cNvCxnSpPr>
          <p:nvPr/>
        </p:nvCxnSpPr>
        <p:spPr>
          <a:xfrm>
            <a:off x="870518" y="1235602"/>
            <a:ext cx="1739116" cy="1082598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116" idx="3"/>
          </p:cNvCxnSpPr>
          <p:nvPr/>
        </p:nvCxnSpPr>
        <p:spPr>
          <a:xfrm>
            <a:off x="870518" y="1979958"/>
            <a:ext cx="1739116" cy="601715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112" idx="3"/>
          </p:cNvCxnSpPr>
          <p:nvPr/>
        </p:nvCxnSpPr>
        <p:spPr>
          <a:xfrm>
            <a:off x="870518" y="2724314"/>
            <a:ext cx="1739116" cy="133474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>
            <a:stCxn id="113" idx="3"/>
          </p:cNvCxnSpPr>
          <p:nvPr/>
        </p:nvCxnSpPr>
        <p:spPr>
          <a:xfrm>
            <a:off x="870518" y="3468670"/>
            <a:ext cx="1739116" cy="0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115" idx="3"/>
          </p:cNvCxnSpPr>
          <p:nvPr/>
        </p:nvCxnSpPr>
        <p:spPr>
          <a:xfrm>
            <a:off x="870518" y="4213026"/>
            <a:ext cx="1739116" cy="0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117" idx="3"/>
          </p:cNvCxnSpPr>
          <p:nvPr/>
        </p:nvCxnSpPr>
        <p:spPr>
          <a:xfrm>
            <a:off x="870518" y="4957382"/>
            <a:ext cx="1739116" cy="0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stCxn id="120" idx="3"/>
          </p:cNvCxnSpPr>
          <p:nvPr/>
        </p:nvCxnSpPr>
        <p:spPr>
          <a:xfrm flipV="1">
            <a:off x="870518" y="5121929"/>
            <a:ext cx="1739116" cy="579809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stCxn id="122" idx="3"/>
          </p:cNvCxnSpPr>
          <p:nvPr/>
        </p:nvCxnSpPr>
        <p:spPr>
          <a:xfrm flipV="1">
            <a:off x="870518" y="5363495"/>
            <a:ext cx="1739116" cy="1082599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>
            <a:endCxn id="130" idx="1"/>
          </p:cNvCxnSpPr>
          <p:nvPr/>
        </p:nvCxnSpPr>
        <p:spPr>
          <a:xfrm flipV="1">
            <a:off x="3402763" y="1917097"/>
            <a:ext cx="1429809" cy="807217"/>
          </a:xfrm>
          <a:prstGeom prst="bentConnector3">
            <a:avLst>
              <a:gd name="adj1" fmla="val 60621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Elbow Connector 146"/>
          <p:cNvCxnSpPr>
            <a:endCxn id="125" idx="1"/>
          </p:cNvCxnSpPr>
          <p:nvPr/>
        </p:nvCxnSpPr>
        <p:spPr>
          <a:xfrm flipV="1">
            <a:off x="3402763" y="2661453"/>
            <a:ext cx="1429809" cy="468974"/>
          </a:xfrm>
          <a:prstGeom prst="bentConnector3">
            <a:avLst>
              <a:gd name="adj1" fmla="val 72207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127" idx="1"/>
          </p:cNvCxnSpPr>
          <p:nvPr/>
        </p:nvCxnSpPr>
        <p:spPr>
          <a:xfrm flipV="1">
            <a:off x="3402763" y="3405809"/>
            <a:ext cx="1429809" cy="183683"/>
          </a:xfrm>
          <a:prstGeom prst="bentConnector3">
            <a:avLst>
              <a:gd name="adj1" fmla="val 50000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endCxn id="129" idx="1"/>
          </p:cNvCxnSpPr>
          <p:nvPr/>
        </p:nvCxnSpPr>
        <p:spPr>
          <a:xfrm>
            <a:off x="3402763" y="4031275"/>
            <a:ext cx="1429809" cy="118890"/>
          </a:xfrm>
          <a:prstGeom prst="bentConnector3">
            <a:avLst>
              <a:gd name="adj1" fmla="val 50000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Elbow Connector 157"/>
          <p:cNvCxnSpPr>
            <a:endCxn id="131" idx="1"/>
          </p:cNvCxnSpPr>
          <p:nvPr/>
        </p:nvCxnSpPr>
        <p:spPr>
          <a:xfrm>
            <a:off x="3402763" y="4362613"/>
            <a:ext cx="1429809" cy="531908"/>
          </a:xfrm>
          <a:prstGeom prst="bentConnector3">
            <a:avLst>
              <a:gd name="adj1" fmla="val 50000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Elbow Connector 158"/>
          <p:cNvCxnSpPr>
            <a:endCxn id="133" idx="1"/>
          </p:cNvCxnSpPr>
          <p:nvPr/>
        </p:nvCxnSpPr>
        <p:spPr>
          <a:xfrm>
            <a:off x="3402763" y="4957384"/>
            <a:ext cx="1429809" cy="681493"/>
          </a:xfrm>
          <a:prstGeom prst="bentConnector3">
            <a:avLst>
              <a:gd name="adj1" fmla="val 39379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Elbow Connector 161"/>
          <p:cNvCxnSpPr>
            <a:endCxn id="135" idx="1"/>
          </p:cNvCxnSpPr>
          <p:nvPr/>
        </p:nvCxnSpPr>
        <p:spPr>
          <a:xfrm>
            <a:off x="3402763" y="5363497"/>
            <a:ext cx="1429809" cy="1019736"/>
          </a:xfrm>
          <a:prstGeom prst="bentConnector3">
            <a:avLst>
              <a:gd name="adj1" fmla="val 25862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88" idx="0"/>
            <a:endCxn id="47" idx="2"/>
          </p:cNvCxnSpPr>
          <p:nvPr/>
        </p:nvCxnSpPr>
        <p:spPr>
          <a:xfrm flipV="1">
            <a:off x="3006199" y="1449604"/>
            <a:ext cx="1198" cy="665522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Content Placeholder 2"/>
          <p:cNvSpPr>
            <a:spLocks noGrp="1"/>
          </p:cNvSpPr>
          <p:nvPr>
            <p:ph idx="1"/>
          </p:nvPr>
        </p:nvSpPr>
        <p:spPr>
          <a:xfrm>
            <a:off x="5632386" y="1235602"/>
            <a:ext cx="3285559" cy="512074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 and X engines on the same Roach board</a:t>
            </a:r>
          </a:p>
          <a:p>
            <a:r>
              <a:rPr lang="en-US" dirty="0" smtClean="0"/>
              <a:t>Use </a:t>
            </a:r>
            <a:r>
              <a:rPr lang="en-US" dirty="0"/>
              <a:t>full-duplex bidirectional capacity of 10 </a:t>
            </a:r>
            <a:r>
              <a:rPr lang="en-US" dirty="0" err="1"/>
              <a:t>GbE</a:t>
            </a:r>
            <a:r>
              <a:rPr lang="en-US" dirty="0"/>
              <a:t> link: </a:t>
            </a:r>
            <a:endParaRPr lang="en-US" dirty="0" smtClean="0"/>
          </a:p>
          <a:p>
            <a:pPr lvl="1"/>
            <a:r>
              <a:rPr lang="en-US" dirty="0" smtClean="0"/>
              <a:t>Send </a:t>
            </a:r>
            <a:r>
              <a:rPr lang="en-US" dirty="0"/>
              <a:t>output of F – engine to a switch that will distribute it to X – engines (even if F and X are on the same board</a:t>
            </a:r>
            <a:r>
              <a:rPr lang="en-US" dirty="0" smtClean="0"/>
              <a:t>)</a:t>
            </a:r>
          </a:p>
          <a:p>
            <a:r>
              <a:rPr lang="en-US" dirty="0" smtClean="0"/>
              <a:t>All Roach boards have identical design</a:t>
            </a:r>
          </a:p>
          <a:p>
            <a:pPr marL="0" indent="0">
              <a:buNone/>
            </a:pPr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McMahon, et al. “</a:t>
            </a:r>
            <a:r>
              <a:rPr lang="en-US" sz="2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CASPER Memo 017: Packetized FX </a:t>
            </a:r>
            <a:r>
              <a:rPr lang="en-US" sz="26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Correlator</a:t>
            </a:r>
            <a:r>
              <a:rPr lang="en-US" sz="2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Architectures,”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September </a:t>
            </a:r>
            <a:r>
              <a:rPr lang="en-US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2007)</a:t>
            </a: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474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ctangle 120"/>
          <p:cNvSpPr/>
          <p:nvPr/>
        </p:nvSpPr>
        <p:spPr>
          <a:xfrm>
            <a:off x="289902" y="4365312"/>
            <a:ext cx="4320923" cy="162907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41690" cy="1143000"/>
          </a:xfrm>
        </p:spPr>
        <p:txBody>
          <a:bodyPr/>
          <a:lstStyle/>
          <a:p>
            <a:r>
              <a:rPr lang="en-US" dirty="0" smtClean="0"/>
              <a:t>F-X-DPP Interconnection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9902" y="1408181"/>
            <a:ext cx="4320923" cy="162907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4578" y="1670489"/>
            <a:ext cx="566000" cy="8559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F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93836" y="1491553"/>
            <a:ext cx="631473" cy="6069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P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94575" y="2237611"/>
            <a:ext cx="630734" cy="6069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Q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11" name="Elbow Connector 10"/>
          <p:cNvCxnSpPr>
            <a:stCxn id="7" idx="3"/>
            <a:endCxn id="8" idx="1"/>
          </p:cNvCxnSpPr>
          <p:nvPr/>
        </p:nvCxnSpPr>
        <p:spPr>
          <a:xfrm flipV="1">
            <a:off x="1090578" y="1795010"/>
            <a:ext cx="503258" cy="303457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3"/>
            <a:endCxn id="9" idx="1"/>
          </p:cNvCxnSpPr>
          <p:nvPr/>
        </p:nvCxnSpPr>
        <p:spPr>
          <a:xfrm>
            <a:off x="1090578" y="2098467"/>
            <a:ext cx="503997" cy="442601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6553200" y="1408181"/>
            <a:ext cx="1495039" cy="45288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/>
              <a:t>DPP</a:t>
            </a:r>
            <a:endParaRPr lang="en-US" sz="44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918159" y="1996219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 100 Mbps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918159" y="4653081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 100 Mbps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4984039" y="5236341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 100 Mbps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4984039" y="1463405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 100 Mbps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6898890" y="0"/>
            <a:ext cx="2266287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4-antenna Prototype Design</a:t>
            </a:r>
            <a:endParaRPr lang="en-US" b="1" dirty="0">
              <a:solidFill>
                <a:srgbClr val="000000"/>
              </a:solidFill>
            </a:endParaRPr>
          </a:p>
        </p:txBody>
      </p:sp>
      <p:grpSp>
        <p:nvGrpSpPr>
          <p:cNvPr id="153" name="Group 152"/>
          <p:cNvGrpSpPr/>
          <p:nvPr/>
        </p:nvGrpSpPr>
        <p:grpSpPr>
          <a:xfrm>
            <a:off x="2480217" y="3009645"/>
            <a:ext cx="391727" cy="1339713"/>
            <a:chOff x="2480217" y="3009645"/>
            <a:chExt cx="391727" cy="1339713"/>
          </a:xfrm>
        </p:grpSpPr>
        <p:sp>
          <p:nvSpPr>
            <p:cNvPr id="58" name="TextBox 57"/>
            <p:cNvSpPr txBox="1"/>
            <p:nvPr/>
          </p:nvSpPr>
          <p:spPr>
            <a:xfrm rot="16200000">
              <a:off x="2104473" y="3524690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&lt; 10 </a:t>
              </a:r>
              <a:r>
                <a:rPr lang="en-US" dirty="0" err="1" smtClean="0"/>
                <a:t>Gbps</a:t>
              </a:r>
              <a:endParaRPr lang="en-US" dirty="0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2733350" y="3009645"/>
              <a:ext cx="138594" cy="1339713"/>
              <a:chOff x="3050865" y="3009645"/>
              <a:chExt cx="138594" cy="1339713"/>
            </a:xfrm>
          </p:grpSpPr>
          <p:cxnSp>
            <p:nvCxnSpPr>
              <p:cNvPr id="31" name="Elbow Connector 30"/>
              <p:cNvCxnSpPr/>
              <p:nvPr/>
            </p:nvCxnSpPr>
            <p:spPr>
              <a:xfrm rot="5400000">
                <a:off x="2550999" y="3680041"/>
                <a:ext cx="1118792" cy="1"/>
              </a:xfrm>
              <a:prstGeom prst="bentConnector3">
                <a:avLst>
                  <a:gd name="adj1" fmla="val 50000"/>
                </a:avLst>
              </a:prstGeom>
              <a:ln w="31750">
                <a:solidFill>
                  <a:srgbClr val="006900"/>
                </a:solidFill>
                <a:headEnd type="triangle" w="lg" len="lg"/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Connector 63"/>
              <p:cNvSpPr/>
              <p:nvPr/>
            </p:nvSpPr>
            <p:spPr>
              <a:xfrm flipH="1">
                <a:off x="3050865" y="300964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Connector 65"/>
              <p:cNvSpPr/>
              <p:nvPr/>
            </p:nvSpPr>
            <p:spPr>
              <a:xfrm flipH="1">
                <a:off x="3051410" y="419749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6" name="Group 155"/>
          <p:cNvGrpSpPr/>
          <p:nvPr/>
        </p:nvGrpSpPr>
        <p:grpSpPr>
          <a:xfrm>
            <a:off x="2914504" y="3010179"/>
            <a:ext cx="391726" cy="1339713"/>
            <a:chOff x="2922523" y="3010179"/>
            <a:chExt cx="391726" cy="1339713"/>
          </a:xfrm>
        </p:grpSpPr>
        <p:sp>
          <p:nvSpPr>
            <p:cNvPr id="59" name="TextBox 58"/>
            <p:cNvSpPr txBox="1"/>
            <p:nvPr/>
          </p:nvSpPr>
          <p:spPr>
            <a:xfrm rot="16200000">
              <a:off x="2546779" y="3524690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&lt; 10 </a:t>
              </a:r>
              <a:r>
                <a:rPr lang="en-US" dirty="0" err="1" smtClean="0"/>
                <a:t>Gbps</a:t>
              </a:r>
              <a:endParaRPr lang="en-US" dirty="0"/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3175655" y="3010179"/>
              <a:ext cx="138594" cy="1339713"/>
              <a:chOff x="3050865" y="3009645"/>
              <a:chExt cx="138594" cy="1339713"/>
            </a:xfrm>
          </p:grpSpPr>
          <p:cxnSp>
            <p:nvCxnSpPr>
              <p:cNvPr id="69" name="Elbow Connector 68"/>
              <p:cNvCxnSpPr/>
              <p:nvPr/>
            </p:nvCxnSpPr>
            <p:spPr>
              <a:xfrm rot="5400000">
                <a:off x="2564804" y="3680041"/>
                <a:ext cx="1118792" cy="1"/>
              </a:xfrm>
              <a:prstGeom prst="bentConnector3">
                <a:avLst>
                  <a:gd name="adj1" fmla="val 50000"/>
                </a:avLst>
              </a:prstGeom>
              <a:ln w="31750">
                <a:solidFill>
                  <a:srgbClr val="006900"/>
                </a:solidFill>
                <a:headEnd type="triangle" w="lg" len="lg"/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Connector 69"/>
              <p:cNvSpPr/>
              <p:nvPr/>
            </p:nvSpPr>
            <p:spPr>
              <a:xfrm flipH="1">
                <a:off x="3050865" y="300964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Connector 70"/>
              <p:cNvSpPr/>
              <p:nvPr/>
            </p:nvSpPr>
            <p:spPr>
              <a:xfrm flipH="1">
                <a:off x="3051410" y="419749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9" name="Rectangle 88"/>
          <p:cNvSpPr/>
          <p:nvPr/>
        </p:nvSpPr>
        <p:spPr>
          <a:xfrm>
            <a:off x="524578" y="4735375"/>
            <a:ext cx="566000" cy="855956"/>
          </a:xfrm>
          <a:prstGeom prst="rect">
            <a:avLst/>
          </a:prstGeom>
          <a:solidFill>
            <a:srgbClr val="FAC09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F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593836" y="4556439"/>
            <a:ext cx="631473" cy="6069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Q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1594575" y="5302497"/>
            <a:ext cx="630734" cy="6069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P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92" name="Elbow Connector 91"/>
          <p:cNvCxnSpPr>
            <a:stCxn id="89" idx="3"/>
            <a:endCxn id="90" idx="1"/>
          </p:cNvCxnSpPr>
          <p:nvPr/>
        </p:nvCxnSpPr>
        <p:spPr>
          <a:xfrm flipV="1">
            <a:off x="1090578" y="4859896"/>
            <a:ext cx="503258" cy="303457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89" idx="3"/>
            <a:endCxn id="91" idx="1"/>
          </p:cNvCxnSpPr>
          <p:nvPr/>
        </p:nvCxnSpPr>
        <p:spPr>
          <a:xfrm>
            <a:off x="1090578" y="5163353"/>
            <a:ext cx="503997" cy="442601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4535853" y="2313270"/>
            <a:ext cx="2072671" cy="152397"/>
            <a:chOff x="3827226" y="2741256"/>
            <a:chExt cx="2816764" cy="152397"/>
          </a:xfrm>
        </p:grpSpPr>
        <p:cxnSp>
          <p:nvCxnSpPr>
            <p:cNvPr id="52" name="Straight Arrow Connector 51"/>
            <p:cNvCxnSpPr/>
            <p:nvPr/>
          </p:nvCxnSpPr>
          <p:spPr>
            <a:xfrm>
              <a:off x="3921675" y="2817188"/>
              <a:ext cx="2631525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Connector 95"/>
            <p:cNvSpPr/>
            <p:nvPr/>
          </p:nvSpPr>
          <p:spPr>
            <a:xfrm flipH="1">
              <a:off x="3827226" y="2741256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Connector 97"/>
            <p:cNvSpPr/>
            <p:nvPr/>
          </p:nvSpPr>
          <p:spPr>
            <a:xfrm flipH="1">
              <a:off x="6505941" y="2741790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4514500" y="1729460"/>
            <a:ext cx="2115376" cy="151863"/>
            <a:chOff x="3827226" y="2741256"/>
            <a:chExt cx="2816764" cy="152397"/>
          </a:xfrm>
        </p:grpSpPr>
        <p:cxnSp>
          <p:nvCxnSpPr>
            <p:cNvPr id="101" name="Straight Arrow Connector 100"/>
            <p:cNvCxnSpPr/>
            <p:nvPr/>
          </p:nvCxnSpPr>
          <p:spPr>
            <a:xfrm>
              <a:off x="3921675" y="2817188"/>
              <a:ext cx="2631525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Connector 101"/>
            <p:cNvSpPr/>
            <p:nvPr/>
          </p:nvSpPr>
          <p:spPr>
            <a:xfrm flipH="1">
              <a:off x="3827226" y="2741256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Connector 102"/>
            <p:cNvSpPr/>
            <p:nvPr/>
          </p:nvSpPr>
          <p:spPr>
            <a:xfrm flipH="1">
              <a:off x="6505941" y="2741790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4542755" y="4938528"/>
            <a:ext cx="2058866" cy="152397"/>
            <a:chOff x="3827226" y="2741256"/>
            <a:chExt cx="2816764" cy="152397"/>
          </a:xfrm>
        </p:grpSpPr>
        <p:cxnSp>
          <p:nvCxnSpPr>
            <p:cNvPr id="105" name="Straight Arrow Connector 104"/>
            <p:cNvCxnSpPr/>
            <p:nvPr/>
          </p:nvCxnSpPr>
          <p:spPr>
            <a:xfrm>
              <a:off x="3921675" y="2817188"/>
              <a:ext cx="2631525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Connector 105"/>
            <p:cNvSpPr/>
            <p:nvPr/>
          </p:nvSpPr>
          <p:spPr>
            <a:xfrm flipH="1">
              <a:off x="3827226" y="2741256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Connector 106"/>
            <p:cNvSpPr/>
            <p:nvPr/>
          </p:nvSpPr>
          <p:spPr>
            <a:xfrm flipH="1">
              <a:off x="6505941" y="2741790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4543063" y="5529474"/>
            <a:ext cx="2058250" cy="152397"/>
            <a:chOff x="3827226" y="2741256"/>
            <a:chExt cx="2816764" cy="152397"/>
          </a:xfrm>
        </p:grpSpPr>
        <p:cxnSp>
          <p:nvCxnSpPr>
            <p:cNvPr id="109" name="Straight Arrow Connector 108"/>
            <p:cNvCxnSpPr/>
            <p:nvPr/>
          </p:nvCxnSpPr>
          <p:spPr>
            <a:xfrm>
              <a:off x="3921675" y="2817188"/>
              <a:ext cx="2631525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Connector 109"/>
            <p:cNvSpPr/>
            <p:nvPr/>
          </p:nvSpPr>
          <p:spPr>
            <a:xfrm flipH="1">
              <a:off x="3827226" y="2741256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Connector 110"/>
            <p:cNvSpPr/>
            <p:nvPr/>
          </p:nvSpPr>
          <p:spPr>
            <a:xfrm flipH="1">
              <a:off x="6505941" y="2741790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4" name="Straight Arrow Connector 113"/>
          <p:cNvCxnSpPr>
            <a:stCxn id="8" idx="3"/>
            <a:endCxn id="102" idx="6"/>
          </p:cNvCxnSpPr>
          <p:nvPr/>
        </p:nvCxnSpPr>
        <p:spPr>
          <a:xfrm>
            <a:off x="2225309" y="1795010"/>
            <a:ext cx="2289191" cy="101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Rectangle 117"/>
          <p:cNvSpPr/>
          <p:nvPr/>
        </p:nvSpPr>
        <p:spPr>
          <a:xfrm>
            <a:off x="3526538" y="2085745"/>
            <a:ext cx="630734" cy="606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X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3519380" y="4708305"/>
            <a:ext cx="630734" cy="606914"/>
          </a:xfrm>
          <a:prstGeom prst="rect">
            <a:avLst/>
          </a:prstGeom>
          <a:solidFill>
            <a:srgbClr val="B3A2C7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X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124" name="Straight Arrow Connector 123"/>
          <p:cNvCxnSpPr>
            <a:stCxn id="91" idx="3"/>
            <a:endCxn id="110" idx="6"/>
          </p:cNvCxnSpPr>
          <p:nvPr/>
        </p:nvCxnSpPr>
        <p:spPr>
          <a:xfrm flipV="1">
            <a:off x="2225309" y="5605406"/>
            <a:ext cx="2317754" cy="54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118" idx="3"/>
            <a:endCxn id="96" idx="6"/>
          </p:cNvCxnSpPr>
          <p:nvPr/>
        </p:nvCxnSpPr>
        <p:spPr>
          <a:xfrm>
            <a:off x="4157272" y="2389202"/>
            <a:ext cx="37858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>
            <a:stCxn id="119" idx="3"/>
            <a:endCxn id="106" idx="6"/>
          </p:cNvCxnSpPr>
          <p:nvPr/>
        </p:nvCxnSpPr>
        <p:spPr>
          <a:xfrm>
            <a:off x="4150114" y="5011762"/>
            <a:ext cx="392641" cy="269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9" idx="3"/>
            <a:endCxn id="64" idx="7"/>
          </p:cNvCxnSpPr>
          <p:nvPr/>
        </p:nvCxnSpPr>
        <p:spPr>
          <a:xfrm>
            <a:off x="2225309" y="2541068"/>
            <a:ext cx="528258" cy="490817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9" idx="3"/>
            <a:endCxn id="70" idx="0"/>
          </p:cNvCxnSpPr>
          <p:nvPr/>
        </p:nvCxnSpPr>
        <p:spPr>
          <a:xfrm>
            <a:off x="2225309" y="2541068"/>
            <a:ext cx="1011351" cy="469111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stCxn id="90" idx="3"/>
            <a:endCxn id="66" idx="5"/>
          </p:cNvCxnSpPr>
          <p:nvPr/>
        </p:nvCxnSpPr>
        <p:spPr>
          <a:xfrm flipV="1">
            <a:off x="2225309" y="4327118"/>
            <a:ext cx="528803" cy="532778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stCxn id="90" idx="3"/>
            <a:endCxn id="71" idx="3"/>
          </p:cNvCxnSpPr>
          <p:nvPr/>
        </p:nvCxnSpPr>
        <p:spPr>
          <a:xfrm flipV="1">
            <a:off x="2225309" y="4327652"/>
            <a:ext cx="1060704" cy="532244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stCxn id="64" idx="0"/>
            <a:endCxn id="118" idx="2"/>
          </p:cNvCxnSpPr>
          <p:nvPr/>
        </p:nvCxnSpPr>
        <p:spPr>
          <a:xfrm flipV="1">
            <a:off x="2802374" y="2692659"/>
            <a:ext cx="1039531" cy="316986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>
            <a:endCxn id="118" idx="2"/>
          </p:cNvCxnSpPr>
          <p:nvPr/>
        </p:nvCxnSpPr>
        <p:spPr>
          <a:xfrm flipV="1">
            <a:off x="3286013" y="2692659"/>
            <a:ext cx="555892" cy="316986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endCxn id="119" idx="0"/>
          </p:cNvCxnSpPr>
          <p:nvPr/>
        </p:nvCxnSpPr>
        <p:spPr>
          <a:xfrm>
            <a:off x="2792879" y="4365313"/>
            <a:ext cx="1041868" cy="342992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>
            <a:endCxn id="119" idx="0"/>
          </p:cNvCxnSpPr>
          <p:nvPr/>
        </p:nvCxnSpPr>
        <p:spPr>
          <a:xfrm>
            <a:off x="3168181" y="4365313"/>
            <a:ext cx="666566" cy="342992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960119" y="2424739"/>
            <a:ext cx="13161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Final design</a:t>
            </a:r>
          </a:p>
          <a:p>
            <a:r>
              <a:rPr lang="en-US" b="1" dirty="0" smtClean="0"/>
              <a:t>&lt; </a:t>
            </a:r>
            <a:r>
              <a:rPr lang="en-US" b="1" dirty="0"/>
              <a:t>5</a:t>
            </a:r>
            <a:r>
              <a:rPr lang="en-US" b="1" dirty="0" smtClean="0"/>
              <a:t>00 Mbps</a:t>
            </a:r>
            <a:endParaRPr lang="en-US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4918159" y="4178049"/>
            <a:ext cx="13161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Final design</a:t>
            </a:r>
          </a:p>
          <a:p>
            <a:r>
              <a:rPr lang="en-US" b="1" dirty="0" smtClean="0"/>
              <a:t>&lt; </a:t>
            </a:r>
            <a:r>
              <a:rPr lang="en-US" b="1" dirty="0"/>
              <a:t>5</a:t>
            </a:r>
            <a:r>
              <a:rPr lang="en-US" b="1" dirty="0" smtClean="0"/>
              <a:t>00 Mbps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28313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63" grpId="0" animBg="1"/>
      <p:bldP spid="72" grpId="0"/>
      <p:bldP spid="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ctangle 120"/>
          <p:cNvSpPr/>
          <p:nvPr/>
        </p:nvSpPr>
        <p:spPr>
          <a:xfrm>
            <a:off x="289902" y="4365312"/>
            <a:ext cx="4320923" cy="162907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41690" cy="1143000"/>
          </a:xfrm>
        </p:spPr>
        <p:txBody>
          <a:bodyPr/>
          <a:lstStyle/>
          <a:p>
            <a:r>
              <a:rPr lang="en-US" dirty="0" smtClean="0"/>
              <a:t>F-X-DPP Interconnection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9902" y="1311539"/>
            <a:ext cx="4320923" cy="162907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4578" y="1532429"/>
            <a:ext cx="566000" cy="8559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F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93836" y="1353493"/>
            <a:ext cx="631473" cy="6069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P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94575" y="2099551"/>
            <a:ext cx="630734" cy="606914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Q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11" name="Elbow Connector 10"/>
          <p:cNvCxnSpPr>
            <a:stCxn id="7" idx="3"/>
            <a:endCxn id="8" idx="1"/>
          </p:cNvCxnSpPr>
          <p:nvPr/>
        </p:nvCxnSpPr>
        <p:spPr>
          <a:xfrm flipV="1">
            <a:off x="1090578" y="1656950"/>
            <a:ext cx="503258" cy="303457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3"/>
            <a:endCxn id="9" idx="1"/>
          </p:cNvCxnSpPr>
          <p:nvPr/>
        </p:nvCxnSpPr>
        <p:spPr>
          <a:xfrm>
            <a:off x="1090578" y="1960407"/>
            <a:ext cx="503997" cy="442601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6553200" y="1256315"/>
            <a:ext cx="1495039" cy="45288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/>
              <a:t>DPP</a:t>
            </a:r>
            <a:endParaRPr lang="en-US" sz="4400" b="1" dirty="0"/>
          </a:p>
        </p:txBody>
      </p:sp>
      <p:sp>
        <p:nvSpPr>
          <p:cNvPr id="63" name="Rectangle 62"/>
          <p:cNvSpPr/>
          <p:nvPr/>
        </p:nvSpPr>
        <p:spPr>
          <a:xfrm>
            <a:off x="6898890" y="0"/>
            <a:ext cx="2266287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4-antenna Prototype Design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4" name="Connector 63"/>
          <p:cNvSpPr/>
          <p:nvPr/>
        </p:nvSpPr>
        <p:spPr>
          <a:xfrm flipH="1">
            <a:off x="2733350" y="2857779"/>
            <a:ext cx="138049" cy="151863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Connector 65"/>
          <p:cNvSpPr/>
          <p:nvPr/>
        </p:nvSpPr>
        <p:spPr>
          <a:xfrm flipH="1">
            <a:off x="2733895" y="4197495"/>
            <a:ext cx="138049" cy="151863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Connector 69"/>
          <p:cNvSpPr/>
          <p:nvPr/>
        </p:nvSpPr>
        <p:spPr>
          <a:xfrm flipH="1">
            <a:off x="3167636" y="2858313"/>
            <a:ext cx="138049" cy="151863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Connector 70"/>
          <p:cNvSpPr/>
          <p:nvPr/>
        </p:nvSpPr>
        <p:spPr>
          <a:xfrm flipH="1">
            <a:off x="3168181" y="4198029"/>
            <a:ext cx="138049" cy="151863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524578" y="4735375"/>
            <a:ext cx="566000" cy="8559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F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593836" y="4556439"/>
            <a:ext cx="631473" cy="606914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Q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1594575" y="5302497"/>
            <a:ext cx="630734" cy="6069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P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92" name="Elbow Connector 91"/>
          <p:cNvCxnSpPr>
            <a:stCxn id="89" idx="3"/>
            <a:endCxn id="90" idx="1"/>
          </p:cNvCxnSpPr>
          <p:nvPr/>
        </p:nvCxnSpPr>
        <p:spPr>
          <a:xfrm flipV="1">
            <a:off x="1090578" y="4859896"/>
            <a:ext cx="503258" cy="303457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89" idx="3"/>
            <a:endCxn id="91" idx="1"/>
          </p:cNvCxnSpPr>
          <p:nvPr/>
        </p:nvCxnSpPr>
        <p:spPr>
          <a:xfrm>
            <a:off x="1090578" y="5163353"/>
            <a:ext cx="503997" cy="442601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Connector 97"/>
          <p:cNvSpPr/>
          <p:nvPr/>
        </p:nvSpPr>
        <p:spPr>
          <a:xfrm flipH="1">
            <a:off x="6506943" y="3335448"/>
            <a:ext cx="101581" cy="151863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Connector 101"/>
          <p:cNvSpPr/>
          <p:nvPr/>
        </p:nvSpPr>
        <p:spPr>
          <a:xfrm flipH="1">
            <a:off x="4514500" y="1577594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Connector 106"/>
          <p:cNvSpPr/>
          <p:nvPr/>
        </p:nvSpPr>
        <p:spPr>
          <a:xfrm flipH="1">
            <a:off x="6500716" y="3661078"/>
            <a:ext cx="100905" cy="151863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Connector 109"/>
          <p:cNvSpPr/>
          <p:nvPr/>
        </p:nvSpPr>
        <p:spPr>
          <a:xfrm flipH="1">
            <a:off x="4543063" y="5529474"/>
            <a:ext cx="100874" cy="151863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Straight Arrow Connector 113"/>
          <p:cNvCxnSpPr>
            <a:stCxn id="8" idx="3"/>
            <a:endCxn id="102" idx="6"/>
          </p:cNvCxnSpPr>
          <p:nvPr/>
        </p:nvCxnSpPr>
        <p:spPr>
          <a:xfrm flipV="1">
            <a:off x="2225309" y="1653260"/>
            <a:ext cx="2289191" cy="36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Rectangle 117"/>
          <p:cNvSpPr/>
          <p:nvPr/>
        </p:nvSpPr>
        <p:spPr>
          <a:xfrm>
            <a:off x="3526538" y="1933879"/>
            <a:ext cx="630734" cy="606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X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3519380" y="4708305"/>
            <a:ext cx="630734" cy="606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X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124" name="Straight Arrow Connector 123"/>
          <p:cNvCxnSpPr>
            <a:stCxn id="91" idx="3"/>
            <a:endCxn id="110" idx="6"/>
          </p:cNvCxnSpPr>
          <p:nvPr/>
        </p:nvCxnSpPr>
        <p:spPr>
          <a:xfrm flipV="1">
            <a:off x="2225309" y="5605406"/>
            <a:ext cx="2317754" cy="54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118" idx="3"/>
            <a:endCxn id="65" idx="6"/>
          </p:cNvCxnSpPr>
          <p:nvPr/>
        </p:nvCxnSpPr>
        <p:spPr>
          <a:xfrm flipV="1">
            <a:off x="4157272" y="2233646"/>
            <a:ext cx="371578" cy="369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9" idx="3"/>
            <a:endCxn id="64" idx="7"/>
          </p:cNvCxnSpPr>
          <p:nvPr/>
        </p:nvCxnSpPr>
        <p:spPr>
          <a:xfrm>
            <a:off x="2225309" y="2403008"/>
            <a:ext cx="528258" cy="477011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9" idx="3"/>
            <a:endCxn id="70" idx="0"/>
          </p:cNvCxnSpPr>
          <p:nvPr/>
        </p:nvCxnSpPr>
        <p:spPr>
          <a:xfrm>
            <a:off x="2225309" y="2403008"/>
            <a:ext cx="1011351" cy="455305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stCxn id="90" idx="3"/>
            <a:endCxn id="66" idx="5"/>
          </p:cNvCxnSpPr>
          <p:nvPr/>
        </p:nvCxnSpPr>
        <p:spPr>
          <a:xfrm flipV="1">
            <a:off x="2225309" y="4327118"/>
            <a:ext cx="528803" cy="532778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stCxn id="90" idx="3"/>
            <a:endCxn id="71" idx="3"/>
          </p:cNvCxnSpPr>
          <p:nvPr/>
        </p:nvCxnSpPr>
        <p:spPr>
          <a:xfrm flipV="1">
            <a:off x="2225309" y="4327652"/>
            <a:ext cx="1060704" cy="532244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stCxn id="64" idx="0"/>
            <a:endCxn id="118" idx="2"/>
          </p:cNvCxnSpPr>
          <p:nvPr/>
        </p:nvCxnSpPr>
        <p:spPr>
          <a:xfrm flipV="1">
            <a:off x="2802374" y="2540793"/>
            <a:ext cx="1039531" cy="316986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>
            <a:endCxn id="118" idx="2"/>
          </p:cNvCxnSpPr>
          <p:nvPr/>
        </p:nvCxnSpPr>
        <p:spPr>
          <a:xfrm flipV="1">
            <a:off x="3286013" y="2540793"/>
            <a:ext cx="555892" cy="316986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endCxn id="119" idx="0"/>
          </p:cNvCxnSpPr>
          <p:nvPr/>
        </p:nvCxnSpPr>
        <p:spPr>
          <a:xfrm>
            <a:off x="2792879" y="4365313"/>
            <a:ext cx="1041868" cy="342992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>
            <a:endCxn id="119" idx="0"/>
          </p:cNvCxnSpPr>
          <p:nvPr/>
        </p:nvCxnSpPr>
        <p:spPr>
          <a:xfrm>
            <a:off x="3168181" y="4365313"/>
            <a:ext cx="666566" cy="342992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6" name="Group 205"/>
          <p:cNvGrpSpPr/>
          <p:nvPr/>
        </p:nvGrpSpPr>
        <p:grpSpPr>
          <a:xfrm>
            <a:off x="317512" y="6267850"/>
            <a:ext cx="3130105" cy="369332"/>
            <a:chOff x="5881206" y="6267850"/>
            <a:chExt cx="3130105" cy="369332"/>
          </a:xfrm>
        </p:grpSpPr>
        <p:sp>
          <p:nvSpPr>
            <p:cNvPr id="203" name="Connector 202"/>
            <p:cNvSpPr/>
            <p:nvPr/>
          </p:nvSpPr>
          <p:spPr>
            <a:xfrm flipH="1">
              <a:off x="5881206" y="6404405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6057670" y="6267850"/>
              <a:ext cx="29536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 </a:t>
              </a:r>
              <a:r>
                <a:rPr lang="en-US" dirty="0" err="1" smtClean="0"/>
                <a:t>GbE</a:t>
              </a:r>
              <a:r>
                <a:rPr lang="en-US" dirty="0" smtClean="0"/>
                <a:t> port (CX4 connection)</a:t>
              </a:r>
              <a:endParaRPr lang="en-US" dirty="0"/>
            </a:p>
          </p:txBody>
        </p:sp>
      </p:grpSp>
      <p:sp>
        <p:nvSpPr>
          <p:cNvPr id="72" name="Rectangle 71"/>
          <p:cNvSpPr/>
          <p:nvPr/>
        </p:nvSpPr>
        <p:spPr>
          <a:xfrm>
            <a:off x="5245850" y="3086639"/>
            <a:ext cx="793129" cy="91702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 port Switch</a:t>
            </a:r>
            <a:endParaRPr lang="en-US" dirty="0"/>
          </a:p>
        </p:txBody>
      </p:sp>
      <p:sp>
        <p:nvSpPr>
          <p:cNvPr id="73" name="Connector 72"/>
          <p:cNvSpPr/>
          <p:nvPr/>
        </p:nvSpPr>
        <p:spPr>
          <a:xfrm flipH="1">
            <a:off x="5152844" y="3182773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Connector 73"/>
          <p:cNvSpPr/>
          <p:nvPr/>
        </p:nvSpPr>
        <p:spPr>
          <a:xfrm flipH="1">
            <a:off x="5167194" y="3776965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Connector 75"/>
          <p:cNvSpPr/>
          <p:nvPr/>
        </p:nvSpPr>
        <p:spPr>
          <a:xfrm flipH="1">
            <a:off x="5760809" y="2962411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Connector 77"/>
          <p:cNvSpPr/>
          <p:nvPr/>
        </p:nvSpPr>
        <p:spPr>
          <a:xfrm flipH="1">
            <a:off x="5775159" y="3970783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Elbow Connector 9"/>
          <p:cNvCxnSpPr>
            <a:stCxn id="70" idx="4"/>
            <a:endCxn id="73" idx="6"/>
          </p:cNvCxnSpPr>
          <p:nvPr/>
        </p:nvCxnSpPr>
        <p:spPr>
          <a:xfrm rot="16200000" flipH="1">
            <a:off x="4070621" y="2176215"/>
            <a:ext cx="248263" cy="1916184"/>
          </a:xfrm>
          <a:prstGeom prst="bentConnector2">
            <a:avLst/>
          </a:prstGeom>
          <a:ln w="38100">
            <a:solidFill>
              <a:srgbClr val="0069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Connector 78"/>
          <p:cNvSpPr/>
          <p:nvPr/>
        </p:nvSpPr>
        <p:spPr>
          <a:xfrm flipH="1">
            <a:off x="5167194" y="3380837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Connector 79"/>
          <p:cNvSpPr/>
          <p:nvPr/>
        </p:nvSpPr>
        <p:spPr>
          <a:xfrm flipH="1">
            <a:off x="5167194" y="3578901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Elbow Connector 80"/>
          <p:cNvCxnSpPr>
            <a:stCxn id="64" idx="4"/>
            <a:endCxn id="79" idx="6"/>
          </p:cNvCxnSpPr>
          <p:nvPr/>
        </p:nvCxnSpPr>
        <p:spPr>
          <a:xfrm rot="16200000" flipH="1">
            <a:off x="3761354" y="2050662"/>
            <a:ext cx="446861" cy="2364820"/>
          </a:xfrm>
          <a:prstGeom prst="bentConnector2">
            <a:avLst/>
          </a:prstGeom>
          <a:ln w="38100">
            <a:solidFill>
              <a:srgbClr val="0069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>
            <a:stCxn id="66" idx="0"/>
            <a:endCxn id="80" idx="6"/>
          </p:cNvCxnSpPr>
          <p:nvPr/>
        </p:nvCxnSpPr>
        <p:spPr>
          <a:xfrm rot="5400000" flipH="1" flipV="1">
            <a:off x="3713592" y="2743894"/>
            <a:ext cx="542928" cy="2364275"/>
          </a:xfrm>
          <a:prstGeom prst="bentConnector2">
            <a:avLst/>
          </a:prstGeom>
          <a:ln w="38100">
            <a:solidFill>
              <a:srgbClr val="0069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/>
          <p:cNvCxnSpPr>
            <a:stCxn id="71" idx="7"/>
            <a:endCxn id="74" idx="6"/>
          </p:cNvCxnSpPr>
          <p:nvPr/>
        </p:nvCxnSpPr>
        <p:spPr>
          <a:xfrm rot="5400000" flipH="1" flipV="1">
            <a:off x="3993977" y="3047052"/>
            <a:ext cx="367638" cy="1978796"/>
          </a:xfrm>
          <a:prstGeom prst="bentConnector2">
            <a:avLst/>
          </a:prstGeom>
          <a:ln w="38100">
            <a:solidFill>
              <a:srgbClr val="0069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02" idx="2"/>
            <a:endCxn id="76" idx="0"/>
          </p:cNvCxnSpPr>
          <p:nvPr/>
        </p:nvCxnSpPr>
        <p:spPr>
          <a:xfrm>
            <a:off x="4618174" y="1653260"/>
            <a:ext cx="1194472" cy="1309151"/>
          </a:xfrm>
          <a:prstGeom prst="bentConnector2">
            <a:avLst/>
          </a:prstGeom>
          <a:ln w="190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112"/>
          <p:cNvCxnSpPr>
            <a:stCxn id="110" idx="2"/>
            <a:endCxn id="78" idx="5"/>
          </p:cNvCxnSpPr>
          <p:nvPr/>
        </p:nvCxnSpPr>
        <p:spPr>
          <a:xfrm flipV="1">
            <a:off x="4643937" y="4099952"/>
            <a:ext cx="1146405" cy="1505454"/>
          </a:xfrm>
          <a:prstGeom prst="bentConnector2">
            <a:avLst/>
          </a:prstGeom>
          <a:ln w="190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Connector 115"/>
          <p:cNvSpPr/>
          <p:nvPr/>
        </p:nvSpPr>
        <p:spPr>
          <a:xfrm flipH="1">
            <a:off x="5968429" y="3335714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Connector 116"/>
          <p:cNvSpPr/>
          <p:nvPr/>
        </p:nvSpPr>
        <p:spPr>
          <a:xfrm flipH="1">
            <a:off x="5968429" y="3661344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>
            <a:stCxn id="116" idx="2"/>
            <a:endCxn id="98" idx="6"/>
          </p:cNvCxnSpPr>
          <p:nvPr/>
        </p:nvCxnSpPr>
        <p:spPr>
          <a:xfrm>
            <a:off x="6072103" y="3411380"/>
            <a:ext cx="434840" cy="0"/>
          </a:xfrm>
          <a:prstGeom prst="straightConnector1">
            <a:avLst/>
          </a:prstGeom>
          <a:ln w="190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endCxn id="107" idx="6"/>
          </p:cNvCxnSpPr>
          <p:nvPr/>
        </p:nvCxnSpPr>
        <p:spPr>
          <a:xfrm>
            <a:off x="6058298" y="3737010"/>
            <a:ext cx="442418" cy="0"/>
          </a:xfrm>
          <a:prstGeom prst="straightConnector1">
            <a:avLst/>
          </a:prstGeom>
          <a:ln w="190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Connector 64"/>
          <p:cNvSpPr/>
          <p:nvPr/>
        </p:nvSpPr>
        <p:spPr>
          <a:xfrm flipH="1">
            <a:off x="4528850" y="2157980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Arrow Connector 66"/>
          <p:cNvCxnSpPr>
            <a:endCxn id="68" idx="6"/>
          </p:cNvCxnSpPr>
          <p:nvPr/>
        </p:nvCxnSpPr>
        <p:spPr>
          <a:xfrm flipV="1">
            <a:off x="4163491" y="5016051"/>
            <a:ext cx="371578" cy="369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Connector 67"/>
          <p:cNvSpPr/>
          <p:nvPr/>
        </p:nvSpPr>
        <p:spPr>
          <a:xfrm flipH="1">
            <a:off x="4535069" y="4940385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Connector 68"/>
          <p:cNvSpPr/>
          <p:nvPr/>
        </p:nvSpPr>
        <p:spPr>
          <a:xfrm flipH="1">
            <a:off x="5512864" y="2976751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Elbow Connector 74"/>
          <p:cNvCxnSpPr>
            <a:stCxn id="65" idx="2"/>
            <a:endCxn id="69" idx="0"/>
          </p:cNvCxnSpPr>
          <p:nvPr/>
        </p:nvCxnSpPr>
        <p:spPr>
          <a:xfrm>
            <a:off x="4632524" y="2233646"/>
            <a:ext cx="932177" cy="743105"/>
          </a:xfrm>
          <a:prstGeom prst="bentConnector2">
            <a:avLst/>
          </a:prstGeom>
          <a:ln w="190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Connector 82"/>
          <p:cNvSpPr/>
          <p:nvPr/>
        </p:nvSpPr>
        <p:spPr>
          <a:xfrm flipH="1">
            <a:off x="5554824" y="3957511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Elbow Connector 84"/>
          <p:cNvCxnSpPr>
            <a:endCxn id="83" idx="4"/>
          </p:cNvCxnSpPr>
          <p:nvPr/>
        </p:nvCxnSpPr>
        <p:spPr>
          <a:xfrm flipV="1">
            <a:off x="4643937" y="4108842"/>
            <a:ext cx="962724" cy="897094"/>
          </a:xfrm>
          <a:prstGeom prst="bentConnector2">
            <a:avLst/>
          </a:prstGeom>
          <a:ln w="190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167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Linear interpolation for </a:t>
            </a:r>
            <a:r>
              <a:rPr lang="en-US" dirty="0" err="1"/>
              <a:t>polarimetry</a:t>
            </a:r>
            <a:endParaRPr lang="en-US" dirty="0"/>
          </a:p>
          <a:p>
            <a:r>
              <a:rPr lang="en-US" dirty="0"/>
              <a:t>Compute P, P^2 in time domain</a:t>
            </a:r>
          </a:p>
          <a:p>
            <a:r>
              <a:rPr lang="en-US" dirty="0"/>
              <a:t>Choice of 10 </a:t>
            </a:r>
            <a:r>
              <a:rPr lang="en-US" dirty="0" err="1"/>
              <a:t>GbE</a:t>
            </a:r>
            <a:r>
              <a:rPr lang="en-US" dirty="0"/>
              <a:t>/1 </a:t>
            </a:r>
            <a:r>
              <a:rPr lang="en-US" dirty="0" err="1"/>
              <a:t>GbE</a:t>
            </a:r>
            <a:endParaRPr lang="en-US" dirty="0"/>
          </a:p>
          <a:p>
            <a:r>
              <a:rPr lang="en-US" dirty="0"/>
              <a:t>Data rate calculations</a:t>
            </a:r>
          </a:p>
          <a:p>
            <a:r>
              <a:rPr lang="en-US" dirty="0"/>
              <a:t>Coarse delay (value, changing with 1 </a:t>
            </a:r>
            <a:r>
              <a:rPr lang="en-US" dirty="0" err="1"/>
              <a:t>pps</a:t>
            </a:r>
            <a:r>
              <a:rPr lang="en-US" dirty="0"/>
              <a:t>)</a:t>
            </a:r>
          </a:p>
          <a:p>
            <a:r>
              <a:rPr lang="en-US" dirty="0"/>
              <a:t>KATADC control &amp; attenuation</a:t>
            </a:r>
          </a:p>
          <a:p>
            <a:r>
              <a:rPr lang="en-US" dirty="0"/>
              <a:t>Conversion to Circular polarization (Factor 2^(1/2))</a:t>
            </a:r>
          </a:p>
          <a:p>
            <a:r>
              <a:rPr lang="en-US" dirty="0"/>
              <a:t>Collision</a:t>
            </a:r>
          </a:p>
          <a:p>
            <a:r>
              <a:rPr lang="en-US" dirty="0">
                <a:solidFill>
                  <a:schemeClr val="accent6"/>
                </a:solidFill>
              </a:rPr>
              <a:t>Switch</a:t>
            </a:r>
          </a:p>
          <a:p>
            <a:r>
              <a:rPr lang="en-US" dirty="0">
                <a:solidFill>
                  <a:srgbClr val="FF0000"/>
                </a:solidFill>
              </a:rPr>
              <a:t>Byte swap little/big </a:t>
            </a:r>
            <a:r>
              <a:rPr lang="en-US" dirty="0" err="1">
                <a:solidFill>
                  <a:srgbClr val="FF0000"/>
                </a:solidFill>
              </a:rPr>
              <a:t>endien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Accumulation length calculation</a:t>
            </a:r>
          </a:p>
          <a:p>
            <a:r>
              <a:rPr lang="en-US">
                <a:solidFill>
                  <a:srgbClr val="FF0000"/>
                </a:solidFill>
              </a:rPr>
              <a:t>F to X and X to DPP data packaging + Header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95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F-engine is complete except packetizing data to be sent to X-engine</a:t>
            </a:r>
          </a:p>
          <a:p>
            <a:r>
              <a:rPr lang="en-US" dirty="0" smtClean="0"/>
              <a:t>X-engine is in progress</a:t>
            </a:r>
          </a:p>
          <a:p>
            <a:r>
              <a:rPr lang="en-US" dirty="0" smtClean="0"/>
              <a:t>10-port CX4 switch is yet to identified</a:t>
            </a:r>
          </a:p>
          <a:p>
            <a:r>
              <a:rPr lang="en-US" dirty="0" smtClean="0"/>
              <a:t>Testing is going to be the most critical component</a:t>
            </a:r>
          </a:p>
          <a:p>
            <a:r>
              <a:rPr lang="en-US" dirty="0" smtClean="0"/>
              <a:t>Roach2 boards should be with us in 2 weeks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89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ystem_Overview_Block_PDR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0"/>
            <a:ext cx="887176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660" y="12329"/>
            <a:ext cx="1171776" cy="66415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>EOVSA</a:t>
            </a:r>
            <a:endParaRPr lang="en-US" sz="2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97768"/>
            <a:ext cx="2895600" cy="365125"/>
          </a:xfrm>
        </p:spPr>
        <p:txBody>
          <a:bodyPr/>
          <a:lstStyle/>
          <a:p>
            <a:r>
              <a:rPr lang="en-US" dirty="0" smtClean="0"/>
              <a:t>Nimish Sane, NJIT </a:t>
            </a:r>
          </a:p>
          <a:p>
            <a:r>
              <a:rPr lang="en-US" dirty="0" smtClean="0"/>
              <a:t>(Slide Credits: Dale Gary, NJIT)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293314" y="2913011"/>
            <a:ext cx="1352877" cy="828344"/>
          </a:xfrm>
          <a:prstGeom prst="ellipse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3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Correlator</a:t>
            </a:r>
            <a:r>
              <a:rPr lang="en-US" dirty="0" smtClean="0"/>
              <a:t> Specifications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361739"/>
              </p:ext>
            </p:extLst>
          </p:nvPr>
        </p:nvGraphicFramePr>
        <p:xfrm>
          <a:off x="846716" y="1489333"/>
          <a:ext cx="7450569" cy="466344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4978939"/>
                <a:gridCol w="24716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No. of antennas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16 </a:t>
                      </a:r>
                    </a:p>
                    <a:p>
                      <a:r>
                        <a:rPr lang="en-US" sz="2000" dirty="0" smtClean="0"/>
                        <a:t>(27-m x2 + 2-m</a:t>
                      </a:r>
                      <a:r>
                        <a:rPr lang="en-US" sz="2000" baseline="0" dirty="0" smtClean="0"/>
                        <a:t> x13 + 1 test input)</a:t>
                      </a:r>
                      <a:endParaRPr lang="en-US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No. of polarizations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No. of frequency channels (</a:t>
                      </a:r>
                      <a:r>
                        <a:rPr lang="en-US" sz="2000" dirty="0" err="1" smtClean="0"/>
                        <a:t>subbands</a:t>
                      </a:r>
                      <a:r>
                        <a:rPr lang="en-US" sz="2000" dirty="0" smtClean="0"/>
                        <a:t>)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4096</a:t>
                      </a:r>
                      <a:endParaRPr lang="en-US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Spectral resolution*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122 kHz/channel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Integration time</a:t>
                      </a:r>
                      <a:r>
                        <a:rPr lang="en-US" sz="2000" baseline="0" dirty="0" smtClean="0"/>
                        <a:t> (ms)</a:t>
                      </a:r>
                      <a:endParaRPr lang="en-US" sz="20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20 (possibly, tunable)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Bandwidth (MHz)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600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Simultaneous observations in both right-circular (RCP) and left-circular (LCP) polarizations</a:t>
                      </a:r>
                      <a:endParaRPr lang="en-US" sz="20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dirty="0" smtClean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number of frequencies will be reduced to science resolution (varying between 1 and 50 MHz over the 18 GHz range) after flagging RFI</a:t>
                      </a:r>
                      <a:endParaRPr lang="en-US" sz="20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000" dirty="0" smtClean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* ~140000 frequencies</a:t>
                      </a:r>
                      <a:r>
                        <a:rPr lang="en-US" sz="2000" baseline="0" dirty="0" smtClean="0"/>
                        <a:t> from 1-18 GHz</a:t>
                      </a:r>
                      <a:endParaRPr lang="en-US" sz="20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181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ADC (x4, x16)</a:t>
            </a:r>
          </a:p>
          <a:p>
            <a:pPr lvl="1"/>
            <a:r>
              <a:rPr lang="en-US" dirty="0" smtClean="0"/>
              <a:t>KATADC</a:t>
            </a:r>
          </a:p>
          <a:p>
            <a:pPr lvl="1"/>
            <a:r>
              <a:rPr lang="en-US" dirty="0" smtClean="0"/>
              <a:t>2 per ROACH-2 Board; each KATADC handles 2 inputs</a:t>
            </a:r>
          </a:p>
          <a:p>
            <a:r>
              <a:rPr lang="en-US" dirty="0" smtClean="0"/>
              <a:t>Roach-2 board (x2, x8)</a:t>
            </a:r>
          </a:p>
          <a:p>
            <a:pPr lvl="1"/>
            <a:r>
              <a:rPr lang="en-US" dirty="0" smtClean="0"/>
              <a:t>Virtex-6 SX475T FPGA (XC6VSX475T-1FFG1759C)</a:t>
            </a:r>
          </a:p>
          <a:p>
            <a:pPr lvl="1"/>
            <a:r>
              <a:rPr lang="en-US" dirty="0" smtClean="0"/>
              <a:t>PowerPC 440EPx stand-alone processor to provide control functions</a:t>
            </a:r>
          </a:p>
          <a:p>
            <a:pPr lvl="1"/>
            <a:r>
              <a:rPr lang="en-US" dirty="0" smtClean="0"/>
              <a:t>2 x Multi-gigabit transceiver break out card slots, supporting up to 8 x 10Ge SFP</a:t>
            </a:r>
            <a:r>
              <a:rPr lang="en-US" dirty="0"/>
              <a:t>+ links or </a:t>
            </a:r>
            <a:r>
              <a:rPr lang="en-US" dirty="0" smtClean="0"/>
              <a:t>6 x 10Ge CX4 links</a:t>
            </a:r>
          </a:p>
          <a:p>
            <a:r>
              <a:rPr lang="en-US" dirty="0" smtClean="0"/>
              <a:t>8 boards with 2 antennas (dual-polarization) per board</a:t>
            </a:r>
          </a:p>
          <a:p>
            <a:r>
              <a:rPr lang="en-US" dirty="0" smtClean="0"/>
              <a:t>Network switch</a:t>
            </a:r>
            <a:endParaRPr lang="en-US" dirty="0"/>
          </a:p>
          <a:p>
            <a:pPr lvl="1"/>
            <a:r>
              <a:rPr lang="en-US" dirty="0" smtClean="0"/>
              <a:t>Prototype: 10-port CX4</a:t>
            </a:r>
          </a:p>
          <a:p>
            <a:pPr lvl="1"/>
            <a:r>
              <a:rPr lang="en-US" dirty="0" smtClean="0"/>
              <a:t>Final design: &gt;34 ports, mostly SFP+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132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 err="1" smtClean="0"/>
              <a:t>KatADC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8812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Hardware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RF front-end upgraded with higher frequency device (SBB-5089Z: 50.0 MHz – 6.0 GHz)</a:t>
            </a:r>
          </a:p>
          <a:p>
            <a:pPr lvl="1"/>
            <a:r>
              <a:rPr lang="en-US" i="1" dirty="0" smtClean="0"/>
              <a:t>20dB </a:t>
            </a:r>
            <a:r>
              <a:rPr lang="en-US" i="1" dirty="0"/>
              <a:t>Gain Block </a:t>
            </a:r>
            <a:endParaRPr lang="en-US" i="1" dirty="0" smtClean="0"/>
          </a:p>
          <a:p>
            <a:pPr lvl="1"/>
            <a:r>
              <a:rPr lang="en-US" i="1" dirty="0" smtClean="0"/>
              <a:t>0dB </a:t>
            </a:r>
            <a:r>
              <a:rPr lang="en-US" i="1" dirty="0"/>
              <a:t>to 31.5dB Variable Attenuator (controllable in 0.5dB steps</a:t>
            </a:r>
            <a:r>
              <a:rPr lang="en-US" i="1" dirty="0" smtClean="0"/>
              <a:t>) </a:t>
            </a:r>
          </a:p>
          <a:p>
            <a:pPr lvl="1"/>
            <a:r>
              <a:rPr lang="en-US" dirty="0" smtClean="0"/>
              <a:t>We find that it takes around 1.5 </a:t>
            </a:r>
            <a:r>
              <a:rPr lang="en-US" dirty="0" err="1" smtClean="0"/>
              <a:t>ms</a:t>
            </a:r>
            <a:r>
              <a:rPr lang="en-US" dirty="0" smtClean="0"/>
              <a:t> for the change in attenuation to take effect. However, the settling time is roughly around 0.02 </a:t>
            </a:r>
            <a:r>
              <a:rPr lang="en-US" dirty="0" err="1" smtClean="0"/>
              <a:t>ms.</a:t>
            </a:r>
            <a:r>
              <a:rPr lang="en-US" dirty="0" smtClean="0"/>
              <a:t> Hence, we may decide to use these features in future versions.</a:t>
            </a:r>
          </a:p>
          <a:p>
            <a:r>
              <a:rPr lang="en-US" dirty="0" smtClean="0"/>
              <a:t>Software Library (“Yellow Block”)</a:t>
            </a:r>
          </a:p>
          <a:p>
            <a:pPr lvl="1"/>
            <a:r>
              <a:rPr lang="en-US" dirty="0" err="1" smtClean="0"/>
              <a:t>mlib_devel</a:t>
            </a:r>
            <a:r>
              <a:rPr lang="en-US" dirty="0" smtClean="0"/>
              <a:t> from the SKA, South Africa </a:t>
            </a:r>
            <a:r>
              <a:rPr lang="en-US" dirty="0" err="1" smtClean="0"/>
              <a:t>github</a:t>
            </a:r>
            <a:r>
              <a:rPr lang="en-US" dirty="0" smtClean="0"/>
              <a:t> branch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002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F-Engine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75950307"/>
              </p:ext>
            </p:extLst>
          </p:nvPr>
        </p:nvGraphicFramePr>
        <p:xfrm>
          <a:off x="463763" y="1189910"/>
          <a:ext cx="8338144" cy="1709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32870918"/>
              </p:ext>
            </p:extLst>
          </p:nvPr>
        </p:nvGraphicFramePr>
        <p:xfrm>
          <a:off x="5705707" y="2757694"/>
          <a:ext cx="2011203" cy="938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748867" y="2983235"/>
            <a:ext cx="828292" cy="63409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err="1" smtClean="0">
                <a:solidFill>
                  <a:srgbClr val="000000"/>
                </a:solidFill>
              </a:rPr>
              <a:t>g</a:t>
            </a:r>
            <a:r>
              <a:rPr lang="en-US" sz="1600" b="1" baseline="-25000" dirty="0" err="1" smtClean="0">
                <a:solidFill>
                  <a:srgbClr val="000000"/>
                </a:solidFill>
              </a:rPr>
              <a:t>x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>
                <a:solidFill>
                  <a:srgbClr val="000000"/>
                </a:solidFill>
              </a:rPr>
              <a:t>g</a:t>
            </a:r>
            <a:r>
              <a:rPr lang="en-US" sz="1600" b="1" baseline="-25000" dirty="0" err="1">
                <a:solidFill>
                  <a:srgbClr val="000000"/>
                </a:solidFill>
              </a:rPr>
              <a:t>y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>
                <a:solidFill>
                  <a:srgbClr val="000000"/>
                </a:solidFill>
              </a:rPr>
              <a:t>D</a:t>
            </a:r>
            <a:r>
              <a:rPr lang="en-US" sz="1600" b="1" baseline="-25000" dirty="0" err="1">
                <a:solidFill>
                  <a:srgbClr val="000000"/>
                </a:solidFill>
              </a:rPr>
              <a:t>x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 smtClean="0">
                <a:solidFill>
                  <a:srgbClr val="000000"/>
                </a:solidFill>
              </a:rPr>
              <a:t>D</a:t>
            </a:r>
            <a:r>
              <a:rPr lang="en-US" sz="1600" b="1" baseline="-25000" dirty="0" err="1" smtClean="0">
                <a:solidFill>
                  <a:srgbClr val="000000"/>
                </a:solidFill>
              </a:rPr>
              <a:t>y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7" name="Up Arrow 6"/>
          <p:cNvSpPr/>
          <p:nvPr/>
        </p:nvSpPr>
        <p:spPr>
          <a:xfrm rot="2460000">
            <a:off x="5277818" y="2400552"/>
            <a:ext cx="323669" cy="593947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5949887" y="2565763"/>
            <a:ext cx="310609" cy="191931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067556" y="2904079"/>
            <a:ext cx="1104936" cy="792403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Phase 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Switching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Pattern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10" name="Up Arrow 9"/>
          <p:cNvSpPr/>
          <p:nvPr/>
        </p:nvSpPr>
        <p:spPr>
          <a:xfrm>
            <a:off x="1509859" y="2509185"/>
            <a:ext cx="238988" cy="374110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296734" y="2983235"/>
            <a:ext cx="1214282" cy="63409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delay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[0, 12000]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12" name="Up Arrow 11"/>
          <p:cNvSpPr/>
          <p:nvPr/>
        </p:nvSpPr>
        <p:spPr>
          <a:xfrm>
            <a:off x="2724689" y="2509185"/>
            <a:ext cx="238988" cy="422731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101357" y="1320996"/>
            <a:ext cx="360560" cy="441246"/>
            <a:chOff x="2763640" y="3010188"/>
            <a:chExt cx="360560" cy="441246"/>
          </a:xfrm>
          <a:noFill/>
        </p:grpSpPr>
        <p:sp>
          <p:nvSpPr>
            <p:cNvPr id="34" name="Isosceles Triangle 33"/>
            <p:cNvSpPr/>
            <p:nvPr/>
          </p:nvSpPr>
          <p:spPr>
            <a:xfrm rot="10800000">
              <a:off x="2763640" y="3010188"/>
              <a:ext cx="232017" cy="247966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37" name="Elbow Connector 36"/>
            <p:cNvCxnSpPr>
              <a:stCxn id="34" idx="0"/>
            </p:cNvCxnSpPr>
            <p:nvPr/>
          </p:nvCxnSpPr>
          <p:spPr>
            <a:xfrm rot="16200000" flipH="1">
              <a:off x="2905284" y="3232518"/>
              <a:ext cx="193280" cy="244552"/>
            </a:xfrm>
            <a:prstGeom prst="bentConnector2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101357" y="1929514"/>
            <a:ext cx="360560" cy="441246"/>
            <a:chOff x="2763640" y="3010188"/>
            <a:chExt cx="360560" cy="441246"/>
          </a:xfrm>
          <a:noFill/>
        </p:grpSpPr>
        <p:sp>
          <p:nvSpPr>
            <p:cNvPr id="40" name="Isosceles Triangle 39"/>
            <p:cNvSpPr/>
            <p:nvPr/>
          </p:nvSpPr>
          <p:spPr>
            <a:xfrm rot="10800000">
              <a:off x="2763640" y="3010188"/>
              <a:ext cx="232017" cy="247966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41" name="Elbow Connector 40"/>
            <p:cNvCxnSpPr>
              <a:stCxn id="40" idx="0"/>
            </p:cNvCxnSpPr>
            <p:nvPr/>
          </p:nvCxnSpPr>
          <p:spPr>
            <a:xfrm rot="16200000" flipH="1">
              <a:off x="2905284" y="3232518"/>
              <a:ext cx="193280" cy="244552"/>
            </a:xfrm>
            <a:prstGeom prst="bentConnector2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181384" y="1389618"/>
            <a:ext cx="38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x</a:t>
            </a:r>
            <a:endParaRPr lang="en-US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154319" y="199761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y</a:t>
            </a:r>
            <a:endParaRPr lang="en-US" baseline="-25000" dirty="0"/>
          </a:p>
        </p:txBody>
      </p:sp>
      <p:graphicFrame>
        <p:nvGraphicFramePr>
          <p:cNvPr id="47" name="Diagram 46"/>
          <p:cNvGraphicFramePr/>
          <p:nvPr>
            <p:extLst>
              <p:ext uri="{D42A27DB-BD31-4B8C-83A1-F6EECF244321}">
                <p14:modId xmlns:p14="http://schemas.microsoft.com/office/powerpoint/2010/main" val="577033863"/>
              </p:ext>
            </p:extLst>
          </p:nvPr>
        </p:nvGraphicFramePr>
        <p:xfrm>
          <a:off x="463763" y="4688477"/>
          <a:ext cx="8338144" cy="1709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103964" y="4902399"/>
            <a:ext cx="360560" cy="441246"/>
            <a:chOff x="2763640" y="3010188"/>
            <a:chExt cx="360560" cy="441246"/>
          </a:xfrm>
          <a:noFill/>
        </p:grpSpPr>
        <p:sp>
          <p:nvSpPr>
            <p:cNvPr id="49" name="Isosceles Triangle 48"/>
            <p:cNvSpPr/>
            <p:nvPr/>
          </p:nvSpPr>
          <p:spPr>
            <a:xfrm rot="10800000">
              <a:off x="2763640" y="3010188"/>
              <a:ext cx="232017" cy="247966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50" name="Elbow Connector 49"/>
            <p:cNvCxnSpPr>
              <a:stCxn id="49" idx="0"/>
            </p:cNvCxnSpPr>
            <p:nvPr/>
          </p:nvCxnSpPr>
          <p:spPr>
            <a:xfrm rot="16200000" flipH="1">
              <a:off x="2905284" y="3232518"/>
              <a:ext cx="193280" cy="244552"/>
            </a:xfrm>
            <a:prstGeom prst="bentConnector2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103964" y="5510917"/>
            <a:ext cx="360560" cy="441246"/>
            <a:chOff x="2763640" y="3010188"/>
            <a:chExt cx="360560" cy="441246"/>
          </a:xfrm>
          <a:noFill/>
        </p:grpSpPr>
        <p:sp>
          <p:nvSpPr>
            <p:cNvPr id="52" name="Isosceles Triangle 51"/>
            <p:cNvSpPr/>
            <p:nvPr/>
          </p:nvSpPr>
          <p:spPr>
            <a:xfrm rot="10800000">
              <a:off x="2763640" y="3010188"/>
              <a:ext cx="232017" cy="247966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53" name="Elbow Connector 52"/>
            <p:cNvCxnSpPr>
              <a:stCxn id="52" idx="0"/>
            </p:cNvCxnSpPr>
            <p:nvPr/>
          </p:nvCxnSpPr>
          <p:spPr>
            <a:xfrm rot="16200000" flipH="1">
              <a:off x="2905284" y="3232518"/>
              <a:ext cx="193280" cy="244552"/>
            </a:xfrm>
            <a:prstGeom prst="bentConnector2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183991" y="4846767"/>
            <a:ext cx="38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</a:t>
            </a:r>
            <a:r>
              <a:rPr lang="en-US" baseline="-25000" dirty="0" err="1" smtClean="0"/>
              <a:t>x</a:t>
            </a:r>
            <a:endParaRPr lang="en-US" baseline="-25000" dirty="0"/>
          </a:p>
        </p:txBody>
      </p:sp>
      <p:sp>
        <p:nvSpPr>
          <p:cNvPr id="55" name="TextBox 54"/>
          <p:cNvSpPr txBox="1"/>
          <p:nvPr/>
        </p:nvSpPr>
        <p:spPr>
          <a:xfrm>
            <a:off x="156926" y="5454765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y</a:t>
            </a:r>
            <a:endParaRPr lang="en-US" baseline="-25000" dirty="0"/>
          </a:p>
        </p:txBody>
      </p:sp>
      <p:graphicFrame>
        <p:nvGraphicFramePr>
          <p:cNvPr id="56" name="Diagram 55"/>
          <p:cNvGraphicFramePr/>
          <p:nvPr>
            <p:extLst>
              <p:ext uri="{D42A27DB-BD31-4B8C-83A1-F6EECF244321}">
                <p14:modId xmlns:p14="http://schemas.microsoft.com/office/powerpoint/2010/main" val="409352152"/>
              </p:ext>
            </p:extLst>
          </p:nvPr>
        </p:nvGraphicFramePr>
        <p:xfrm>
          <a:off x="5706252" y="3890320"/>
          <a:ext cx="2011203" cy="938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57" name="Down Arrow 56"/>
          <p:cNvSpPr/>
          <p:nvPr/>
        </p:nvSpPr>
        <p:spPr>
          <a:xfrm rot="10800000">
            <a:off x="5949887" y="4819563"/>
            <a:ext cx="310609" cy="191931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ounded Rectangle 57"/>
          <p:cNvSpPr/>
          <p:nvPr/>
        </p:nvSpPr>
        <p:spPr>
          <a:xfrm>
            <a:off x="4763217" y="3950189"/>
            <a:ext cx="828292" cy="63409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err="1" smtClean="0">
                <a:solidFill>
                  <a:srgbClr val="000000"/>
                </a:solidFill>
              </a:rPr>
              <a:t>g</a:t>
            </a:r>
            <a:r>
              <a:rPr lang="en-US" sz="1600" b="1" baseline="-25000" dirty="0" err="1" smtClean="0">
                <a:solidFill>
                  <a:srgbClr val="000000"/>
                </a:solidFill>
              </a:rPr>
              <a:t>x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>
                <a:solidFill>
                  <a:srgbClr val="000000"/>
                </a:solidFill>
              </a:rPr>
              <a:t>g</a:t>
            </a:r>
            <a:r>
              <a:rPr lang="en-US" sz="1600" b="1" baseline="-25000" dirty="0" err="1">
                <a:solidFill>
                  <a:srgbClr val="000000"/>
                </a:solidFill>
              </a:rPr>
              <a:t>y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>
                <a:solidFill>
                  <a:srgbClr val="000000"/>
                </a:solidFill>
              </a:rPr>
              <a:t>D</a:t>
            </a:r>
            <a:r>
              <a:rPr lang="en-US" sz="1600" b="1" baseline="-25000" dirty="0" err="1">
                <a:solidFill>
                  <a:srgbClr val="000000"/>
                </a:solidFill>
              </a:rPr>
              <a:t>x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 smtClean="0">
                <a:solidFill>
                  <a:srgbClr val="000000"/>
                </a:solidFill>
              </a:rPr>
              <a:t>D</a:t>
            </a:r>
            <a:r>
              <a:rPr lang="en-US" sz="1600" b="1" baseline="-25000" dirty="0" err="1" smtClean="0">
                <a:solidFill>
                  <a:srgbClr val="000000"/>
                </a:solidFill>
              </a:rPr>
              <a:t>y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1081906" y="3871033"/>
            <a:ext cx="1104936" cy="792403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Phase 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Switching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Pattern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311084" y="3950189"/>
            <a:ext cx="1214282" cy="63409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delay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[0, 12000]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62" name="Up Arrow 61"/>
          <p:cNvSpPr/>
          <p:nvPr/>
        </p:nvSpPr>
        <p:spPr>
          <a:xfrm rot="10800000">
            <a:off x="1542765" y="4680922"/>
            <a:ext cx="238988" cy="374110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Up Arrow 62"/>
          <p:cNvSpPr/>
          <p:nvPr/>
        </p:nvSpPr>
        <p:spPr>
          <a:xfrm rot="10800000">
            <a:off x="2757595" y="4625698"/>
            <a:ext cx="238988" cy="422731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Callout 63"/>
          <p:cNvSpPr/>
          <p:nvPr/>
        </p:nvSpPr>
        <p:spPr>
          <a:xfrm>
            <a:off x="2996583" y="2620413"/>
            <a:ext cx="1715292" cy="623006"/>
          </a:xfrm>
          <a:prstGeom prst="wedgeEllipseCallou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~ 10000 ns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5" name="Oval Callout 64"/>
          <p:cNvSpPr/>
          <p:nvPr/>
        </p:nvSpPr>
        <p:spPr>
          <a:xfrm>
            <a:off x="1542765" y="2177480"/>
            <a:ext cx="1715292" cy="623006"/>
          </a:xfrm>
          <a:prstGeom prst="wedgeEllipseCallou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Walsh Sequence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6" name="Oval Callout 65"/>
          <p:cNvSpPr/>
          <p:nvPr/>
        </p:nvSpPr>
        <p:spPr>
          <a:xfrm>
            <a:off x="4478893" y="1189910"/>
            <a:ext cx="1715292" cy="623006"/>
          </a:xfrm>
          <a:prstGeom prst="wedgeEllipseCallou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4096 Channels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7" name="Up Arrow 66"/>
          <p:cNvSpPr/>
          <p:nvPr/>
        </p:nvSpPr>
        <p:spPr>
          <a:xfrm rot="8340000">
            <a:off x="5305428" y="4565050"/>
            <a:ext cx="323669" cy="593947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Callout 67"/>
          <p:cNvSpPr/>
          <p:nvPr/>
        </p:nvSpPr>
        <p:spPr>
          <a:xfrm>
            <a:off x="6553200" y="103305"/>
            <a:ext cx="2590800" cy="1465657"/>
          </a:xfrm>
          <a:prstGeom prst="wedgeEllipseCallou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Using full precision output of FFT; Used for spectral kurtosis for RFI excision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01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F-Engine: </a:t>
            </a:r>
            <a:r>
              <a:rPr lang="en-US" dirty="0" err="1"/>
              <a:t>Polarimetry</a:t>
            </a:r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740877" y="3740818"/>
            <a:ext cx="905342" cy="746582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 err="1" smtClean="0">
                <a:solidFill>
                  <a:schemeClr val="tx1"/>
                </a:solidFill>
              </a:rPr>
              <a:t>g</a:t>
            </a:r>
            <a:r>
              <a:rPr lang="en-US" b="1" baseline="-25000" dirty="0" err="1" smtClean="0">
                <a:solidFill>
                  <a:schemeClr val="tx1"/>
                </a:solidFill>
              </a:rPr>
              <a:t>x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g</a:t>
            </a:r>
            <a:r>
              <a:rPr lang="en-US" b="1" baseline="-25000" dirty="0" err="1">
                <a:solidFill>
                  <a:schemeClr val="tx1"/>
                </a:solidFill>
              </a:rPr>
              <a:t>y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D</a:t>
            </a:r>
            <a:r>
              <a:rPr lang="en-US" b="1" baseline="-25000" dirty="0" err="1">
                <a:solidFill>
                  <a:schemeClr val="tx1"/>
                </a:solidFill>
              </a:rPr>
              <a:t>x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D</a:t>
            </a:r>
            <a:r>
              <a:rPr lang="en-US" b="1" baseline="-25000" dirty="0" err="1" smtClean="0">
                <a:solidFill>
                  <a:schemeClr val="tx1"/>
                </a:solidFill>
              </a:rPr>
              <a:t>y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2313479" y="4706712"/>
            <a:ext cx="1748918" cy="131069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Generate per-channel values</a:t>
            </a:r>
          </a:p>
          <a:p>
            <a:pPr lvl="0" algn="ctr"/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</a:rPr>
              <a:t>34 x </a:t>
            </a:r>
            <a:r>
              <a:rPr lang="en-US" dirty="0" smtClean="0">
                <a:solidFill>
                  <a:schemeClr val="tx1"/>
                </a:solidFill>
              </a:rPr>
              <a:t>4096 </a:t>
            </a:r>
            <a:r>
              <a:rPr lang="en-US" dirty="0">
                <a:solidFill>
                  <a:schemeClr val="tx1"/>
                </a:solidFill>
              </a:rPr>
              <a:t>values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2386723" y="1629078"/>
            <a:ext cx="1602431" cy="186431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Computation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520933" y="2609285"/>
            <a:ext cx="1594615" cy="8841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Convert to Circular </a:t>
            </a:r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olarization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rapezoid 12"/>
          <p:cNvSpPr/>
          <p:nvPr/>
        </p:nvSpPr>
        <p:spPr>
          <a:xfrm rot="5400000">
            <a:off x="5980306" y="2298924"/>
            <a:ext cx="1864309" cy="524618"/>
          </a:xfrm>
          <a:prstGeom prst="trapezoid">
            <a:avLst>
              <a:gd name="adj" fmla="val 81920"/>
            </a:avLst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MUX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6177644" y="3976589"/>
            <a:ext cx="1469633" cy="88410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Select polarization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7716921" y="2119182"/>
            <a:ext cx="1118194" cy="88410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Down-stream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271186" y="4693940"/>
            <a:ext cx="1844725" cy="133624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Calibration and </a:t>
            </a:r>
            <a:r>
              <a:rPr lang="en-US" dirty="0" err="1" smtClean="0">
                <a:solidFill>
                  <a:schemeClr val="tx1"/>
                </a:solidFill>
              </a:rPr>
              <a:t>polarimetry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paramters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lvl="0" algn="ctr"/>
            <a:r>
              <a:rPr lang="en-US" dirty="0" smtClean="0">
                <a:solidFill>
                  <a:schemeClr val="tx1"/>
                </a:solidFill>
              </a:rPr>
              <a:t>(34 x 64 values)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2432045" y="3755159"/>
            <a:ext cx="1511786" cy="7460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Linear Interpolation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4003504" y="2375106"/>
            <a:ext cx="264664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4004049" y="2127132"/>
            <a:ext cx="264610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7174225" y="2623080"/>
            <a:ext cx="53177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7174770" y="2375106"/>
            <a:ext cx="53177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6117511" y="3161514"/>
            <a:ext cx="53177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6118056" y="2913540"/>
            <a:ext cx="53177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1645674" y="4012871"/>
            <a:ext cx="78637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1646219" y="3865607"/>
            <a:ext cx="78582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1660024" y="4307399"/>
            <a:ext cx="77202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1660569" y="4160135"/>
            <a:ext cx="77147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61" idx="0"/>
            <a:endCxn id="13" idx="3"/>
          </p:cNvCxnSpPr>
          <p:nvPr/>
        </p:nvCxnSpPr>
        <p:spPr>
          <a:xfrm flipV="1">
            <a:off x="6912461" y="3278504"/>
            <a:ext cx="0" cy="6980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ounded Rectangle 93"/>
          <p:cNvSpPr/>
          <p:nvPr/>
        </p:nvSpPr>
        <p:spPr>
          <a:xfrm>
            <a:off x="634451" y="2127132"/>
            <a:ext cx="1118194" cy="88410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FFT Output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5" name="Straight Arrow Connector 94"/>
          <p:cNvCxnSpPr/>
          <p:nvPr/>
        </p:nvCxnSpPr>
        <p:spPr>
          <a:xfrm>
            <a:off x="1752100" y="2747334"/>
            <a:ext cx="63462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1752645" y="2375106"/>
            <a:ext cx="63407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flipV="1">
            <a:off x="2743937" y="3493388"/>
            <a:ext cx="0" cy="2617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flipV="1">
            <a:off x="3011013" y="3480116"/>
            <a:ext cx="0" cy="2617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flipV="1">
            <a:off x="3278089" y="3480116"/>
            <a:ext cx="0" cy="2617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V="1">
            <a:off x="3545165" y="3480116"/>
            <a:ext cx="0" cy="2617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2017774" y="2430330"/>
            <a:ext cx="354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Y’</a:t>
            </a:r>
            <a:endParaRPr lang="en-US" dirty="0"/>
          </a:p>
        </p:txBody>
      </p:sp>
      <p:sp>
        <p:nvSpPr>
          <p:cNvPr id="109" name="TextBox 108"/>
          <p:cNvSpPr txBox="1"/>
          <p:nvPr/>
        </p:nvSpPr>
        <p:spPr>
          <a:xfrm>
            <a:off x="2015576" y="2031158"/>
            <a:ext cx="362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X’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3978629" y="205810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3976431" y="1796990"/>
            <a:ext cx="30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113" name="Elbow Connector 112"/>
          <p:cNvCxnSpPr/>
          <p:nvPr/>
        </p:nvCxnSpPr>
        <p:spPr>
          <a:xfrm rot="16200000" flipH="1">
            <a:off x="4089478" y="2368207"/>
            <a:ext cx="680480" cy="182429"/>
          </a:xfrm>
          <a:prstGeom prst="bentConnector3">
            <a:avLst>
              <a:gd name="adj1" fmla="val 100721"/>
            </a:avLst>
          </a:prstGeom>
          <a:ln w="38100"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Elbow Connector 117"/>
          <p:cNvCxnSpPr/>
          <p:nvPr/>
        </p:nvCxnSpPr>
        <p:spPr>
          <a:xfrm rot="16200000" flipH="1">
            <a:off x="3878619" y="2636191"/>
            <a:ext cx="924089" cy="360540"/>
          </a:xfrm>
          <a:prstGeom prst="bentConnector3">
            <a:avLst>
              <a:gd name="adj1" fmla="val 100795"/>
            </a:avLst>
          </a:prstGeom>
          <a:ln w="38100"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6179842" y="2845555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6177644" y="258444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graphicFrame>
        <p:nvGraphicFramePr>
          <p:cNvPr id="40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585738"/>
              </p:ext>
            </p:extLst>
          </p:nvPr>
        </p:nvGraphicFramePr>
        <p:xfrm>
          <a:off x="4646207" y="3976589"/>
          <a:ext cx="3133725" cy="216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3" imgW="1676400" imgH="1155700" progId="Equation.3">
                  <p:embed/>
                </p:oleObj>
              </mc:Choice>
              <mc:Fallback>
                <p:oleObj name="Equation" r:id="rId3" imgW="1676400" imgH="1155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46207" y="3976589"/>
                        <a:ext cx="3133725" cy="2160587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1128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7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F-Engine Data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Each ROACH 2 board will have 4 inputs (</a:t>
            </a:r>
            <a:r>
              <a:rPr lang="en-US" dirty="0"/>
              <a:t>2 antennas dual polarization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Assuming integration (accumulation) time of 20ms (50 accumulations/s)</a:t>
            </a:r>
          </a:p>
          <a:p>
            <a:r>
              <a:rPr lang="en-US" dirty="0" smtClean="0"/>
              <a:t>Power </a:t>
            </a:r>
            <a:r>
              <a:rPr lang="en-US" dirty="0"/>
              <a:t>(32-bit</a:t>
            </a:r>
            <a:r>
              <a:rPr lang="en-US" dirty="0" smtClean="0"/>
              <a:t>) </a:t>
            </a:r>
            <a:r>
              <a:rPr lang="en-US" dirty="0"/>
              <a:t>Data rate</a:t>
            </a:r>
            <a:r>
              <a:rPr lang="en-US" dirty="0" smtClean="0"/>
              <a:t>: 32 * 4096 * 50 * 4 bps</a:t>
            </a:r>
            <a:endParaRPr lang="en-US" dirty="0"/>
          </a:p>
          <a:p>
            <a:r>
              <a:rPr lang="en-US" dirty="0" smtClean="0"/>
              <a:t>Power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(64-bit): Data rate: </a:t>
            </a:r>
            <a:r>
              <a:rPr lang="en-US" dirty="0" smtClean="0"/>
              <a:t>64 </a:t>
            </a:r>
            <a:r>
              <a:rPr lang="en-US" dirty="0"/>
              <a:t>* 4096 * 50 * 4 </a:t>
            </a:r>
            <a:r>
              <a:rPr lang="en-US" dirty="0" smtClean="0"/>
              <a:t>bps</a:t>
            </a:r>
            <a:endParaRPr lang="en-US" dirty="0"/>
          </a:p>
          <a:p>
            <a:r>
              <a:rPr lang="en-US" dirty="0" smtClean="0"/>
              <a:t>Total </a:t>
            </a:r>
            <a:r>
              <a:rPr lang="en-US" dirty="0"/>
              <a:t>data rate per Roach </a:t>
            </a:r>
            <a:r>
              <a:rPr lang="en-US" dirty="0" smtClean="0"/>
              <a:t>board (</a:t>
            </a:r>
            <a:r>
              <a:rPr lang="en-US" u="sng" dirty="0" smtClean="0"/>
              <a:t>F-Engine to DPP</a:t>
            </a:r>
            <a:r>
              <a:rPr lang="en-US" dirty="0" smtClean="0"/>
              <a:t>): 96 * 4096 * 50 * 4 </a:t>
            </a:r>
            <a:r>
              <a:rPr lang="en-US" dirty="0" smtClean="0">
                <a:cs typeface="Calibri"/>
              </a:rPr>
              <a:t>≈ </a:t>
            </a:r>
            <a:r>
              <a:rPr lang="en-US" b="1" dirty="0" smtClean="0">
                <a:cs typeface="Calibri"/>
              </a:rPr>
              <a:t>78.6 </a:t>
            </a:r>
            <a:r>
              <a:rPr lang="en-US" b="1" dirty="0">
                <a:cs typeface="Calibri"/>
              </a:rPr>
              <a:t>Mbps</a:t>
            </a:r>
          </a:p>
          <a:p>
            <a:r>
              <a:rPr lang="en-US" dirty="0" smtClean="0"/>
              <a:t>Data from </a:t>
            </a:r>
            <a:r>
              <a:rPr lang="en-US" u="sng" dirty="0" smtClean="0"/>
              <a:t>F-engine to X-engine </a:t>
            </a:r>
            <a:r>
              <a:rPr lang="en-US" dirty="0" smtClean="0"/>
              <a:t>per Roach board = 16 x 4 bits/clock cycle = </a:t>
            </a:r>
            <a:r>
              <a:rPr lang="en-US" b="1" dirty="0" smtClean="0"/>
              <a:t>19.2 </a:t>
            </a:r>
            <a:r>
              <a:rPr lang="en-US" b="1" dirty="0" err="1" smtClean="0"/>
              <a:t>Gbps</a:t>
            </a:r>
            <a:r>
              <a:rPr lang="en-US" b="1" dirty="0" smtClean="0"/>
              <a:t> (@ 300MHz FPGA clock)</a:t>
            </a:r>
            <a:endParaRPr lang="en-US" b="1" dirty="0"/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445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-Shape 2"/>
          <p:cNvSpPr/>
          <p:nvPr/>
        </p:nvSpPr>
        <p:spPr>
          <a:xfrm rot="5400000">
            <a:off x="3030465" y="-1155627"/>
            <a:ext cx="2278852" cy="7425382"/>
          </a:xfrm>
          <a:prstGeom prst="corner">
            <a:avLst>
              <a:gd name="adj1" fmla="val 273674"/>
              <a:gd name="adj2" fmla="val 5523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F-Engine: Current Status</a:t>
            </a:r>
            <a:endParaRPr lang="en-US" dirty="0"/>
          </a:p>
        </p:txBody>
      </p:sp>
      <p:graphicFrame>
        <p:nvGraphicFramePr>
          <p:cNvPr id="5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182364"/>
              </p:ext>
            </p:extLst>
          </p:nvPr>
        </p:nvGraphicFramePr>
        <p:xfrm>
          <a:off x="374096" y="3864341"/>
          <a:ext cx="4029382" cy="25958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014691"/>
                <a:gridCol w="201469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FPGA Resource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Utilization (%)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Occupied slices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BRAM (36 x 36)</a:t>
                      </a:r>
                      <a:endParaRPr lang="en-US" baseline="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BRAM (18</a:t>
                      </a:r>
                      <a:r>
                        <a:rPr lang="en-US" baseline="0" dirty="0" smtClean="0"/>
                        <a:t> x 18)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DSP48E1s</a:t>
                      </a:r>
                      <a:endParaRPr lang="en-US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Slice LUTs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dk1"/>
                          </a:solidFill>
                        </a:rPr>
                        <a:t>21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Slice registers</a:t>
                      </a:r>
                      <a:endParaRPr lang="en-US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9" name="Rectangle 58"/>
          <p:cNvSpPr/>
          <p:nvPr/>
        </p:nvSpPr>
        <p:spPr>
          <a:xfrm>
            <a:off x="4385560" y="5755764"/>
            <a:ext cx="2167640" cy="689426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FPGA Clock frequency of 150 MHz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60" name="Footer Placeholder 5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Nimish Sane, NJIT</a:t>
            </a:r>
            <a:endParaRPr lang="en-US" dirty="0"/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1952769942"/>
              </p:ext>
            </p:extLst>
          </p:nvPr>
        </p:nvGraphicFramePr>
        <p:xfrm>
          <a:off x="463763" y="1189910"/>
          <a:ext cx="8338144" cy="1709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1443309108"/>
              </p:ext>
            </p:extLst>
          </p:nvPr>
        </p:nvGraphicFramePr>
        <p:xfrm>
          <a:off x="5705707" y="2757694"/>
          <a:ext cx="2011203" cy="938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3" name="Rounded Rectangle 22"/>
          <p:cNvSpPr/>
          <p:nvPr/>
        </p:nvSpPr>
        <p:spPr>
          <a:xfrm>
            <a:off x="4748867" y="2983235"/>
            <a:ext cx="828292" cy="63409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err="1" smtClean="0">
                <a:solidFill>
                  <a:srgbClr val="000000"/>
                </a:solidFill>
              </a:rPr>
              <a:t>g</a:t>
            </a:r>
            <a:r>
              <a:rPr lang="en-US" sz="1600" b="1" baseline="-25000" dirty="0" err="1" smtClean="0">
                <a:solidFill>
                  <a:srgbClr val="000000"/>
                </a:solidFill>
              </a:rPr>
              <a:t>x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>
                <a:solidFill>
                  <a:srgbClr val="000000"/>
                </a:solidFill>
              </a:rPr>
              <a:t>g</a:t>
            </a:r>
            <a:r>
              <a:rPr lang="en-US" sz="1600" b="1" baseline="-25000" dirty="0" err="1">
                <a:solidFill>
                  <a:srgbClr val="000000"/>
                </a:solidFill>
              </a:rPr>
              <a:t>y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>
                <a:solidFill>
                  <a:srgbClr val="000000"/>
                </a:solidFill>
              </a:rPr>
              <a:t>D</a:t>
            </a:r>
            <a:r>
              <a:rPr lang="en-US" sz="1600" b="1" baseline="-25000" dirty="0" err="1">
                <a:solidFill>
                  <a:srgbClr val="000000"/>
                </a:solidFill>
              </a:rPr>
              <a:t>x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 smtClean="0">
                <a:solidFill>
                  <a:srgbClr val="000000"/>
                </a:solidFill>
              </a:rPr>
              <a:t>D</a:t>
            </a:r>
            <a:r>
              <a:rPr lang="en-US" sz="1600" b="1" baseline="-25000" dirty="0" err="1" smtClean="0">
                <a:solidFill>
                  <a:srgbClr val="000000"/>
                </a:solidFill>
              </a:rPr>
              <a:t>y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24" name="Up Arrow 23"/>
          <p:cNvSpPr/>
          <p:nvPr/>
        </p:nvSpPr>
        <p:spPr>
          <a:xfrm rot="2460000">
            <a:off x="5277818" y="2400552"/>
            <a:ext cx="323669" cy="593947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5949887" y="2565763"/>
            <a:ext cx="310609" cy="191931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1067556" y="2904079"/>
            <a:ext cx="1104936" cy="792403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Phase 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Switching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Pattern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27" name="Up Arrow 26"/>
          <p:cNvSpPr/>
          <p:nvPr/>
        </p:nvSpPr>
        <p:spPr>
          <a:xfrm>
            <a:off x="1509859" y="2509185"/>
            <a:ext cx="238988" cy="374110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2296734" y="2983235"/>
            <a:ext cx="1214282" cy="63409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delay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[0, 12000]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29" name="Up Arrow 28"/>
          <p:cNvSpPr/>
          <p:nvPr/>
        </p:nvSpPr>
        <p:spPr>
          <a:xfrm>
            <a:off x="2724689" y="2509185"/>
            <a:ext cx="238988" cy="422731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101357" y="1320996"/>
            <a:ext cx="360560" cy="441246"/>
            <a:chOff x="2763640" y="3010188"/>
            <a:chExt cx="360560" cy="441246"/>
          </a:xfrm>
          <a:noFill/>
        </p:grpSpPr>
        <p:sp>
          <p:nvSpPr>
            <p:cNvPr id="31" name="Isosceles Triangle 30"/>
            <p:cNvSpPr/>
            <p:nvPr/>
          </p:nvSpPr>
          <p:spPr>
            <a:xfrm rot="10800000">
              <a:off x="2763640" y="3010188"/>
              <a:ext cx="232017" cy="247966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32" name="Elbow Connector 31"/>
            <p:cNvCxnSpPr>
              <a:stCxn id="31" idx="0"/>
            </p:cNvCxnSpPr>
            <p:nvPr/>
          </p:nvCxnSpPr>
          <p:spPr>
            <a:xfrm rot="16200000" flipH="1">
              <a:off x="2905284" y="3232518"/>
              <a:ext cx="193280" cy="244552"/>
            </a:xfrm>
            <a:prstGeom prst="bentConnector2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101357" y="1929514"/>
            <a:ext cx="360560" cy="441246"/>
            <a:chOff x="2763640" y="3010188"/>
            <a:chExt cx="360560" cy="441246"/>
          </a:xfrm>
          <a:noFill/>
        </p:grpSpPr>
        <p:sp>
          <p:nvSpPr>
            <p:cNvPr id="34" name="Isosceles Triangle 33"/>
            <p:cNvSpPr/>
            <p:nvPr/>
          </p:nvSpPr>
          <p:spPr>
            <a:xfrm rot="10800000">
              <a:off x="2763640" y="3010188"/>
              <a:ext cx="232017" cy="247966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35" name="Elbow Connector 34"/>
            <p:cNvCxnSpPr>
              <a:stCxn id="34" idx="0"/>
            </p:cNvCxnSpPr>
            <p:nvPr/>
          </p:nvCxnSpPr>
          <p:spPr>
            <a:xfrm rot="16200000" flipH="1">
              <a:off x="2905284" y="3232518"/>
              <a:ext cx="193280" cy="244552"/>
            </a:xfrm>
            <a:prstGeom prst="bentConnector2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181384" y="1389618"/>
            <a:ext cx="38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x</a:t>
            </a:r>
            <a:endParaRPr lang="en-US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154319" y="199761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y</a:t>
            </a:r>
            <a:endParaRPr lang="en-US" baseline="-25000" dirty="0"/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5029640" y="3905758"/>
            <a:ext cx="3772267" cy="139438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Compiling design at 300 MHz FPGA clock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Data transfer to X-engine and DPP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210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4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2632</TotalTime>
  <Words>1426</Words>
  <Application>Microsoft Macintosh PowerPoint</Application>
  <PresentationFormat>On-screen Show (4:3)</PresentationFormat>
  <Paragraphs>385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Digital System Review and Status</vt:lpstr>
      <vt:lpstr>EOVSA</vt:lpstr>
      <vt:lpstr>Correlator Specifications</vt:lpstr>
      <vt:lpstr>Hardware</vt:lpstr>
      <vt:lpstr>KatADC</vt:lpstr>
      <vt:lpstr>F-Engine</vt:lpstr>
      <vt:lpstr>F-Engine: Polarimetry</vt:lpstr>
      <vt:lpstr>F-Engine Data Rates</vt:lpstr>
      <vt:lpstr>F-Engine: Current Status</vt:lpstr>
      <vt:lpstr>X-Engine</vt:lpstr>
      <vt:lpstr>PowerPoint Presentation</vt:lpstr>
      <vt:lpstr>X-Engine: Data rates</vt:lpstr>
      <vt:lpstr>F-X-DPP Interconnection</vt:lpstr>
      <vt:lpstr>F-X-DPP Interconnection</vt:lpstr>
      <vt:lpstr>F-X-DPP Interconnection</vt:lpstr>
      <vt:lpstr>Status</vt:lpstr>
      <vt:lpstr>Status</vt:lpstr>
    </vt:vector>
  </TitlesOfParts>
  <Company>New Jersey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Nimish Sane</dc:creator>
  <cp:lastModifiedBy>Nimish Sane</cp:lastModifiedBy>
  <cp:revision>372</cp:revision>
  <dcterms:created xsi:type="dcterms:W3CDTF">2012-02-24T19:43:55Z</dcterms:created>
  <dcterms:modified xsi:type="dcterms:W3CDTF">2012-09-24T14:03:52Z</dcterms:modified>
</cp:coreProperties>
</file>