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95" r:id="rId3"/>
    <p:sldId id="315" r:id="rId4"/>
    <p:sldId id="308" r:id="rId5"/>
    <p:sldId id="316" r:id="rId6"/>
    <p:sldId id="317" r:id="rId7"/>
    <p:sldId id="318" r:id="rId8"/>
    <p:sldId id="319" r:id="rId9"/>
    <p:sldId id="320" r:id="rId10"/>
    <p:sldId id="321" r:id="rId11"/>
    <p:sldId id="32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EOVSA </a:t>
            </a:r>
            <a:r>
              <a:rPr lang="en-US" dirty="0" err="1" smtClean="0"/>
              <a:t>netWORK</a:t>
            </a:r>
            <a:r>
              <a:rPr lang="en-US" dirty="0" smtClean="0"/>
              <a:t> </a:t>
            </a:r>
            <a:r>
              <a:rPr lang="en-US" dirty="0" smtClean="0"/>
              <a:t>&amp; Computer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Computers (Electronics room)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554162"/>
            <a:ext cx="3838574" cy="4275137"/>
          </a:xfrm>
        </p:spPr>
        <p:txBody>
          <a:bodyPr>
            <a:noAutofit/>
          </a:bodyPr>
          <a:lstStyle/>
          <a:p>
            <a:r>
              <a:rPr lang="en-US" sz="2000" dirty="0" smtClean="0"/>
              <a:t>Rack mounted Digital Packaging Processor (Linux system) (connects to 10 </a:t>
            </a:r>
            <a:r>
              <a:rPr lang="en-US" sz="2000" dirty="0" err="1" smtClean="0"/>
              <a:t>Gbe</a:t>
            </a:r>
            <a:r>
              <a:rPr lang="en-US" sz="2000" dirty="0" smtClean="0"/>
              <a:t> switch, timing generator 1pps, 50 Hz, </a:t>
            </a:r>
            <a:r>
              <a:rPr lang="en-US" sz="2000" dirty="0" err="1" smtClean="0"/>
              <a:t>pvt</a:t>
            </a:r>
            <a:r>
              <a:rPr lang="en-US" sz="2000" dirty="0" smtClean="0"/>
              <a:t> network)</a:t>
            </a:r>
          </a:p>
          <a:p>
            <a:r>
              <a:rPr lang="en-US" sz="2000" dirty="0" smtClean="0"/>
              <a:t>Rack mounted ACC (</a:t>
            </a:r>
            <a:r>
              <a:rPr lang="en-US" sz="2000" dirty="0" err="1" smtClean="0"/>
              <a:t>LabVIEW</a:t>
            </a:r>
            <a:r>
              <a:rPr lang="en-US" sz="2000" dirty="0" smtClean="0"/>
              <a:t> RT system) (connects to timing generator 1pps, GPS clock IEEE-1588, RS485 Bus x 2, </a:t>
            </a:r>
            <a:r>
              <a:rPr lang="en-US" sz="2000" dirty="0" err="1" smtClean="0"/>
              <a:t>pvt</a:t>
            </a:r>
            <a:r>
              <a:rPr lang="en-US" sz="2000" dirty="0" smtClean="0"/>
              <a:t> network)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l="1551" t="1534" r="25776" b="1329"/>
          <a:stretch>
            <a:fillRect/>
          </a:stretch>
        </p:blipFill>
        <p:spPr bwMode="auto">
          <a:xfrm>
            <a:off x="4295775" y="1409700"/>
            <a:ext cx="46863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7581900" y="3371850"/>
            <a:ext cx="1238250" cy="695325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581900" y="4057651"/>
            <a:ext cx="1238250" cy="476250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Computers (control room)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Web Server (</a:t>
            </a:r>
            <a:r>
              <a:rPr lang="en-US" dirty="0" err="1" smtClean="0"/>
              <a:t>linux</a:t>
            </a:r>
            <a:r>
              <a:rPr lang="en-US" dirty="0" smtClean="0"/>
              <a:t> OS): </a:t>
            </a:r>
          </a:p>
          <a:p>
            <a:pPr lvl="1"/>
            <a:r>
              <a:rPr lang="en-US" dirty="0" smtClean="0"/>
              <a:t>Serves as gateway computer (only computer available directly from the outside).  Provision will be made for secure tunneling through this machine to the rest of the </a:t>
            </a:r>
            <a:r>
              <a:rPr lang="en-US" dirty="0" err="1" smtClean="0"/>
              <a:t>pvt</a:t>
            </a:r>
            <a:r>
              <a:rPr lang="en-US" dirty="0" smtClean="0"/>
              <a:t> network.</a:t>
            </a:r>
          </a:p>
          <a:p>
            <a:pPr lvl="1"/>
            <a:r>
              <a:rPr lang="en-US" dirty="0" smtClean="0"/>
              <a:t>Serves the on-site web access to real-time data products.</a:t>
            </a:r>
          </a:p>
          <a:p>
            <a:r>
              <a:rPr lang="en-US" dirty="0" smtClean="0"/>
              <a:t>Schedule and Fault Computer (</a:t>
            </a:r>
            <a:r>
              <a:rPr lang="en-US" dirty="0" err="1" smtClean="0"/>
              <a:t>linux</a:t>
            </a:r>
            <a:r>
              <a:rPr lang="en-US" dirty="0" smtClean="0"/>
              <a:t> OS): </a:t>
            </a:r>
          </a:p>
          <a:p>
            <a:pPr lvl="1"/>
            <a:r>
              <a:rPr lang="en-US" dirty="0" smtClean="0"/>
              <a:t>Serves as NFS boot server for correlator ROACH boards (has DNS/DHCP/TFTP/</a:t>
            </a:r>
            <a:r>
              <a:rPr lang="en-US" dirty="0" err="1" smtClean="0"/>
              <a:t>uboot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Runs the schedule</a:t>
            </a:r>
          </a:p>
          <a:p>
            <a:pPr lvl="1"/>
            <a:r>
              <a:rPr lang="en-US" dirty="0" smtClean="0"/>
              <a:t>Maintains source catalogs </a:t>
            </a:r>
          </a:p>
          <a:p>
            <a:pPr lvl="1"/>
            <a:r>
              <a:rPr lang="en-US" dirty="0" smtClean="0"/>
              <a:t>Calculates coordinates 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ontrols the correlator</a:t>
            </a:r>
          </a:p>
          <a:p>
            <a:pPr lvl="1"/>
            <a:r>
              <a:rPr lang="en-US" dirty="0" smtClean="0"/>
              <a:t>S</a:t>
            </a:r>
            <a:r>
              <a:rPr lang="en-US" dirty="0" smtClean="0"/>
              <a:t>ends schedule commands to ACC</a:t>
            </a:r>
          </a:p>
          <a:p>
            <a:pPr lvl="1"/>
            <a:r>
              <a:rPr lang="en-US" dirty="0" smtClean="0"/>
              <a:t>Examines State Frame and sets flags</a:t>
            </a:r>
          </a:p>
          <a:p>
            <a:r>
              <a:rPr lang="en-US" dirty="0" smtClean="0"/>
              <a:t>Database Computer (Windows OS):</a:t>
            </a:r>
          </a:p>
          <a:p>
            <a:pPr lvl="1"/>
            <a:r>
              <a:rPr lang="en-US" dirty="0" smtClean="0"/>
              <a:t>Runs </a:t>
            </a:r>
            <a:r>
              <a:rPr lang="en-US" dirty="0" err="1" smtClean="0"/>
              <a:t>SQLServer</a:t>
            </a:r>
            <a:r>
              <a:rPr lang="en-US" dirty="0" smtClean="0"/>
              <a:t> software for monitoring database</a:t>
            </a:r>
          </a:p>
          <a:p>
            <a:pPr lvl="1"/>
            <a:r>
              <a:rPr lang="en-US" dirty="0" smtClean="0"/>
              <a:t>Records State Frame information into RDBMS</a:t>
            </a:r>
          </a:p>
          <a:p>
            <a:pPr lvl="1"/>
            <a:r>
              <a:rPr lang="en-US" dirty="0" smtClean="0"/>
              <a:t>Serves as user machine for MS Office</a:t>
            </a:r>
          </a:p>
          <a:p>
            <a:r>
              <a:rPr lang="en-US" dirty="0" smtClean="0"/>
              <a:t>Pipeline Computer (</a:t>
            </a:r>
            <a:r>
              <a:rPr lang="en-US" dirty="0" err="1" smtClean="0"/>
              <a:t>linux</a:t>
            </a:r>
            <a:r>
              <a:rPr lang="en-US" dirty="0" smtClean="0"/>
              <a:t> OS):</a:t>
            </a:r>
          </a:p>
          <a:p>
            <a:pPr lvl="1"/>
            <a:r>
              <a:rPr lang="en-US" dirty="0" smtClean="0"/>
              <a:t>Runs Miriad</a:t>
            </a:r>
          </a:p>
          <a:p>
            <a:pPr lvl="1"/>
            <a:r>
              <a:rPr lang="en-US" dirty="0" smtClean="0"/>
              <a:t>Workhorse for calculating real-time data products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59898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Overview of Network Topology</a:t>
            </a:r>
          </a:p>
          <a:p>
            <a:pPr lvl="1"/>
            <a:r>
              <a:rPr lang="en-US" dirty="0" smtClean="0"/>
              <a:t>Antenna Network</a:t>
            </a:r>
          </a:p>
          <a:p>
            <a:pPr lvl="1"/>
            <a:r>
              <a:rPr lang="en-US" dirty="0" smtClean="0"/>
              <a:t>Optical Switch</a:t>
            </a:r>
          </a:p>
          <a:p>
            <a:pPr lvl="1"/>
            <a:r>
              <a:rPr lang="en-US" dirty="0" smtClean="0"/>
              <a:t>Copper Switch</a:t>
            </a:r>
          </a:p>
          <a:p>
            <a:r>
              <a:rPr lang="en-US" dirty="0" smtClean="0"/>
              <a:t>Office/Lab Network Connections</a:t>
            </a:r>
          </a:p>
          <a:p>
            <a:r>
              <a:rPr lang="en-US" dirty="0" smtClean="0"/>
              <a:t>10 </a:t>
            </a:r>
            <a:r>
              <a:rPr lang="en-US" dirty="0" err="1" smtClean="0"/>
              <a:t>Gbe</a:t>
            </a:r>
            <a:r>
              <a:rPr lang="en-US" dirty="0" smtClean="0"/>
              <a:t> Switch</a:t>
            </a:r>
          </a:p>
          <a:p>
            <a:r>
              <a:rPr lang="en-US" dirty="0" smtClean="0"/>
              <a:t>Computing System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Array Control Computer</a:t>
            </a:r>
          </a:p>
          <a:p>
            <a:pPr lvl="1"/>
            <a:r>
              <a:rPr lang="en-US" dirty="0" smtClean="0"/>
              <a:t>Schedule/Fault Computer</a:t>
            </a:r>
          </a:p>
          <a:p>
            <a:pPr lvl="1"/>
            <a:r>
              <a:rPr lang="en-US" dirty="0" smtClean="0"/>
              <a:t>Data Packaging Processor</a:t>
            </a:r>
          </a:p>
          <a:p>
            <a:pPr lvl="1"/>
            <a:r>
              <a:rPr lang="en-US" dirty="0" smtClean="0"/>
              <a:t>Pipeline</a:t>
            </a:r>
          </a:p>
          <a:p>
            <a:pPr lvl="1"/>
            <a:r>
              <a:rPr lang="en-US" dirty="0" smtClean="0"/>
              <a:t>RDBMS System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topology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962650" y="1554162"/>
            <a:ext cx="3181350" cy="4525963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copper switch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antenna controller, for extension of LANs in each antenna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</a:rPr>
              <a:t>	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(100Base-T).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</a:rPr>
              <a:t>Dedicated o</a:t>
            </a:r>
            <a:r>
              <a:rPr lang="en-US" sz="3200" baseline="0" dirty="0" smtClean="0">
                <a:solidFill>
                  <a:schemeClr val="tx2"/>
                </a:solidFill>
              </a:rPr>
              <a:t>ptical</a:t>
            </a:r>
            <a:r>
              <a:rPr lang="en-US" sz="3200" dirty="0" smtClean="0">
                <a:solidFill>
                  <a:schemeClr val="tx2"/>
                </a:solidFill>
              </a:rPr>
              <a:t> fiber switch for network between antennas and electronics room (100Base-LX)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Copper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switch in electronics room, for rest of network and connection to back-bone (1000Base-T),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</a:rPr>
              <a:t>	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½ T1 line = 768 Mb/s.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3200" noProof="0" dirty="0" smtClean="0">
                <a:solidFill>
                  <a:schemeClr val="tx2"/>
                </a:solidFill>
              </a:rPr>
              <a:t>8-port switches for office LANs, plus switch for ROACH-2s (need at least 9 ports)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406" y="1225550"/>
            <a:ext cx="5629212" cy="557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Antenna LAN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5009" y="1194548"/>
            <a:ext cx="4544641" cy="3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792070"/>
            <a:ext cx="8686800" cy="2756647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Moxa</a:t>
            </a:r>
            <a:r>
              <a:rPr lang="en-US" dirty="0" smtClean="0"/>
              <a:t> 4-port</a:t>
            </a:r>
          </a:p>
          <a:p>
            <a:pPr>
              <a:buNone/>
            </a:pPr>
            <a:r>
              <a:rPr lang="en-US" dirty="0" smtClean="0"/>
              <a:t>    unmanaged switch</a:t>
            </a:r>
          </a:p>
          <a:p>
            <a:r>
              <a:rPr lang="en-US" dirty="0" smtClean="0"/>
              <a:t>Provides NTP to both </a:t>
            </a:r>
            <a:r>
              <a:rPr lang="en-US" dirty="0" err="1" smtClean="0"/>
              <a:t>cRIO</a:t>
            </a:r>
            <a:r>
              <a:rPr lang="en-US" dirty="0" smtClean="0"/>
              <a:t> and antenna controller.</a:t>
            </a:r>
          </a:p>
          <a:p>
            <a:r>
              <a:rPr lang="en-US" dirty="0" smtClean="0"/>
              <a:t>Provides LAN for fast communication between controller and </a:t>
            </a:r>
            <a:r>
              <a:rPr lang="en-US" dirty="0" err="1" smtClean="0"/>
              <a:t>cRIO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Addressed via </a:t>
            </a:r>
            <a:r>
              <a:rPr lang="en-US" dirty="0" err="1" smtClean="0"/>
              <a:t>nameserver</a:t>
            </a:r>
            <a:r>
              <a:rPr lang="en-US" dirty="0" smtClean="0"/>
              <a:t> addresses like:</a:t>
            </a:r>
          </a:p>
          <a:p>
            <a:pPr lvl="1"/>
            <a:r>
              <a:rPr lang="en-US" dirty="0" smtClean="0"/>
              <a:t>crio1.solar.pvt, ant1.solar.pvt, fe1.solar.pvt</a:t>
            </a:r>
          </a:p>
          <a:p>
            <a:pPr lvl="1"/>
            <a:endParaRPr lang="en-US" dirty="0" smtClean="0"/>
          </a:p>
        </p:txBody>
      </p:sp>
      <p:grpSp>
        <p:nvGrpSpPr>
          <p:cNvPr id="10" name="Group 9"/>
          <p:cNvGrpSpPr/>
          <p:nvPr/>
        </p:nvGrpSpPr>
        <p:grpSpPr>
          <a:xfrm>
            <a:off x="416858" y="1358153"/>
            <a:ext cx="3308882" cy="2205317"/>
            <a:chOff x="295835" y="1358153"/>
            <a:chExt cx="3308882" cy="2205317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17761" t="24895" r="16076" b="13672"/>
            <a:stretch>
              <a:fillRect/>
            </a:stretch>
          </p:blipFill>
          <p:spPr bwMode="auto">
            <a:xfrm>
              <a:off x="295835" y="1358153"/>
              <a:ext cx="3308882" cy="2191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9" name="Oval 8"/>
            <p:cNvSpPr/>
            <p:nvPr/>
          </p:nvSpPr>
          <p:spPr>
            <a:xfrm>
              <a:off x="1062318" y="1438834"/>
              <a:ext cx="699247" cy="212463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320833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Cisco fast </a:t>
            </a:r>
            <a:r>
              <a:rPr lang="en-US" dirty="0" err="1" smtClean="0"/>
              <a:t>ethernet</a:t>
            </a:r>
            <a:r>
              <a:rPr lang="en-US" dirty="0" smtClean="0"/>
              <a:t> (100 Mb/s) 24-port switch with SFP (small form-factor pluggable) module slots (24 fast </a:t>
            </a:r>
            <a:r>
              <a:rPr lang="en-US" dirty="0" err="1" smtClean="0"/>
              <a:t>ethernet</a:t>
            </a:r>
            <a:r>
              <a:rPr lang="en-US" dirty="0" smtClean="0"/>
              <a:t> + 2 </a:t>
            </a:r>
            <a:r>
              <a:rPr lang="en-US" dirty="0" err="1" smtClean="0"/>
              <a:t>Gbe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16 GLC-FE-100LX modules (1310 nm, single-mode)</a:t>
            </a:r>
          </a:p>
          <a:p>
            <a:r>
              <a:rPr lang="en-US" dirty="0" smtClean="0"/>
              <a:t>One 1000Base-T module for connection to copper switch</a:t>
            </a:r>
          </a:p>
          <a:p>
            <a:r>
              <a:rPr lang="en-US" dirty="0" smtClean="0"/>
              <a:t>Currently have 3 Cisco SFP modules ($250 each), but later will buy Cisco-compatible to test ($80 each).</a:t>
            </a:r>
          </a:p>
          <a:p>
            <a:r>
              <a:rPr lang="en-US" dirty="0" smtClean="0"/>
              <a:t>Addresses at antenna are DHCP, but with fixed assignments (mapped to MAC addresses).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6788" y="4881563"/>
            <a:ext cx="50387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Copper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141537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Cisco 1 </a:t>
            </a:r>
            <a:r>
              <a:rPr lang="en-US" dirty="0" err="1" smtClean="0"/>
              <a:t>Gb</a:t>
            </a:r>
            <a:r>
              <a:rPr lang="en-US" dirty="0" smtClean="0"/>
              <a:t>/s 24-port switch with RJ-45 connectors</a:t>
            </a:r>
          </a:p>
          <a:p>
            <a:r>
              <a:rPr lang="en-US" dirty="0" smtClean="0"/>
              <a:t>Two 1000Base-T SFP modules, one going to the fiber switch and one going to the OVRO network (½ T1 line = 768 Mb/s)</a:t>
            </a:r>
          </a:p>
          <a:p>
            <a:r>
              <a:rPr lang="en-US" dirty="0" smtClean="0"/>
              <a:t>Further fan-out in individual offices and lab, for non-critical systems and VOIP phone system</a:t>
            </a:r>
          </a:p>
          <a:p>
            <a:r>
              <a:rPr lang="en-US" dirty="0" smtClean="0"/>
              <a:t>One port for gateway computer, which can also talk to private network.</a:t>
            </a:r>
          </a:p>
          <a:p>
            <a:r>
              <a:rPr lang="en-US" dirty="0" smtClean="0"/>
              <a:t>Addresses like </a:t>
            </a:r>
            <a:r>
              <a:rPr lang="en-US" dirty="0" err="1" smtClean="0"/>
              <a:t>dpp.solar.pvt</a:t>
            </a:r>
            <a:r>
              <a:rPr lang="en-US" dirty="0" smtClean="0"/>
              <a:t>, </a:t>
            </a:r>
            <a:r>
              <a:rPr lang="en-US" dirty="0" err="1" smtClean="0"/>
              <a:t>acc.solar.pvt</a:t>
            </a:r>
            <a:r>
              <a:rPr lang="en-US" dirty="0" smtClean="0"/>
              <a:t>, etc., plus DHCP clients.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733800"/>
            <a:ext cx="64389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Office/lab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offices and labs have voice (VOIP) and data connections.</a:t>
            </a:r>
          </a:p>
          <a:p>
            <a:r>
              <a:rPr lang="en-US" sz="2000" dirty="0" smtClean="0"/>
              <a:t>There are 4 separate connections to the control room, 2 for </a:t>
            </a:r>
            <a:r>
              <a:rPr lang="en-US" sz="2000" dirty="0" err="1" smtClean="0"/>
              <a:t>Kjell’s</a:t>
            </a:r>
            <a:r>
              <a:rPr lang="en-US" sz="2000" dirty="0" smtClean="0"/>
              <a:t> office, 1 for second office, 2 for the lab, and 1 for storage room. Further fan-out for printers, etc., can be set up via 8-port switches in individual offices.</a:t>
            </a:r>
          </a:p>
          <a:p>
            <a:r>
              <a:rPr lang="en-US" sz="2000" dirty="0" smtClean="0"/>
              <a:t>The </a:t>
            </a:r>
            <a:r>
              <a:rPr lang="en-US" sz="2000" dirty="0" err="1" smtClean="0"/>
              <a:t>nameserver</a:t>
            </a:r>
            <a:r>
              <a:rPr lang="en-US" sz="2000" dirty="0" smtClean="0"/>
              <a:t> addresses are like kn1.solar.pvt, etc. The </a:t>
            </a:r>
            <a:r>
              <a:rPr lang="en-US" sz="2000" dirty="0" err="1" smtClean="0"/>
              <a:t>pvt</a:t>
            </a:r>
            <a:r>
              <a:rPr lang="en-US" sz="2000" dirty="0" smtClean="0"/>
              <a:t> address space has 126 addresses.  In addition, there are 127 dynamically allocated addresses (DHCP).</a:t>
            </a:r>
          </a:p>
          <a:p>
            <a:r>
              <a:rPr lang="en-US" sz="2000" dirty="0" smtClean="0"/>
              <a:t>None of the .</a:t>
            </a:r>
            <a:r>
              <a:rPr lang="en-US" sz="2000" dirty="0" err="1" smtClean="0"/>
              <a:t>pvt</a:t>
            </a:r>
            <a:r>
              <a:rPr lang="en-US" sz="2000" dirty="0" smtClean="0"/>
              <a:t> addresses are visible from outside, but we will set up and document tunneling through the web server</a:t>
            </a:r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err="1" smtClean="0"/>
              <a:t>Gbe</a:t>
            </a:r>
            <a:r>
              <a:rPr lang="en-US" dirty="0" smtClean="0"/>
              <a:t>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31035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correlator will use a 10 </a:t>
            </a:r>
            <a:r>
              <a:rPr lang="en-US" sz="2000" dirty="0" err="1" smtClean="0"/>
              <a:t>Gbe</a:t>
            </a:r>
            <a:r>
              <a:rPr lang="en-US" sz="2000" dirty="0" smtClean="0"/>
              <a:t> switch to interconnect the F-engines and X-engines, and also to provide two ports for connection to the DPP.</a:t>
            </a:r>
          </a:p>
          <a:p>
            <a:r>
              <a:rPr lang="en-US" sz="2000" dirty="0" smtClean="0"/>
              <a:t>For the prototype, we will use CX-4 cables, so we require an 8-port switch (3 from each ROACH plus 2 to DPP).  We expect to borrow this from Dan </a:t>
            </a:r>
            <a:r>
              <a:rPr lang="en-US" sz="2000" dirty="0" err="1" smtClean="0"/>
              <a:t>Werthimer</a:t>
            </a:r>
            <a:r>
              <a:rPr lang="en-US" sz="2000" dirty="0" smtClean="0"/>
              <a:t>.  For the final configuration, we will need at least 18 ports, but it would be easiest to use 26 ports (3 from each ROACH plus 2 to DPP).  We currently plan to get an </a:t>
            </a:r>
            <a:r>
              <a:rPr lang="en-US" sz="2000" dirty="0" err="1" smtClean="0"/>
              <a:t>Arista</a:t>
            </a:r>
            <a:r>
              <a:rPr lang="en-US" sz="2000" dirty="0" smtClean="0"/>
              <a:t> 48-port switch (with SFP+ connectors), but will re-evaluate when the time comes.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896" y="4524375"/>
            <a:ext cx="7824367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733675" y="5410200"/>
            <a:ext cx="4258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Arista</a:t>
            </a:r>
            <a:r>
              <a:rPr lang="en-US" dirty="0" smtClean="0"/>
              <a:t> 7148S 48-port SFP+ 10 </a:t>
            </a:r>
            <a:r>
              <a:rPr lang="en-US" dirty="0" err="1" smtClean="0"/>
              <a:t>Gbe</a:t>
            </a:r>
            <a:r>
              <a:rPr lang="en-US" dirty="0" smtClean="0"/>
              <a:t> Switch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system ground </a:t>
            </a:r>
            <a:r>
              <a:rPr lang="en-US" dirty="0" smtClean="0"/>
              <a:t>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20812"/>
            <a:ext cx="5219700" cy="273208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 ground rule is that in the electronics room we will only put computers that require hard-wired connections to other subsystems.</a:t>
            </a:r>
          </a:p>
          <a:p>
            <a:r>
              <a:rPr lang="en-US" dirty="0" smtClean="0"/>
              <a:t>Any computer that has only internet connections will be placed in the control room next door.</a:t>
            </a:r>
          </a:p>
          <a:p>
            <a:r>
              <a:rPr lang="en-US" dirty="0" smtClean="0"/>
              <a:t>Computers in the electronics room will be rack mounted, and have no monitor, keyboard, mouse,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09/24/2012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7355" y="1414462"/>
            <a:ext cx="3569970" cy="430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2012-09-05_2.jpg"/>
          <p:cNvPicPr>
            <a:picLocks noChangeAspect="1"/>
          </p:cNvPicPr>
          <p:nvPr/>
        </p:nvPicPr>
        <p:blipFill>
          <a:blip r:embed="rId3" cstate="print"/>
          <a:srcRect b="16112"/>
          <a:stretch>
            <a:fillRect/>
          </a:stretch>
        </p:blipFill>
        <p:spPr>
          <a:xfrm>
            <a:off x="771524" y="4110742"/>
            <a:ext cx="4124325" cy="259485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6197</TotalTime>
  <Words>828</Words>
  <Application>Microsoft Office PowerPoint</Application>
  <PresentationFormat>On-screen Show (4:3)</PresentationFormat>
  <Paragraphs>122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EOVSA netWORK &amp; Computer system</vt:lpstr>
      <vt:lpstr>outline</vt:lpstr>
      <vt:lpstr>Network topology</vt:lpstr>
      <vt:lpstr>Antenna LAN</vt:lpstr>
      <vt:lpstr>Fiber switch</vt:lpstr>
      <vt:lpstr>Copper switch</vt:lpstr>
      <vt:lpstr>Office/lab connections</vt:lpstr>
      <vt:lpstr>10 Gbe switch</vt:lpstr>
      <vt:lpstr>Computer system ground rule</vt:lpstr>
      <vt:lpstr>Computers (Electronics room)</vt:lpstr>
      <vt:lpstr>Computers (control room)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Dale</cp:lastModifiedBy>
  <cp:revision>287</cp:revision>
  <dcterms:created xsi:type="dcterms:W3CDTF">2006-08-16T00:00:00Z</dcterms:created>
  <dcterms:modified xsi:type="dcterms:W3CDTF">2012-09-21T22:44:34Z</dcterms:modified>
</cp:coreProperties>
</file>