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7" r:id="rId8"/>
    <p:sldId id="276" r:id="rId9"/>
    <p:sldId id="275" r:id="rId10"/>
    <p:sldId id="268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1" autoAdjust="0"/>
    <p:restoredTop sz="94705" autoAdjust="0"/>
  </p:normalViewPr>
  <p:slideViewPr>
    <p:cSldViewPr>
      <p:cViewPr varScale="1">
        <p:scale>
          <a:sx n="84" d="100"/>
          <a:sy n="84" d="100"/>
        </p:scale>
        <p:origin x="-854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423A-1D1E-42A1-ACB4-295487B71251}" type="datetimeFigureOut">
              <a:rPr lang="en-US" smtClean="0"/>
              <a:t>11/6/2011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1CAC-E6DE-4D06-82DF-808529CEAB5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423A-1D1E-42A1-ACB4-295487B71251}" type="datetimeFigureOut">
              <a:rPr lang="en-US" smtClean="0"/>
              <a:t>11/6/2011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1CAC-E6DE-4D06-82DF-808529CEAB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423A-1D1E-42A1-ACB4-295487B71251}" type="datetimeFigureOut">
              <a:rPr lang="en-US" smtClean="0"/>
              <a:t>11/6/2011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1CAC-E6DE-4D06-82DF-808529CEAB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423A-1D1E-42A1-ACB4-295487B71251}" type="datetimeFigureOut">
              <a:rPr lang="en-US" smtClean="0"/>
              <a:t>11/6/2011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1CAC-E6DE-4D06-82DF-808529CEAB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423A-1D1E-42A1-ACB4-295487B71251}" type="datetimeFigureOut">
              <a:rPr lang="en-US" smtClean="0"/>
              <a:t>11/6/2011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99D1CAC-E6DE-4D06-82DF-808529CEAB5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423A-1D1E-42A1-ACB4-295487B71251}" type="datetimeFigureOut">
              <a:rPr lang="en-US" smtClean="0"/>
              <a:t>11/6/2011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1CAC-E6DE-4D06-82DF-808529CEAB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423A-1D1E-42A1-ACB4-295487B71251}" type="datetimeFigureOut">
              <a:rPr lang="en-US" smtClean="0"/>
              <a:t>11/6/2011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1CAC-E6DE-4D06-82DF-808529CEAB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423A-1D1E-42A1-ACB4-295487B71251}" type="datetimeFigureOut">
              <a:rPr lang="en-US" smtClean="0"/>
              <a:t>11/6/2011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1CAC-E6DE-4D06-82DF-808529CEAB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423A-1D1E-42A1-ACB4-295487B71251}" type="datetimeFigureOut">
              <a:rPr lang="en-US" smtClean="0"/>
              <a:t>11/6/2011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1CAC-E6DE-4D06-82DF-808529CEAB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423A-1D1E-42A1-ACB4-295487B71251}" type="datetimeFigureOut">
              <a:rPr lang="en-US" smtClean="0"/>
              <a:t>11/6/2011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1CAC-E6DE-4D06-82DF-808529CEAB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423A-1D1E-42A1-ACB4-295487B71251}" type="datetimeFigureOut">
              <a:rPr lang="en-US" smtClean="0"/>
              <a:t>11/6/2011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1CAC-E6DE-4D06-82DF-808529CEAB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A3B423A-1D1E-42A1-ACB4-295487B71251}" type="datetimeFigureOut">
              <a:rPr lang="en-US" smtClean="0"/>
              <a:t>11/6/2011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99D1CAC-E6DE-4D06-82DF-808529CEAB5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EOVSA Monitor and Control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Gelu M. Nita</a:t>
            </a:r>
          </a:p>
          <a:p>
            <a:r>
              <a:rPr lang="en-US" dirty="0" smtClean="0"/>
              <a:t>NJIT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63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CARMA like Architecture?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7871429" cy="404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2209800" y="2819400"/>
            <a:ext cx="2590800" cy="2057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NI-SVE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3056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8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Overview of the EOVSA Control/Monitor Communication Protocols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Patriot Antenna Controller: MODBUS over TCP/IP between the Antenna Controller and its Field Point dedicated </a:t>
            </a:r>
            <a:r>
              <a:rPr lang="en-US" dirty="0" err="1" smtClean="0"/>
              <a:t>cRIO</a:t>
            </a:r>
            <a:r>
              <a:rPr lang="en-US" dirty="0" smtClean="0"/>
              <a:t>-RT Module.</a:t>
            </a:r>
          </a:p>
          <a:p>
            <a:r>
              <a:rPr lang="en-US" dirty="0" smtClean="0"/>
              <a:t>Field Point Modules: TCP/IP between the Antenna Control Computer (ACC) and the field point </a:t>
            </a:r>
            <a:r>
              <a:rPr lang="en-US" dirty="0" err="1" smtClean="0"/>
              <a:t>cRIO</a:t>
            </a:r>
            <a:r>
              <a:rPr lang="en-US" dirty="0" smtClean="0"/>
              <a:t>-RT modules</a:t>
            </a:r>
          </a:p>
          <a:p>
            <a:r>
              <a:rPr lang="en-US" dirty="0" smtClean="0"/>
              <a:t>LO and DC control systems: direct communication as being hosted on the same RT target as the ACC system.</a:t>
            </a:r>
          </a:p>
          <a:p>
            <a:r>
              <a:rPr lang="en-US" dirty="0" smtClean="0"/>
              <a:t>ACC to other EOVSA subsystems (e.g. DPP) and observer interface: </a:t>
            </a:r>
            <a:r>
              <a:rPr lang="en-US" dirty="0" smtClean="0"/>
              <a:t>TCP/IP to read/write the EOVSA state frame in a TBD self describing format (XML, Variant, custom binary format?)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0408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Possible EOVSA </a:t>
            </a:r>
            <a:r>
              <a:rPr lang="en-US" dirty="0"/>
              <a:t>S</a:t>
            </a:r>
            <a:r>
              <a:rPr lang="en-US" dirty="0" smtClean="0"/>
              <a:t>ystem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8014287" cy="452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65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Temperature-Controlled Front End Field Module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8800"/>
            <a:ext cx="7728572" cy="411428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62000" y="5449669"/>
            <a:ext cx="22860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Noise Diode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Control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800" y="5449669"/>
            <a:ext cx="15240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Day/Night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Attn. Ctrl.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43400" y="5449669"/>
            <a:ext cx="14478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Solar Burst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Attn. Ctrl.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5449669"/>
            <a:ext cx="26670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V/H RF Power Out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Attn. Ctrl.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2600" y="2667000"/>
            <a:ext cx="26670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Temperature Sensors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3" name="Elbow Connector 12"/>
          <p:cNvCxnSpPr>
            <a:stCxn id="9" idx="1"/>
          </p:cNvCxnSpPr>
          <p:nvPr/>
        </p:nvCxnSpPr>
        <p:spPr>
          <a:xfrm rot="10800000" flipV="1">
            <a:off x="5105400" y="2851666"/>
            <a:ext cx="457200" cy="95833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 rot="16200000" flipH="1">
            <a:off x="6356866" y="3232666"/>
            <a:ext cx="773669" cy="381000"/>
          </a:xfrm>
          <a:prstGeom prst="bentConnector3">
            <a:avLst>
              <a:gd name="adj1" fmla="val 3010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Up Arrow 2"/>
          <p:cNvSpPr/>
          <p:nvPr/>
        </p:nvSpPr>
        <p:spPr>
          <a:xfrm>
            <a:off x="1524000" y="4343400"/>
            <a:ext cx="76200" cy="990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 Arrow 4"/>
          <p:cNvSpPr/>
          <p:nvPr/>
        </p:nvSpPr>
        <p:spPr>
          <a:xfrm>
            <a:off x="3505200" y="4953000"/>
            <a:ext cx="76200" cy="49666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>
            <a:off x="5410200" y="4953000"/>
            <a:ext cx="45719" cy="49666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>
            <a:off x="7620000" y="4191000"/>
            <a:ext cx="45719" cy="1143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5867400" y="4191000"/>
            <a:ext cx="45719" cy="1143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26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</a:t>
            </a:r>
            <a:r>
              <a:rPr lang="en-US" dirty="0" err="1" smtClean="0"/>
              <a:t>Downconvertor</a:t>
            </a:r>
            <a:r>
              <a:rPr lang="en-US" dirty="0" smtClean="0"/>
              <a:t> Module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8500001" cy="447143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981200" y="5840064"/>
            <a:ext cx="22860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V/H Power Out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0" y="5867400"/>
            <a:ext cx="22860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Freq. Var. Attn. Ctrl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4600" y="2209800"/>
            <a:ext cx="26670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Solar Burst </a:t>
            </a:r>
            <a:r>
              <a:rPr lang="en-US" dirty="0">
                <a:solidFill>
                  <a:srgbClr val="0070C0"/>
                </a:solidFill>
              </a:rPr>
              <a:t>A</a:t>
            </a:r>
            <a:r>
              <a:rPr lang="en-US" dirty="0" smtClean="0">
                <a:solidFill>
                  <a:srgbClr val="0070C0"/>
                </a:solidFill>
              </a:rPr>
              <a:t>ttn. Ctr.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7391400" y="2514600"/>
            <a:ext cx="762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13"/>
          <p:cNvSpPr/>
          <p:nvPr/>
        </p:nvSpPr>
        <p:spPr>
          <a:xfrm>
            <a:off x="6172200" y="5334000"/>
            <a:ext cx="76200" cy="50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/>
          <p:cNvSpPr/>
          <p:nvPr/>
        </p:nvSpPr>
        <p:spPr>
          <a:xfrm>
            <a:off x="3154681" y="5334000"/>
            <a:ext cx="45719" cy="533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50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Possible LO Distribution System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6400"/>
            <a:ext cx="6777143" cy="489142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371600" y="6043416"/>
            <a:ext cx="25146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Subarray</a:t>
            </a:r>
            <a:r>
              <a:rPr lang="en-US" dirty="0" smtClean="0">
                <a:solidFill>
                  <a:srgbClr val="0070C0"/>
                </a:solidFill>
              </a:rPr>
              <a:t> Switch Ctr.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88121" y="6024730"/>
            <a:ext cx="22860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Ping-Pong Switch?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2209800" y="5791200"/>
            <a:ext cx="45719" cy="25221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4572000" y="3505200"/>
            <a:ext cx="45719" cy="24121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800600" y="5606534"/>
            <a:ext cx="22860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Subarray</a:t>
            </a:r>
            <a:r>
              <a:rPr lang="en-US" dirty="0" smtClean="0">
                <a:solidFill>
                  <a:srgbClr val="0070C0"/>
                </a:solidFill>
              </a:rPr>
              <a:t> 2 LO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Up Arrow 8"/>
          <p:cNvSpPr/>
          <p:nvPr/>
        </p:nvSpPr>
        <p:spPr>
          <a:xfrm>
            <a:off x="5334000" y="3962400"/>
            <a:ext cx="76200" cy="164413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638800" y="1981200"/>
            <a:ext cx="22860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Ping/Pong LOs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486400" y="2350532"/>
            <a:ext cx="457200" cy="8498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486400" y="2350532"/>
            <a:ext cx="457200" cy="4249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841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1295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Patriot Antenna Control and Monitor </a:t>
            </a:r>
            <a:r>
              <a:rPr lang="en-US" sz="3200" dirty="0" err="1" smtClean="0"/>
              <a:t>LabVIEW</a:t>
            </a:r>
            <a:r>
              <a:rPr lang="en-US" sz="3200" dirty="0" smtClean="0"/>
              <a:t> Implementation of the </a:t>
            </a:r>
            <a:br>
              <a:rPr lang="en-US" sz="3200" dirty="0" smtClean="0"/>
            </a:br>
            <a:r>
              <a:rPr lang="en-US" sz="3200" dirty="0" smtClean="0"/>
              <a:t>KSRBL system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225" y="1485900"/>
            <a:ext cx="6559550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669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New task: Building a Motion Control System for the refurbished OVSA antennas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en-US" sz="2000" dirty="0" smtClean="0"/>
              <a:t>Solution: </a:t>
            </a:r>
          </a:p>
          <a:p>
            <a:r>
              <a:rPr lang="en-US" sz="2000" dirty="0" smtClean="0"/>
              <a:t>NI Soft Motion toolkit in conjunction with reconfigurable NI compact real time controllers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62429"/>
            <a:ext cx="5943600" cy="3676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6635436" y="2430413"/>
            <a:ext cx="1905000" cy="4108665"/>
            <a:chOff x="6635436" y="2430413"/>
            <a:chExt cx="1905000" cy="410866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5436" y="2430413"/>
              <a:ext cx="1905000" cy="1912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5436" y="4343400"/>
              <a:ext cx="1898964" cy="21956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5868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05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Compact Reconfigurable </a:t>
            </a:r>
            <a:r>
              <a:rPr lang="en-US" sz="2800" dirty="0" err="1" smtClean="0"/>
              <a:t>Input/Output</a:t>
            </a:r>
            <a:r>
              <a:rPr lang="en-US" sz="2800" dirty="0" smtClean="0"/>
              <a:t> (</a:t>
            </a:r>
            <a:r>
              <a:rPr lang="en-US" sz="2800" dirty="0" err="1" smtClean="0"/>
              <a:t>cRIO</a:t>
            </a:r>
            <a:r>
              <a:rPr lang="en-US" sz="2800" dirty="0" smtClean="0"/>
              <a:t>) Real Time Module: flexible solution for implementing the control/monitor of the EOVSA Antennas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40" y="2209800"/>
            <a:ext cx="2540000" cy="1565623"/>
          </a:xfrm>
        </p:spPr>
      </p:pic>
      <p:sp>
        <p:nvSpPr>
          <p:cNvPr id="8" name="Rectangle 7"/>
          <p:cNvSpPr/>
          <p:nvPr/>
        </p:nvSpPr>
        <p:spPr>
          <a:xfrm>
            <a:off x="2895600" y="1824612"/>
            <a:ext cx="59350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NI cRIO-9076: To implement  Patriot </a:t>
            </a:r>
            <a:r>
              <a:rPr lang="en-US" sz="1400" dirty="0"/>
              <a:t>a</a:t>
            </a:r>
            <a:r>
              <a:rPr lang="en-US" sz="1400" dirty="0" smtClean="0"/>
              <a:t>ntenna </a:t>
            </a:r>
            <a:r>
              <a:rPr lang="en-US" sz="1400" dirty="0"/>
              <a:t>f</a:t>
            </a:r>
            <a:r>
              <a:rPr lang="en-US" sz="1400" dirty="0" smtClean="0"/>
              <a:t>ront </a:t>
            </a:r>
            <a:r>
              <a:rPr lang="en-US" sz="1400" dirty="0"/>
              <a:t>e</a:t>
            </a:r>
            <a:r>
              <a:rPr lang="en-US" sz="1400" dirty="0" smtClean="0"/>
              <a:t>nd modules</a:t>
            </a:r>
          </a:p>
          <a:p>
            <a:r>
              <a:rPr lang="en-US" sz="1400" dirty="0" smtClean="0"/>
              <a:t>Rugged</a:t>
            </a:r>
            <a:r>
              <a:rPr lang="en-US" sz="1400" dirty="0"/>
              <a:t>, embedded control and monitoring system with -20 to 55 °C operating temperature range </a:t>
            </a:r>
          </a:p>
          <a:p>
            <a:r>
              <a:rPr lang="en-US" sz="1400" dirty="0"/>
              <a:t>400 MHz industrial real-time processor for control, data logging, and analysis </a:t>
            </a:r>
          </a:p>
          <a:p>
            <a:r>
              <a:rPr lang="en-US" sz="1400" dirty="0"/>
              <a:t>4-slot LX45 FPGA chassis for custom I/O timing, control, and processing </a:t>
            </a:r>
          </a:p>
          <a:p>
            <a:r>
              <a:rPr lang="en-US" sz="1400" dirty="0"/>
              <a:t>10/100BASE-T Ethernet port, USB 2.0 port, and RS232 serial port for connection to peripherals </a:t>
            </a:r>
          </a:p>
          <a:p>
            <a:r>
              <a:rPr lang="en-US" sz="1400" dirty="0"/>
              <a:t>Single 9 to 30 VDC power supply input </a:t>
            </a:r>
          </a:p>
          <a:p>
            <a:r>
              <a:rPr lang="en-US" sz="1400" dirty="0"/>
              <a:t>Small footprint </a:t>
            </a:r>
            <a:r>
              <a:rPr lang="en-US" sz="1400" dirty="0" smtClean="0"/>
              <a:t>. Price</a:t>
            </a:r>
            <a:r>
              <a:rPr lang="en-US" sz="1400" dirty="0"/>
              <a:t>: </a:t>
            </a:r>
            <a:r>
              <a:rPr lang="en-US" sz="1400" dirty="0" smtClean="0"/>
              <a:t>$600/controller+ $$$$ for the DIO/AIO modules</a:t>
            </a:r>
            <a:endParaRPr lang="en-US" sz="1400" dirty="0"/>
          </a:p>
        </p:txBody>
      </p:sp>
      <p:grpSp>
        <p:nvGrpSpPr>
          <p:cNvPr id="9" name="Group 8"/>
          <p:cNvGrpSpPr/>
          <p:nvPr/>
        </p:nvGrpSpPr>
        <p:grpSpPr>
          <a:xfrm>
            <a:off x="304800" y="4564820"/>
            <a:ext cx="8763000" cy="2031325"/>
            <a:chOff x="304800" y="4564820"/>
            <a:chExt cx="8763000" cy="2031325"/>
          </a:xfrm>
        </p:grpSpPr>
        <p:sp>
          <p:nvSpPr>
            <p:cNvPr id="7" name="Rectangle 6"/>
            <p:cNvSpPr/>
            <p:nvPr/>
          </p:nvSpPr>
          <p:spPr>
            <a:xfrm>
              <a:off x="2743200" y="4564820"/>
              <a:ext cx="6324600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/>
                <a:t>NI cRIO-9074: To implement the </a:t>
              </a:r>
              <a:r>
                <a:rPr lang="en-US" sz="1400" dirty="0"/>
                <a:t>refurbished OVSA </a:t>
              </a:r>
              <a:r>
                <a:rPr lang="en-US" sz="1400" dirty="0" smtClean="0"/>
                <a:t>antennas motion control and front end modules.</a:t>
              </a:r>
            </a:p>
            <a:p>
              <a:r>
                <a:rPr lang="en-US" sz="1400" dirty="0" smtClean="0"/>
                <a:t>Rugged</a:t>
              </a:r>
              <a:r>
                <a:rPr lang="en-US" sz="1400" dirty="0"/>
                <a:t>, embedded control and monitoring system </a:t>
              </a:r>
            </a:p>
            <a:p>
              <a:r>
                <a:rPr lang="en-US" sz="1400" dirty="0"/>
                <a:t>400 MHz industrial real-time processor for control, data logging, and analysis </a:t>
              </a:r>
            </a:p>
            <a:p>
              <a:r>
                <a:rPr lang="en-US" sz="1400" dirty="0"/>
                <a:t>2M gate, 8-slot FPGA chassis for custom I/O timing, control, and processing </a:t>
              </a:r>
            </a:p>
            <a:p>
              <a:r>
                <a:rPr lang="en-US" sz="1400" dirty="0"/>
                <a:t>Two 10/100BASE-T Ethernet ports; RS232 serial port for connection to peripherals </a:t>
              </a:r>
            </a:p>
            <a:p>
              <a:r>
                <a:rPr lang="en-US" sz="1400" dirty="0"/>
                <a:t>-20 to 55 °C operating temperature range; single 19 to 30 VDC power supply input </a:t>
              </a:r>
              <a:r>
                <a:rPr lang="en-US" sz="1400" dirty="0" smtClean="0"/>
                <a:t>. Price: $840/controller +$$$$ for the DIO/AIO/Motion modules </a:t>
              </a:r>
              <a:endParaRPr lang="en-US" sz="1400" dirty="0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4723198"/>
              <a:ext cx="2296311" cy="1714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4628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706562"/>
          </a:xfrm>
        </p:spPr>
        <p:txBody>
          <a:bodyPr>
            <a:noAutofit/>
          </a:bodyPr>
          <a:lstStyle/>
          <a:p>
            <a:r>
              <a:rPr lang="en-US" sz="3200" dirty="0" smtClean="0"/>
              <a:t>cRIO-9082: A possible solution for implementing the EOVSA ACC including the LO and DC interfaces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2537" y="1981200"/>
            <a:ext cx="4191000" cy="4825876"/>
          </a:xfrm>
        </p:spPr>
        <p:txBody>
          <a:bodyPr>
            <a:normAutofit fontScale="85000" lnSpcReduction="20000"/>
          </a:bodyPr>
          <a:lstStyle/>
          <a:p>
            <a:r>
              <a:rPr lang="en-US" sz="2000" dirty="0"/>
              <a:t>High-performance multicore system for the most intense embedded control and monitoring applications </a:t>
            </a:r>
          </a:p>
          <a:p>
            <a:r>
              <a:rPr lang="en-US" sz="2000" dirty="0"/>
              <a:t>1.33 GHz dual-core Intel Core i7 processor, 32 GB nonvolatile storage, 2 GB DDR3 800 MHz RAM </a:t>
            </a:r>
          </a:p>
          <a:p>
            <a:r>
              <a:rPr lang="en-US" sz="2000" dirty="0" err="1"/>
              <a:t>LabVIEW</a:t>
            </a:r>
            <a:r>
              <a:rPr lang="en-US" sz="2000" dirty="0"/>
              <a:t> Real-Time for determinism </a:t>
            </a:r>
            <a:r>
              <a:rPr lang="en-US" sz="2000" b="1" dirty="0">
                <a:solidFill>
                  <a:srgbClr val="FF0000"/>
                </a:solidFill>
              </a:rPr>
              <a:t>or</a:t>
            </a:r>
            <a:r>
              <a:rPr lang="en-US" sz="2000" dirty="0"/>
              <a:t> Microsoft Windows Embedded Standard 7 for VGA graphics </a:t>
            </a:r>
          </a:p>
          <a:p>
            <a:r>
              <a:rPr lang="en-US" sz="2000" dirty="0"/>
              <a:t>1 MXI-Express, 4 USB Hi-Speed, 2 Gigabit Ethernet, and 2 serial ports for connectivity and expansion </a:t>
            </a:r>
          </a:p>
          <a:p>
            <a:r>
              <a:rPr lang="en-US" sz="2000" dirty="0"/>
              <a:t>8-slot Spartan-6 LX150 FPGA chassis for custom I/O timing, control, and processing </a:t>
            </a:r>
          </a:p>
          <a:p>
            <a:r>
              <a:rPr lang="en-US" sz="2000" dirty="0"/>
              <a:t>0 to 55 °C operating temperature range </a:t>
            </a:r>
            <a:endParaRPr lang="en-US" sz="2000" dirty="0" smtClean="0"/>
          </a:p>
          <a:p>
            <a:r>
              <a:rPr lang="en-US" sz="2000" dirty="0" smtClean="0"/>
              <a:t>Price range: $8000-$9000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03537" y="1981200"/>
            <a:ext cx="4476686" cy="2768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67200" y="4800600"/>
            <a:ext cx="46130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1600" dirty="0" smtClean="0"/>
              <a:t>The Real-Time OS may provide deterministic interaction with its peripheral modules used to control/monitor the LO and DC subsystems  and  the antenna frontend </a:t>
            </a:r>
            <a:r>
              <a:rPr lang="en-US" sz="1600" dirty="0" err="1" smtClean="0"/>
              <a:t>cRIO</a:t>
            </a:r>
            <a:r>
              <a:rPr lang="en-US" sz="1600" dirty="0" smtClean="0"/>
              <a:t> modules, and may host and publish on a TCP/IP port the EOVSA state frame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6854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2961</TotalTime>
  <Words>570</Words>
  <Application>Microsoft Office PowerPoint</Application>
  <PresentationFormat>On-screen Show (4:3)</PresentationFormat>
  <Paragraphs>57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Apex</vt:lpstr>
      <vt:lpstr>EOVSA Monitor and Control System</vt:lpstr>
      <vt:lpstr>A Possible EOVSA System</vt:lpstr>
      <vt:lpstr>Temperature-Controlled Front End Field Module</vt:lpstr>
      <vt:lpstr>Block Downconvertor Module</vt:lpstr>
      <vt:lpstr>Possible LO Distribution System</vt:lpstr>
      <vt:lpstr>Patriot Antenna Control and Monitor LabVIEW Implementation of the  KSRBL system</vt:lpstr>
      <vt:lpstr>New task: Building a Motion Control System for the refurbished OVSA antennas</vt:lpstr>
      <vt:lpstr>Compact Reconfigurable Input/Output (cRIO) Real Time Module: flexible solution for implementing the control/monitor of the EOVSA Antennas</vt:lpstr>
      <vt:lpstr>cRIO-9082: A possible solution for implementing the EOVSA ACC including the LO and DC interfaces</vt:lpstr>
      <vt:lpstr>CARMA like Architecture?</vt:lpstr>
      <vt:lpstr>Overview of the EOVSA Control/Monitor Communication Protocols</vt:lpstr>
    </vt:vector>
  </TitlesOfParts>
  <Company>NJIT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EOVSA Monitor and Control System</dc:title>
  <dc:creator>Gelu M. Nita</dc:creator>
  <cp:lastModifiedBy>Gelu M. Nita</cp:lastModifiedBy>
  <cp:revision>52</cp:revision>
  <dcterms:created xsi:type="dcterms:W3CDTF">2011-04-23T17:45:55Z</dcterms:created>
  <dcterms:modified xsi:type="dcterms:W3CDTF">2011-11-07T14:02:37Z</dcterms:modified>
</cp:coreProperties>
</file>