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4"/>
  </p:notesMasterIdLst>
  <p:sldIdLst>
    <p:sldId id="256" r:id="rId2"/>
    <p:sldId id="295" r:id="rId3"/>
    <p:sldId id="314" r:id="rId4"/>
    <p:sldId id="348" r:id="rId5"/>
    <p:sldId id="349" r:id="rId6"/>
    <p:sldId id="340" r:id="rId7"/>
    <p:sldId id="350" r:id="rId8"/>
    <p:sldId id="353" r:id="rId9"/>
    <p:sldId id="354" r:id="rId10"/>
    <p:sldId id="351" r:id="rId11"/>
    <p:sldId id="355" r:id="rId12"/>
    <p:sldId id="35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C78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23AEAB-12C3-467D-BA7A-DC3C10D45418}" type="datetimeFigureOut">
              <a:rPr lang="en-US" smtClean="0"/>
              <a:pPr/>
              <a:t>9/25/2012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B87591-5545-492E-8E5C-E2EA5C44B99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AB87591-5545-492E-8E5C-E2EA5C44B993}"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r>
              <a:rPr lang="en-US" smtClean="0"/>
              <a:t>9/24/2012</a:t>
            </a:r>
            <a:endParaRPr lang="en-US"/>
          </a:p>
        </p:txBody>
      </p:sp>
      <p:sp>
        <p:nvSpPr>
          <p:cNvPr id="2" name="Footer Placeholder 1"/>
          <p:cNvSpPr>
            <a:spLocks noGrp="1"/>
          </p:cNvSpPr>
          <p:nvPr>
            <p:ph type="ftr" sz="quarter" idx="11"/>
          </p:nvPr>
        </p:nvSpPr>
        <p:spPr/>
        <p:txBody>
          <a:bodyPr/>
          <a:lstStyle/>
          <a:p>
            <a:r>
              <a:rPr lang="en-US" smtClean="0"/>
              <a:t>Prototype Review Meeting</a:t>
            </a:r>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2516" y="5914406"/>
            <a:ext cx="995553" cy="938594"/>
          </a:xfrm>
          <a:prstGeom prst="rect">
            <a:avLst/>
          </a:prstGeom>
        </p:spPr>
      </p:pic>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9/24/2012</a:t>
            </a:r>
            <a:endParaRPr lang="en-US"/>
          </a:p>
        </p:txBody>
      </p:sp>
      <p:sp>
        <p:nvSpPr>
          <p:cNvPr id="19" name="Footer Placeholder 18"/>
          <p:cNvSpPr>
            <a:spLocks noGrp="1"/>
          </p:cNvSpPr>
          <p:nvPr>
            <p:ph type="ftr" sz="quarter" idx="11"/>
          </p:nvPr>
        </p:nvSpPr>
        <p:spPr>
          <a:xfrm>
            <a:off x="3581400" y="76200"/>
            <a:ext cx="2895600" cy="288925"/>
          </a:xfrm>
        </p:spPr>
        <p:txBody>
          <a:bodyPr/>
          <a:lstStyle/>
          <a:p>
            <a:r>
              <a:rPr lang="en-US" smtClean="0"/>
              <a:t>Prototype Review Meeting</a:t>
            </a:r>
            <a:endParaRPr lang="en-US"/>
          </a:p>
        </p:txBody>
      </p:sp>
      <p:sp>
        <p:nvSpPr>
          <p:cNvPr id="16"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r>
              <a:rPr lang="en-US" smtClean="0"/>
              <a:t>9/24/2012</a:t>
            </a:r>
            <a:endParaRPr lang="en-US"/>
          </a:p>
        </p:txBody>
      </p:sp>
      <p:sp>
        <p:nvSpPr>
          <p:cNvPr id="11" name="Footer Placeholder 10"/>
          <p:cNvSpPr>
            <a:spLocks noGrp="1"/>
          </p:cNvSpPr>
          <p:nvPr>
            <p:ph type="ftr" sz="quarter" idx="11"/>
          </p:nvPr>
        </p:nvSpPr>
        <p:spPr/>
        <p:txBody>
          <a:bodyPr/>
          <a:lstStyle/>
          <a:p>
            <a:r>
              <a:rPr lang="en-US" smtClean="0"/>
              <a:t>Prototype Review Meeting</a:t>
            </a:r>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PaiuteSun_new.gif"/>
          <p:cNvPicPr>
            <a:picLocks noChangeAspect="1"/>
          </p:cNvPicPr>
          <p:nvPr userDrawn="1"/>
        </p:nvPicPr>
        <p:blipFill>
          <a:blip r:embed="rId2" cstate="print"/>
          <a:stretch>
            <a:fillRect/>
          </a:stretch>
        </p:blipFill>
        <p:spPr>
          <a:xfrm>
            <a:off x="8148447" y="5919406"/>
            <a:ext cx="995553" cy="938594"/>
          </a:xfrm>
          <a:prstGeom prst="rect">
            <a:avLst/>
          </a:prstGeom>
        </p:spPr>
      </p:pic>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r>
              <a:rPr lang="en-US" smtClean="0"/>
              <a:t>9/24/2012</a:t>
            </a:r>
            <a:endParaRPr lang="en-US"/>
          </a:p>
        </p:txBody>
      </p:sp>
      <p:sp>
        <p:nvSpPr>
          <p:cNvPr id="10" name="Footer Placeholder 9"/>
          <p:cNvSpPr>
            <a:spLocks noGrp="1"/>
          </p:cNvSpPr>
          <p:nvPr>
            <p:ph type="ftr" sz="quarter" idx="11"/>
          </p:nvPr>
        </p:nvSpPr>
        <p:spPr/>
        <p:txBody>
          <a:bodyPr/>
          <a:lstStyle/>
          <a:p>
            <a:r>
              <a:rPr lang="en-US" smtClean="0"/>
              <a:t>Prototype Review Meeting</a:t>
            </a:r>
            <a:endParaRPr lang="en-US"/>
          </a:p>
        </p:txBody>
      </p:sp>
      <p:sp>
        <p:nvSpPr>
          <p:cNvPr id="9" name="Slide Number Placeholder 15"/>
          <p:cNvSpPr>
            <a:spLocks noGrp="1"/>
          </p:cNvSpPr>
          <p:nvPr>
            <p:ph type="sldNum" sz="quarter" idx="12"/>
          </p:nvPr>
        </p:nvSpPr>
        <p:spPr>
          <a:xfrm>
            <a:off x="8247355" y="6234254"/>
            <a:ext cx="758952" cy="246888"/>
          </a:xfrm>
        </p:spPr>
        <p:txBody>
          <a:bodyPr/>
          <a:lstStyle>
            <a:lvl1pPr algn="ctr">
              <a:defRPr>
                <a:solidFill>
                  <a:schemeClr val="tx1"/>
                </a:solidFill>
              </a:defRPr>
            </a:lvl1p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r>
              <a:rPr lang="en-US" smtClean="0"/>
              <a:t>9/24/2012</a:t>
            </a:r>
            <a:endParaRPr lang="en-US"/>
          </a:p>
        </p:txBody>
      </p:sp>
      <p:sp>
        <p:nvSpPr>
          <p:cNvPr id="6" name="Footer Placeholder 5"/>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r>
              <a:rPr lang="en-US" smtClean="0"/>
              <a:t>9/24/2012</a:t>
            </a:r>
            <a:endParaRPr lang="en-US"/>
          </a:p>
        </p:txBody>
      </p:sp>
      <p:sp>
        <p:nvSpPr>
          <p:cNvPr id="21" name="Footer Placeholder 20"/>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smtClean="0"/>
              <a:t>9/24/2012</a:t>
            </a:r>
            <a:endParaRPr lang="en-US"/>
          </a:p>
        </p:txBody>
      </p:sp>
      <p:sp>
        <p:nvSpPr>
          <p:cNvPr id="24" name="Footer Placeholder 23"/>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r>
              <a:rPr lang="en-US" smtClean="0"/>
              <a:t>9/24/2012</a:t>
            </a:r>
            <a:endParaRPr lang="en-US"/>
          </a:p>
        </p:txBody>
      </p:sp>
      <p:sp>
        <p:nvSpPr>
          <p:cNvPr id="29" name="Footer Placeholder 28"/>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r>
              <a:rPr lang="en-US" smtClean="0"/>
              <a:t>9/24/2012</a:t>
            </a:r>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Prototype Review Meeting</a:t>
            </a:r>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aiuteSun_outline_new.gif"/>
          <p:cNvPicPr>
            <a:picLocks noChangeAspect="1"/>
          </p:cNvPicPr>
          <p:nvPr/>
        </p:nvPicPr>
        <p:blipFill>
          <a:blip r:embed="rId3" cstate="print"/>
          <a:stretch>
            <a:fillRect/>
          </a:stretch>
        </p:blipFill>
        <p:spPr>
          <a:xfrm>
            <a:off x="151638" y="163449"/>
            <a:ext cx="2374011" cy="2238185"/>
          </a:xfrm>
          <a:prstGeom prst="rect">
            <a:avLst/>
          </a:prstGeom>
        </p:spPr>
      </p:pic>
      <p:sp>
        <p:nvSpPr>
          <p:cNvPr id="2" name="Title 1"/>
          <p:cNvSpPr>
            <a:spLocks noGrp="1"/>
          </p:cNvSpPr>
          <p:nvPr>
            <p:ph type="ctrTitle"/>
          </p:nvPr>
        </p:nvSpPr>
        <p:spPr/>
        <p:txBody>
          <a:bodyPr>
            <a:normAutofit/>
          </a:bodyPr>
          <a:lstStyle/>
          <a:p>
            <a:r>
              <a:rPr lang="en-US" dirty="0" smtClean="0"/>
              <a:t>EOVSA </a:t>
            </a:r>
            <a:r>
              <a:rPr lang="en-US" dirty="0" err="1" smtClean="0"/>
              <a:t>CAlibration</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Dale E. Gary</a:t>
            </a:r>
          </a:p>
          <a:p>
            <a:r>
              <a:rPr lang="en-US" dirty="0" smtClean="0"/>
              <a:t>Professor, Physics, Center for Solar-Terrestrial Research</a:t>
            </a:r>
          </a:p>
          <a:p>
            <a:r>
              <a:rPr lang="en-US" dirty="0" smtClean="0"/>
              <a:t>New Jersey Institute of Technology</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
        <p:nvSpPr>
          <p:cNvPr id="7" name="Date Placeholder 6"/>
          <p:cNvSpPr>
            <a:spLocks noGrp="1"/>
          </p:cNvSpPr>
          <p:nvPr>
            <p:ph type="dt" sz="half" idx="10"/>
          </p:nvPr>
        </p:nvSpPr>
        <p:spPr/>
        <p:txBody>
          <a:bodyPr/>
          <a:lstStyle/>
          <a:p>
            <a:r>
              <a:rPr lang="en-US" smtClean="0"/>
              <a:t>9/24/2012</a:t>
            </a:r>
            <a:endParaRPr lang="en-US"/>
          </a:p>
        </p:txBody>
      </p:sp>
      <p:sp>
        <p:nvSpPr>
          <p:cNvPr id="8" name="Footer Placeholder 7"/>
          <p:cNvSpPr>
            <a:spLocks noGrp="1"/>
          </p:cNvSpPr>
          <p:nvPr>
            <p:ph type="ftr" sz="quarter" idx="11"/>
          </p:nvPr>
        </p:nvSpPr>
        <p:spPr/>
        <p:txBody>
          <a:bodyPr/>
          <a:lstStyle/>
          <a:p>
            <a:r>
              <a:rPr lang="en-US" smtClean="0"/>
              <a:t>Prototype Review Meeting</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Is this approach general enough to accomplish everything we need to control?</a:t>
            </a:r>
          </a:p>
          <a:p>
            <a:r>
              <a:rPr lang="en-US" dirty="0" smtClean="0"/>
              <a:t>Is anything missing?  Do we need an ABORT command that would put the array into a predefined state?</a:t>
            </a:r>
          </a:p>
          <a:p>
            <a:r>
              <a:rPr lang="en-US" dirty="0" smtClean="0"/>
              <a:t>What do we do about logging of atomic commands when they take less than 1 s?</a:t>
            </a:r>
          </a:p>
          <a:p>
            <a:r>
              <a:rPr lang="en-US" dirty="0" smtClean="0"/>
              <a:t>What, exactly, will the NEWSCAN atomic command do?  What actions are taken by DPP?  How do we signal start of a new data acquisition?  Do we need a separate command?  Perhaps the NEWSCAN</a:t>
            </a:r>
            <a:endParaRPr lang="en-US"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 case real-time pipeline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correlator boards have a 1200 MHz ADC clock, and a 300 MHz FPGA clock (1/4 of digitizer speed).  This means that on startup, each ROACH has a 1 in 4 ambiguity as to where in the time-domain data stream it starts.  Each digitizer sample is 0.833 ns, so the different boards will have delay offsets up to 3 delay steps.</a:t>
            </a:r>
          </a:p>
          <a:p>
            <a:r>
              <a:rPr lang="en-US" dirty="0" smtClean="0"/>
              <a:t>The suggested way to handle this is to track a geostationary satellite (e.g. XM radio), take data, and examine the phase slope on each baseline to set delay offsets.</a:t>
            </a:r>
          </a:p>
          <a:p>
            <a:r>
              <a:rPr lang="en-US" dirty="0" smtClean="0"/>
              <a:t>This means that every time a ROACH board is restarted, this standard calibration must be performed before observing.  Obviously, this should not require human intervention, which means pipeline processing (initiating an automatic Miriad script) to determine these delay offsets.</a:t>
            </a:r>
            <a:endParaRPr lang="en-US"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 catalogs and coordinates</a:t>
            </a:r>
            <a:endParaRPr lang="en-US" dirty="0"/>
          </a:p>
        </p:txBody>
      </p:sp>
      <p:sp>
        <p:nvSpPr>
          <p:cNvPr id="3" name="Content Placeholder 2"/>
          <p:cNvSpPr>
            <a:spLocks noGrp="1"/>
          </p:cNvSpPr>
          <p:nvPr>
            <p:ph idx="1"/>
          </p:nvPr>
        </p:nvSpPr>
        <p:spPr>
          <a:xfrm>
            <a:off x="219075" y="1554162"/>
            <a:ext cx="8772525" cy="4665663"/>
          </a:xfrm>
        </p:spPr>
        <p:txBody>
          <a:bodyPr>
            <a:normAutofit fontScale="70000" lnSpcReduction="20000"/>
          </a:bodyPr>
          <a:lstStyle/>
          <a:p>
            <a:r>
              <a:rPr lang="en-US" dirty="0" smtClean="0"/>
              <a:t>The schedule, written in Python, will dynamically calculate source coordinates, delays, and </a:t>
            </a:r>
            <a:r>
              <a:rPr lang="en-US" dirty="0" err="1" smtClean="0"/>
              <a:t>u,v,w</a:t>
            </a:r>
            <a:r>
              <a:rPr lang="en-US" dirty="0" smtClean="0"/>
              <a:t> “triplets” using </a:t>
            </a:r>
            <a:r>
              <a:rPr lang="en-US" dirty="0" err="1" smtClean="0"/>
              <a:t>Aipy</a:t>
            </a:r>
            <a:r>
              <a:rPr lang="en-US" dirty="0" smtClean="0"/>
              <a:t>, which was developed by Aaron Parsons for the PAPER array, and which in turn is built on the </a:t>
            </a:r>
            <a:r>
              <a:rPr lang="en-US" dirty="0" err="1" smtClean="0"/>
              <a:t>pyephem</a:t>
            </a:r>
            <a:r>
              <a:rPr lang="en-US" dirty="0" smtClean="0"/>
              <a:t> package.  Will write an interface to VLA catalog.</a:t>
            </a:r>
          </a:p>
          <a:p>
            <a:r>
              <a:rPr lang="en-US" dirty="0" smtClean="0"/>
              <a:t>Here is an example:</a:t>
            </a:r>
            <a:endParaRPr lang="en-US" sz="1400" dirty="0" smtClean="0"/>
          </a:p>
          <a:p>
            <a:pPr lvl="1">
              <a:buNone/>
            </a:pPr>
            <a:r>
              <a:rPr lang="en-US" sz="2000" dirty="0" err="1" smtClean="0"/>
              <a:t>aloc</a:t>
            </a:r>
            <a:r>
              <a:rPr lang="en-US" sz="2000" dirty="0" smtClean="0"/>
              <a:t> = (lat, </a:t>
            </a:r>
            <a:r>
              <a:rPr lang="en-US" sz="2000" dirty="0" err="1" smtClean="0"/>
              <a:t>lng</a:t>
            </a:r>
            <a:r>
              <a:rPr lang="en-US" sz="2000" dirty="0" smtClean="0"/>
              <a:t>, </a:t>
            </a:r>
            <a:r>
              <a:rPr lang="en-US" sz="2000" dirty="0" err="1" smtClean="0"/>
              <a:t>elev</a:t>
            </a:r>
            <a:r>
              <a:rPr lang="en-US" sz="2000" dirty="0" smtClean="0"/>
              <a:t>) 			# array center geographic coordinates</a:t>
            </a:r>
          </a:p>
          <a:p>
            <a:pPr lvl="1">
              <a:buNone/>
            </a:pPr>
            <a:r>
              <a:rPr lang="en-US" sz="2000" dirty="0" err="1" smtClean="0"/>
              <a:t>aa</a:t>
            </a:r>
            <a:r>
              <a:rPr lang="en-US" sz="2000" dirty="0" smtClean="0"/>
              <a:t> = </a:t>
            </a:r>
            <a:r>
              <a:rPr lang="en-US" sz="2000" dirty="0" err="1" smtClean="0"/>
              <a:t>aipy.phs.AntennaArray</a:t>
            </a:r>
            <a:r>
              <a:rPr lang="en-US" sz="2000" dirty="0" smtClean="0"/>
              <a:t>(ants=</a:t>
            </a:r>
            <a:r>
              <a:rPr lang="en-US" sz="2000" dirty="0" err="1" smtClean="0"/>
              <a:t>ants,location</a:t>
            </a:r>
            <a:r>
              <a:rPr lang="en-US" sz="2000" dirty="0" smtClean="0"/>
              <a:t>=</a:t>
            </a:r>
            <a:r>
              <a:rPr lang="en-US" sz="2000" dirty="0" err="1" smtClean="0"/>
              <a:t>aloc</a:t>
            </a:r>
            <a:r>
              <a:rPr lang="en-US" sz="2000" dirty="0" smtClean="0"/>
              <a:t>)   # create antenna array object (</a:t>
            </a:r>
            <a:r>
              <a:rPr lang="en-US" sz="2000" dirty="0" err="1" smtClean="0"/>
              <a:t>aa</a:t>
            </a:r>
            <a:r>
              <a:rPr lang="en-US" sz="2000" dirty="0" smtClean="0"/>
              <a:t>), using xyz ant 						   </a:t>
            </a:r>
            <a:r>
              <a:rPr lang="en-US" sz="2000" dirty="0" err="1" smtClean="0"/>
              <a:t>coords</a:t>
            </a:r>
            <a:r>
              <a:rPr lang="en-US" sz="2000" dirty="0" smtClean="0"/>
              <a:t> </a:t>
            </a:r>
          </a:p>
          <a:p>
            <a:pPr lvl="1">
              <a:buNone/>
            </a:pPr>
            <a:r>
              <a:rPr lang="en-US" sz="2000" dirty="0" err="1" smtClean="0"/>
              <a:t>aa.horizon</a:t>
            </a:r>
            <a:r>
              <a:rPr lang="en-US" sz="2000" dirty="0" smtClean="0"/>
              <a:t> = '10:00:00'  			# 10 degree minimum elevation</a:t>
            </a:r>
          </a:p>
          <a:p>
            <a:pPr lvl="1">
              <a:buNone/>
            </a:pPr>
            <a:r>
              <a:rPr lang="en-US" sz="2000" dirty="0" err="1" smtClean="0"/>
              <a:t>aa.pressure</a:t>
            </a:r>
            <a:r>
              <a:rPr lang="en-US" sz="2000" dirty="0" smtClean="0"/>
              <a:t> = 1000.0     			# 1000 </a:t>
            </a:r>
            <a:r>
              <a:rPr lang="en-US" sz="2000" dirty="0" err="1" smtClean="0"/>
              <a:t>mBar</a:t>
            </a:r>
            <a:r>
              <a:rPr lang="en-US" sz="2000" dirty="0" smtClean="0"/>
              <a:t> nominal pressure</a:t>
            </a:r>
          </a:p>
          <a:p>
            <a:pPr lvl="1">
              <a:buNone/>
            </a:pPr>
            <a:r>
              <a:rPr lang="en-US" sz="2000" dirty="0" err="1" smtClean="0"/>
              <a:t>aa.set_ephemtime</a:t>
            </a:r>
            <a:r>
              <a:rPr lang="en-US" sz="2000" dirty="0" smtClean="0"/>
              <a:t>(‘2012/09/24 18:59:00’)	# time at which to evaluate (or blank for current time)</a:t>
            </a:r>
          </a:p>
          <a:p>
            <a:pPr lvl="1">
              <a:buNone/>
            </a:pPr>
            <a:r>
              <a:rPr lang="en-US" sz="2000" dirty="0" err="1" smtClean="0"/>
              <a:t>srcs</a:t>
            </a:r>
            <a:r>
              <a:rPr lang="en-US" sz="2000" dirty="0" smtClean="0"/>
              <a:t> = []				# empty list of sources</a:t>
            </a:r>
          </a:p>
          <a:p>
            <a:pPr lvl="1">
              <a:buNone/>
            </a:pPr>
            <a:r>
              <a:rPr lang="en-US" sz="2000" dirty="0" err="1" smtClean="0"/>
              <a:t>srcs.append</a:t>
            </a:r>
            <a:r>
              <a:rPr lang="en-US" sz="2000" dirty="0" smtClean="0"/>
              <a:t>(</a:t>
            </a:r>
            <a:r>
              <a:rPr lang="en-US" sz="2000" dirty="0" err="1" smtClean="0"/>
              <a:t>aipy.phs.RadioSpecial</a:t>
            </a:r>
            <a:r>
              <a:rPr lang="en-US" sz="2000" dirty="0" smtClean="0"/>
              <a:t>('Sun'))		# append coordinates for Sun</a:t>
            </a:r>
          </a:p>
          <a:p>
            <a:pPr lvl="1">
              <a:buNone/>
            </a:pPr>
            <a:r>
              <a:rPr lang="en-US" sz="2000" dirty="0" smtClean="0"/>
              <a:t>cat = </a:t>
            </a:r>
            <a:r>
              <a:rPr lang="en-US" sz="2000" dirty="0" err="1" smtClean="0"/>
              <a:t>aipy.phs.SrcCatalog</a:t>
            </a:r>
            <a:r>
              <a:rPr lang="en-US" sz="2000" dirty="0" smtClean="0"/>
              <a:t>(</a:t>
            </a:r>
            <a:r>
              <a:rPr lang="en-US" sz="2000" dirty="0" err="1" smtClean="0"/>
              <a:t>srcs</a:t>
            </a:r>
            <a:r>
              <a:rPr lang="en-US" sz="2000" dirty="0" smtClean="0"/>
              <a:t>)		# create “catalog” from source list</a:t>
            </a:r>
          </a:p>
          <a:p>
            <a:pPr lvl="1">
              <a:buNone/>
            </a:pPr>
            <a:r>
              <a:rPr lang="en-US" sz="2000" dirty="0" err="1" smtClean="0"/>
              <a:t>cat.compute</a:t>
            </a:r>
            <a:r>
              <a:rPr lang="en-US" sz="2000" dirty="0" smtClean="0"/>
              <a:t>(</a:t>
            </a:r>
            <a:r>
              <a:rPr lang="en-US" sz="2000" dirty="0" err="1" smtClean="0"/>
              <a:t>aa</a:t>
            </a:r>
            <a:r>
              <a:rPr lang="en-US" sz="2000" dirty="0" smtClean="0"/>
              <a:t>)				# compute coordinates for source given </a:t>
            </a:r>
            <a:r>
              <a:rPr lang="en-US" sz="2000" dirty="0" err="1" smtClean="0"/>
              <a:t>aa</a:t>
            </a:r>
            <a:r>
              <a:rPr lang="en-US" sz="2000" dirty="0" smtClean="0"/>
              <a:t> object</a:t>
            </a:r>
          </a:p>
          <a:p>
            <a:pPr lvl="1">
              <a:buNone/>
            </a:pPr>
            <a:r>
              <a:rPr lang="en-US" sz="2000" dirty="0" smtClean="0"/>
              <a:t>for j in range(16):</a:t>
            </a:r>
          </a:p>
          <a:p>
            <a:pPr lvl="1">
              <a:buNone/>
            </a:pPr>
            <a:r>
              <a:rPr lang="en-US" sz="2000" dirty="0" smtClean="0"/>
              <a:t>    for </a:t>
            </a:r>
            <a:r>
              <a:rPr lang="en-US" sz="2000" dirty="0" err="1" smtClean="0"/>
              <a:t>i</a:t>
            </a:r>
            <a:r>
              <a:rPr lang="en-US" sz="2000" dirty="0" smtClean="0"/>
              <a:t> in range(16):</a:t>
            </a:r>
          </a:p>
          <a:p>
            <a:pPr lvl="1">
              <a:buNone/>
            </a:pPr>
            <a:r>
              <a:rPr lang="en-US" sz="2000" dirty="0" smtClean="0"/>
              <a:t>        u[</a:t>
            </a:r>
            <a:r>
              <a:rPr lang="en-US" sz="2000" dirty="0" err="1" smtClean="0"/>
              <a:t>i,j</a:t>
            </a:r>
            <a:r>
              <a:rPr lang="en-US" sz="2000" dirty="0" smtClean="0"/>
              <a:t>], v[</a:t>
            </a:r>
            <a:r>
              <a:rPr lang="en-US" sz="2000" dirty="0" err="1" smtClean="0"/>
              <a:t>i,j</a:t>
            </a:r>
            <a:r>
              <a:rPr lang="en-US" sz="2000" dirty="0" smtClean="0"/>
              <a:t>], w[</a:t>
            </a:r>
            <a:r>
              <a:rPr lang="en-US" sz="2000" dirty="0" err="1" smtClean="0"/>
              <a:t>i,j</a:t>
            </a:r>
            <a:r>
              <a:rPr lang="en-US" sz="2000" dirty="0" smtClean="0"/>
              <a:t>] = </a:t>
            </a:r>
            <a:r>
              <a:rPr lang="en-US" sz="2000" dirty="0" err="1" smtClean="0"/>
              <a:t>aa.gen_uvw</a:t>
            </a:r>
            <a:r>
              <a:rPr lang="en-US" sz="2000" dirty="0" smtClean="0"/>
              <a:t>(</a:t>
            </a:r>
            <a:r>
              <a:rPr lang="en-US" sz="2000" dirty="0" err="1" smtClean="0"/>
              <a:t>i,j,cat</a:t>
            </a:r>
            <a:r>
              <a:rPr lang="en-US" sz="2000" dirty="0" smtClean="0"/>
              <a:t>['Sun'])	# calculate </a:t>
            </a:r>
            <a:r>
              <a:rPr lang="en-US" sz="2000" dirty="0" err="1" smtClean="0"/>
              <a:t>u,v,w</a:t>
            </a:r>
            <a:r>
              <a:rPr lang="en-US" sz="2000" dirty="0" smtClean="0"/>
              <a:t> coordinates for current time</a:t>
            </a:r>
          </a:p>
          <a:p>
            <a:pPr lvl="1">
              <a:buNone/>
            </a:pPr>
            <a:r>
              <a:rPr lang="en-US" sz="2000" dirty="0" smtClean="0"/>
              <a:t>						# delay is –w term</a:t>
            </a:r>
            <a:endParaRPr lang="en-US" sz="2000"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00050" y="1554162"/>
            <a:ext cx="8382000" cy="4525963"/>
          </a:xfrm>
        </p:spPr>
        <p:txBody>
          <a:bodyPr>
            <a:normAutofit/>
          </a:bodyPr>
          <a:lstStyle/>
          <a:p>
            <a:r>
              <a:rPr lang="en-US" dirty="0" smtClean="0"/>
              <a:t>Calibration Task List</a:t>
            </a:r>
          </a:p>
          <a:p>
            <a:r>
              <a:rPr lang="en-US" dirty="0" smtClean="0"/>
              <a:t>EOVSA Control Language</a:t>
            </a:r>
          </a:p>
          <a:p>
            <a:pPr lvl="1"/>
            <a:r>
              <a:rPr lang="en-US" dirty="0" smtClean="0"/>
              <a:t>Atomic Commands</a:t>
            </a:r>
          </a:p>
          <a:p>
            <a:pPr lvl="1"/>
            <a:r>
              <a:rPr lang="en-US" dirty="0" smtClean="0"/>
              <a:t>Macro Commands</a:t>
            </a:r>
          </a:p>
          <a:p>
            <a:r>
              <a:rPr lang="en-US" dirty="0" smtClean="0"/>
              <a:t>Examples</a:t>
            </a:r>
          </a:p>
          <a:p>
            <a:pPr lvl="1"/>
            <a:r>
              <a:rPr lang="en-US" dirty="0" smtClean="0"/>
              <a:t>Solar pointing calibration</a:t>
            </a:r>
          </a:p>
          <a:p>
            <a:pPr lvl="1"/>
            <a:r>
              <a:rPr lang="en-US" dirty="0" smtClean="0"/>
              <a:t>Phase calibration</a:t>
            </a:r>
          </a:p>
          <a:p>
            <a:r>
              <a:rPr lang="en-US" dirty="0" smtClean="0"/>
              <a:t>Source and array coordinates with </a:t>
            </a:r>
            <a:r>
              <a:rPr lang="en-US" dirty="0" err="1" smtClean="0"/>
              <a:t>Aipy</a:t>
            </a:r>
            <a:endParaRPr lang="en-US" dirty="0" smtClean="0"/>
          </a:p>
          <a:p>
            <a:pPr lvl="1"/>
            <a:endParaRPr lang="en-US" dirty="0" smtClean="0"/>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dirty="0"/>
          </a:p>
        </p:txBody>
      </p:sp>
      <p:sp>
        <p:nvSpPr>
          <p:cNvPr id="6" name="Date Placeholder 5"/>
          <p:cNvSpPr>
            <a:spLocks noGrp="1"/>
          </p:cNvSpPr>
          <p:nvPr>
            <p:ph type="dt" sz="half" idx="10"/>
          </p:nvPr>
        </p:nvSpPr>
        <p:spPr/>
        <p:txBody>
          <a:bodyPr/>
          <a:lstStyle/>
          <a:p>
            <a:r>
              <a:rPr lang="en-US" smtClean="0"/>
              <a:t>9/24/2012</a:t>
            </a:r>
            <a:endParaRPr lang="en-US"/>
          </a:p>
        </p:txBody>
      </p:sp>
      <p:sp>
        <p:nvSpPr>
          <p:cNvPr id="7" name="Footer Placeholder 6"/>
          <p:cNvSpPr>
            <a:spLocks noGrp="1"/>
          </p:cNvSpPr>
          <p:nvPr>
            <p:ph type="ftr" sz="quarter" idx="11"/>
          </p:nvPr>
        </p:nvSpPr>
        <p:spPr/>
        <p:txBody>
          <a:bodyPr/>
          <a:lstStyle/>
          <a:p>
            <a:r>
              <a:rPr lang="en-US" smtClean="0"/>
              <a:t>Prototype Review Meeting</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Calibrationsummary-postpdr.xls</a:t>
            </a:r>
            <a:endParaRPr lang="en-US"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3</a:t>
            </a:fld>
            <a:endParaRPr lang="en-US" dirty="0"/>
          </a:p>
        </p:txBody>
      </p:sp>
      <p:pic>
        <p:nvPicPr>
          <p:cNvPr id="18433" name="Picture 1"/>
          <p:cNvPicPr>
            <a:picLocks noGrp="1" noChangeAspect="1" noChangeArrowheads="1"/>
          </p:cNvPicPr>
          <p:nvPr>
            <p:ph idx="1"/>
          </p:nvPr>
        </p:nvPicPr>
        <p:blipFill>
          <a:blip r:embed="rId3" cstate="print"/>
          <a:srcRect b="8381"/>
          <a:stretch>
            <a:fillRect/>
          </a:stretch>
        </p:blipFill>
        <p:spPr bwMode="auto">
          <a:xfrm>
            <a:off x="-1" y="1062702"/>
            <a:ext cx="8105776" cy="5795298"/>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18434" name="Picture 2"/>
          <p:cNvPicPr>
            <a:picLocks noChangeAspect="1" noChangeArrowheads="1"/>
          </p:cNvPicPr>
          <p:nvPr/>
        </p:nvPicPr>
        <p:blipFill>
          <a:blip r:embed="rId4" cstate="print"/>
          <a:srcRect/>
          <a:stretch>
            <a:fillRect/>
          </a:stretch>
        </p:blipFill>
        <p:spPr bwMode="auto">
          <a:xfrm>
            <a:off x="0" y="1057276"/>
            <a:ext cx="2518125" cy="409574"/>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EOVSA control language</a:t>
            </a:r>
            <a:endParaRPr lang="en-US" dirty="0"/>
          </a:p>
        </p:txBody>
      </p:sp>
      <p:sp>
        <p:nvSpPr>
          <p:cNvPr id="3" name="Content Placeholder 2"/>
          <p:cNvSpPr>
            <a:spLocks noGrp="1"/>
          </p:cNvSpPr>
          <p:nvPr>
            <p:ph idx="1"/>
          </p:nvPr>
        </p:nvSpPr>
        <p:spPr>
          <a:xfrm>
            <a:off x="304800" y="1371600"/>
            <a:ext cx="8524875" cy="4495800"/>
          </a:xfrm>
        </p:spPr>
        <p:txBody>
          <a:bodyPr>
            <a:normAutofit fontScale="92500" lnSpcReduction="10000"/>
          </a:bodyPr>
          <a:lstStyle/>
          <a:p>
            <a:r>
              <a:rPr lang="en-US" sz="2000" dirty="0" smtClean="0"/>
              <a:t>Defined in “EOVSA Control Language.doc”</a:t>
            </a:r>
          </a:p>
          <a:p>
            <a:r>
              <a:rPr lang="en-US" sz="2000" dirty="0" smtClean="0"/>
              <a:t>Atomic Commands</a:t>
            </a:r>
          </a:p>
          <a:p>
            <a:pPr lvl="1"/>
            <a:r>
              <a:rPr lang="en-US" sz="1600" dirty="0" smtClean="0"/>
              <a:t>Leading $ means Schedule computer handles it, otherwise the line is sent directly to ACC (e.g. SUBARRAY1 1-13 puts ants 1 through 13 into subarray 1, $MK_TABLES </a:t>
            </a:r>
            <a:r>
              <a:rPr lang="en-US" sz="1600" dirty="0" err="1" smtClean="0"/>
              <a:t>sun_tab</a:t>
            </a:r>
            <a:r>
              <a:rPr lang="en-US" sz="1600" dirty="0" smtClean="0"/>
              <a:t> SUN is handled locally to create a track table for the SUN called sun_tab.trk)</a:t>
            </a:r>
          </a:p>
          <a:p>
            <a:pPr lvl="1"/>
            <a:r>
              <a:rPr lang="en-US" sz="1600" dirty="0" smtClean="0"/>
              <a:t>Each atomic command does one thing, and those referring to antennas can be followed by &lt;</a:t>
            </a:r>
            <a:r>
              <a:rPr lang="en-US" sz="1600" dirty="0" err="1" smtClean="0"/>
              <a:t>antlist</a:t>
            </a:r>
            <a:r>
              <a:rPr lang="en-US" sz="1600" dirty="0" smtClean="0"/>
              <a:t>&gt;, e.g. IDLE &lt;</a:t>
            </a:r>
            <a:r>
              <a:rPr lang="en-US" sz="1600" dirty="0" err="1" smtClean="0"/>
              <a:t>antlist</a:t>
            </a:r>
            <a:r>
              <a:rPr lang="en-US" sz="1600" dirty="0" smtClean="0"/>
              <a:t>&gt; will idle the antennas in </a:t>
            </a:r>
            <a:r>
              <a:rPr lang="en-US" sz="1600" dirty="0" err="1" smtClean="0"/>
              <a:t>antlist</a:t>
            </a:r>
            <a:r>
              <a:rPr lang="en-US" sz="1600" dirty="0" smtClean="0"/>
              <a:t>, while IDLE alone idles all antennas in the current subarray.</a:t>
            </a:r>
          </a:p>
          <a:p>
            <a:r>
              <a:rPr lang="en-US" sz="2000" dirty="0" smtClean="0"/>
              <a:t>Macro Commands</a:t>
            </a:r>
          </a:p>
          <a:p>
            <a:pPr lvl="1"/>
            <a:r>
              <a:rPr lang="en-US" sz="1600" dirty="0" smtClean="0"/>
              <a:t>These are associated with files that contain lists of atomic commands, e.g. </a:t>
            </a:r>
          </a:p>
          <a:p>
            <a:pPr lvl="1">
              <a:buNone/>
            </a:pPr>
            <a:r>
              <a:rPr lang="en-US" sz="1600" dirty="0" smtClean="0"/>
              <a:t>		SOLPNTCAL &lt;</a:t>
            </a:r>
            <a:r>
              <a:rPr lang="en-US" sz="1600" dirty="0" err="1" smtClean="0"/>
              <a:t>fseqfile</a:t>
            </a:r>
            <a:r>
              <a:rPr lang="en-US" sz="1600" dirty="0" smtClean="0"/>
              <a:t>&gt; &lt;</a:t>
            </a:r>
            <a:r>
              <a:rPr lang="en-US" sz="1600" dirty="0" err="1" smtClean="0"/>
              <a:t>trajfile</a:t>
            </a:r>
            <a:r>
              <a:rPr lang="en-US" sz="1600" dirty="0" smtClean="0"/>
              <a:t>&gt; &lt;</a:t>
            </a:r>
            <a:r>
              <a:rPr lang="en-US" sz="1600" dirty="0" err="1" smtClean="0"/>
              <a:t>ndseqfile</a:t>
            </a:r>
            <a:r>
              <a:rPr lang="en-US" sz="1600" dirty="0" smtClean="0"/>
              <a:t>&gt;</a:t>
            </a:r>
          </a:p>
          <a:p>
            <a:pPr lvl="1">
              <a:buNone/>
            </a:pPr>
            <a:r>
              <a:rPr lang="en-US" sz="1600" dirty="0" smtClean="0"/>
              <a:t>	refers to a file SOLPNTCAL.SCD, which contains the atomic commands needed to perform a solar pointing calibration.  The items in &lt;&gt; are arguments that refer to other files used by the atomic commands.</a:t>
            </a:r>
          </a:p>
          <a:p>
            <a:pPr lvl="1"/>
            <a:r>
              <a:rPr lang="en-US" sz="1600" dirty="0" smtClean="0"/>
              <a:t>Macro commands appear in the left-hand window of the schedule, while atomic commands appear in the right-hand window.</a:t>
            </a:r>
          </a:p>
          <a:p>
            <a:pPr lvl="1"/>
            <a:r>
              <a:rPr lang="en-US" sz="1600" dirty="0" smtClean="0"/>
              <a:t>The currently active macro and atomic commands will appear in the </a:t>
            </a:r>
            <a:r>
              <a:rPr lang="en-US" sz="1600" dirty="0" err="1" smtClean="0"/>
              <a:t>stateframe</a:t>
            </a:r>
            <a:r>
              <a:rPr lang="en-US" sz="1600" dirty="0" smtClean="0"/>
              <a:t>.</a:t>
            </a:r>
            <a:endParaRPr lang="en-US" sz="1600"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pic>
        <p:nvPicPr>
          <p:cNvPr id="7" name="Picture 3"/>
          <p:cNvPicPr>
            <a:picLocks noChangeAspect="1" noChangeArrowheads="1"/>
          </p:cNvPicPr>
          <p:nvPr/>
        </p:nvPicPr>
        <p:blipFill>
          <a:blip r:embed="rId2" cstate="print"/>
          <a:srcRect/>
          <a:stretch>
            <a:fillRect/>
          </a:stretch>
        </p:blipFill>
        <p:spPr bwMode="auto">
          <a:xfrm>
            <a:off x="654504" y="552449"/>
            <a:ext cx="7829550" cy="28003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 and </a:t>
            </a:r>
            <a:r>
              <a:rPr lang="en-US" dirty="0" err="1" smtClean="0"/>
              <a:t>stateframe</a:t>
            </a:r>
            <a:r>
              <a:rPr lang="en-US" dirty="0" smtClean="0"/>
              <a:t> handling</a:t>
            </a:r>
            <a:endParaRPr lang="en-US" dirty="0"/>
          </a:p>
        </p:txBody>
      </p:sp>
      <p:sp>
        <p:nvSpPr>
          <p:cNvPr id="3" name="Content Placeholder 2"/>
          <p:cNvSpPr>
            <a:spLocks noGrp="1"/>
          </p:cNvSpPr>
          <p:nvPr>
            <p:ph idx="1"/>
          </p:nvPr>
        </p:nvSpPr>
        <p:spPr/>
        <p:txBody>
          <a:bodyPr>
            <a:normAutofit/>
          </a:bodyPr>
          <a:lstStyle/>
          <a:p>
            <a:r>
              <a:rPr lang="en-US" sz="2000" dirty="0" smtClean="0"/>
              <a:t>Schedule Action</a:t>
            </a:r>
          </a:p>
          <a:p>
            <a:pPr lvl="1"/>
            <a:r>
              <a:rPr lang="en-US" sz="1600" dirty="0" smtClean="0"/>
              <a:t>When the start time of a macro command is reached, the schedule will send the macro command and some subset of atomic commands to the ACC.  The schedule will read subsequent </a:t>
            </a:r>
            <a:r>
              <a:rPr lang="en-US" sz="1600" dirty="0" err="1" smtClean="0"/>
              <a:t>stateframes</a:t>
            </a:r>
            <a:r>
              <a:rPr lang="en-US" sz="1600" dirty="0" smtClean="0"/>
              <a:t> and display (via color highlight) which current macro and atomic command is in progress.  For time-critical commands, the schedule will wait until the preceding atomic command is complete before sending others.</a:t>
            </a:r>
          </a:p>
          <a:p>
            <a:r>
              <a:rPr lang="en-US" sz="2000" dirty="0" smtClean="0"/>
              <a:t>ACC Action</a:t>
            </a:r>
          </a:p>
          <a:p>
            <a:pPr lvl="1"/>
            <a:r>
              <a:rPr lang="en-US" sz="1600" dirty="0" smtClean="0"/>
              <a:t>The ACC will act only on atomic commands, merely putting macro commands in the </a:t>
            </a:r>
            <a:r>
              <a:rPr lang="en-US" sz="1600" dirty="0" err="1" smtClean="0"/>
              <a:t>stateframe</a:t>
            </a:r>
            <a:r>
              <a:rPr lang="en-US" sz="1600" dirty="0" smtClean="0"/>
              <a:t>.  The ACC will perform the defined actions of the atomic commands as fast as possible.  If there is a need to wait for an action to complete, that will be determined by the schedule using </a:t>
            </a:r>
            <a:r>
              <a:rPr lang="en-US" sz="1600" dirty="0" err="1" smtClean="0"/>
              <a:t>stateframe</a:t>
            </a:r>
            <a:r>
              <a:rPr lang="en-US" sz="1600" dirty="0" smtClean="0"/>
              <a:t> contents.  It is possible that multiple atomic commands could be performed so quickly that they do not all appear in the </a:t>
            </a:r>
            <a:r>
              <a:rPr lang="en-US" sz="1600" dirty="0" err="1" smtClean="0"/>
              <a:t>stateframe</a:t>
            </a:r>
            <a:r>
              <a:rPr lang="en-US" sz="1600" dirty="0" smtClean="0"/>
              <a:t>—this may compromise logging.</a:t>
            </a:r>
          </a:p>
          <a:p>
            <a:r>
              <a:rPr lang="en-US" sz="2000" dirty="0" smtClean="0"/>
              <a:t>NEWSCAN</a:t>
            </a:r>
          </a:p>
          <a:p>
            <a:pPr lvl="1"/>
            <a:r>
              <a:rPr lang="en-US" sz="1600" dirty="0" smtClean="0"/>
              <a:t>This is an atomic command that begins each macro command and tells the data system to stop recording the previous scan (if running) and prepare for a new scan.</a:t>
            </a:r>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771525" y="2097087"/>
            <a:ext cx="7724775" cy="4113213"/>
          </a:xfrm>
        </p:spPr>
        <p:txBody>
          <a:bodyPr>
            <a:normAutofit fontScale="62500" lnSpcReduction="20000"/>
          </a:bodyPr>
          <a:lstStyle/>
          <a:p>
            <a:r>
              <a:rPr lang="en-US" dirty="0" smtClean="0"/>
              <a:t>NEWSCAN			; start new scan</a:t>
            </a:r>
          </a:p>
          <a:p>
            <a:r>
              <a:rPr lang="en-US" dirty="0" smtClean="0"/>
              <a:t>SUBARRAY1 1-13		; use ants 1 through 13</a:t>
            </a:r>
          </a:p>
          <a:p>
            <a:r>
              <a:rPr lang="en-US" dirty="0" smtClean="0"/>
              <a:t>$MK_TABLES </a:t>
            </a:r>
            <a:r>
              <a:rPr lang="en-US" dirty="0" err="1" smtClean="0"/>
              <a:t>sun_tab</a:t>
            </a:r>
            <a:r>
              <a:rPr lang="en-US" dirty="0" smtClean="0"/>
              <a:t> SUN	; make </a:t>
            </a:r>
            <a:r>
              <a:rPr lang="en-US" dirty="0" err="1" smtClean="0"/>
              <a:t>tracktable</a:t>
            </a:r>
            <a:r>
              <a:rPr lang="en-US" dirty="0" smtClean="0"/>
              <a:t> locally (ftp)</a:t>
            </a:r>
          </a:p>
          <a:p>
            <a:r>
              <a:rPr lang="en-US" dirty="0" smtClean="0"/>
              <a:t>TRACKTABLE sun_tab.trk	; tell ACC to load </a:t>
            </a:r>
            <a:r>
              <a:rPr lang="en-US" dirty="0" err="1" smtClean="0"/>
              <a:t>tracktable</a:t>
            </a:r>
            <a:endParaRPr lang="en-US" dirty="0" smtClean="0"/>
          </a:p>
          <a:p>
            <a:r>
              <a:rPr lang="en-US" dirty="0" smtClean="0"/>
              <a:t>TRACK			; tell ACC to execute tracking</a:t>
            </a:r>
          </a:p>
          <a:p>
            <a:r>
              <a:rPr lang="en-US" dirty="0" smtClean="0"/>
              <a:t>FSEQ-FILE #1			; set </a:t>
            </a:r>
            <a:r>
              <a:rPr lang="en-US" dirty="0" err="1" smtClean="0"/>
              <a:t>fseq</a:t>
            </a:r>
            <a:r>
              <a:rPr lang="en-US" dirty="0" smtClean="0"/>
              <a:t>. file (given by arg1)</a:t>
            </a:r>
          </a:p>
          <a:p>
            <a:r>
              <a:rPr lang="en-US" dirty="0" smtClean="0"/>
              <a:t>FSEQ-ON			; tell ACC to begin frequency seq.</a:t>
            </a:r>
          </a:p>
          <a:p>
            <a:r>
              <a:rPr lang="en-US" dirty="0" smtClean="0"/>
              <a:t>NDSEQ-FILE #3		; set noise diode seq. file (arg3)</a:t>
            </a:r>
          </a:p>
          <a:p>
            <a:r>
              <a:rPr lang="en-US" dirty="0" smtClean="0"/>
              <a:t>NDSEQ-ON			; tell ACC to begin noise diode seq.</a:t>
            </a:r>
          </a:p>
          <a:p>
            <a:r>
              <a:rPr lang="en-US" dirty="0" smtClean="0"/>
              <a:t>FEDBSEQ-AUTO		; trigger start of dynamic attn</a:t>
            </a:r>
          </a:p>
          <a:p>
            <a:r>
              <a:rPr lang="en-US" dirty="0" smtClean="0"/>
              <a:t>TRAJ-FILE #2			; set trajectory file (arg2)</a:t>
            </a:r>
          </a:p>
          <a:p>
            <a:r>
              <a:rPr lang="en-US" dirty="0" smtClean="0"/>
              <a:t>WAIT-TRACK 7		; wait until at least 7 antennas track</a:t>
            </a:r>
          </a:p>
          <a:p>
            <a:r>
              <a:rPr lang="en-US" dirty="0" smtClean="0"/>
              <a:t>TRAJ-ON			; trigger start of trajectory</a:t>
            </a:r>
          </a:p>
        </p:txBody>
      </p:sp>
      <p:sp>
        <p:nvSpPr>
          <p:cNvPr id="2" name="Title 1"/>
          <p:cNvSpPr>
            <a:spLocks noGrp="1"/>
          </p:cNvSpPr>
          <p:nvPr>
            <p:ph type="title"/>
          </p:nvPr>
        </p:nvSpPr>
        <p:spPr/>
        <p:txBody>
          <a:bodyPr>
            <a:normAutofit/>
          </a:bodyPr>
          <a:lstStyle/>
          <a:p>
            <a:r>
              <a:rPr lang="en-US" dirty="0" smtClean="0"/>
              <a:t>Example: solar Pointing calibration</a:t>
            </a:r>
            <a:endParaRPr lang="en-US"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sp>
        <p:nvSpPr>
          <p:cNvPr id="10" name="Content Placeholder 8"/>
          <p:cNvSpPr txBox="1">
            <a:spLocks/>
          </p:cNvSpPr>
          <p:nvPr/>
        </p:nvSpPr>
        <p:spPr>
          <a:xfrm>
            <a:off x="466724" y="1563688"/>
            <a:ext cx="8258176" cy="579437"/>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kumimoji="0" lang="en-US" sz="2800" b="0" i="0" u="none" strike="noStrike" kern="1200" cap="none" spc="0" normalizeH="0" baseline="0" noProof="0" dirty="0" smtClean="0">
                <a:ln>
                  <a:noFill/>
                </a:ln>
                <a:solidFill>
                  <a:schemeClr val="tx2"/>
                </a:solidFill>
                <a:effectLst/>
                <a:uLnTx/>
                <a:uFillTx/>
                <a:latin typeface="+mn-lt"/>
                <a:ea typeface="+mn-ea"/>
                <a:cs typeface="+mn-cs"/>
              </a:rPr>
              <a:t>SOLPNTCAL solpnt.fsq solpnt.trj solpnt.nsq</a:t>
            </a:r>
            <a:endParaRPr kumimoji="0" lang="en-US"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771525" y="2097087"/>
            <a:ext cx="7724775" cy="4113213"/>
          </a:xfrm>
        </p:spPr>
        <p:txBody>
          <a:bodyPr>
            <a:normAutofit fontScale="62500" lnSpcReduction="20000"/>
          </a:bodyPr>
          <a:lstStyle/>
          <a:p>
            <a:r>
              <a:rPr lang="en-US" dirty="0" smtClean="0"/>
              <a:t>NEWSCAN			; start new scan</a:t>
            </a:r>
          </a:p>
          <a:p>
            <a:r>
              <a:rPr lang="en-US" dirty="0" smtClean="0"/>
              <a:t>SUBARRAY1 1-15		; use all ants 1 through 15</a:t>
            </a:r>
          </a:p>
          <a:p>
            <a:r>
              <a:rPr lang="en-US" dirty="0" smtClean="0"/>
              <a:t>$MK_TABLES </a:t>
            </a:r>
            <a:r>
              <a:rPr lang="en-US" dirty="0" err="1" smtClean="0"/>
              <a:t>pcal_tab</a:t>
            </a:r>
            <a:r>
              <a:rPr lang="en-US" dirty="0" smtClean="0"/>
              <a:t> #1	; make </a:t>
            </a:r>
            <a:r>
              <a:rPr lang="en-US" dirty="0" err="1" smtClean="0"/>
              <a:t>tracktable</a:t>
            </a:r>
            <a:r>
              <a:rPr lang="en-US" dirty="0" smtClean="0"/>
              <a:t> for 0157+747</a:t>
            </a:r>
          </a:p>
          <a:p>
            <a:r>
              <a:rPr lang="en-US" dirty="0" smtClean="0"/>
              <a:t>TRACKTABLE pcal_tab.trk	; tell ACC to load </a:t>
            </a:r>
            <a:r>
              <a:rPr lang="en-US" dirty="0" err="1" smtClean="0"/>
              <a:t>tracktable</a:t>
            </a:r>
            <a:endParaRPr lang="en-US" dirty="0" smtClean="0"/>
          </a:p>
          <a:p>
            <a:r>
              <a:rPr lang="en-US" dirty="0" smtClean="0"/>
              <a:t>TRACK			; tell ACC to execute tracking</a:t>
            </a:r>
          </a:p>
          <a:p>
            <a:r>
              <a:rPr lang="en-US" dirty="0" smtClean="0"/>
              <a:t>FSEQ-FILE #2			; set </a:t>
            </a:r>
            <a:r>
              <a:rPr lang="en-US" dirty="0" err="1" smtClean="0"/>
              <a:t>fseq</a:t>
            </a:r>
            <a:r>
              <a:rPr lang="en-US" dirty="0" smtClean="0"/>
              <a:t>. file (given by arg1)</a:t>
            </a:r>
          </a:p>
          <a:p>
            <a:r>
              <a:rPr lang="en-US" dirty="0" smtClean="0"/>
              <a:t>FSEQ-ON			; tell ACC to begin frequency seq.</a:t>
            </a:r>
          </a:p>
          <a:p>
            <a:r>
              <a:rPr lang="en-US" dirty="0" smtClean="0"/>
              <a:t>NDSEQ-OFF			; turn off noise diode sequencing</a:t>
            </a:r>
          </a:p>
          <a:p>
            <a:r>
              <a:rPr lang="en-US" dirty="0" smtClean="0"/>
              <a:t>FEDBSEQ-OFF		; turn off attn sequencing</a:t>
            </a:r>
          </a:p>
          <a:p>
            <a:r>
              <a:rPr lang="en-US" dirty="0" smtClean="0"/>
              <a:t>FEDB 0			; set front end attn to 0</a:t>
            </a:r>
          </a:p>
          <a:p>
            <a:r>
              <a:rPr lang="en-US" dirty="0" smtClean="0"/>
              <a:t>WAIT-TRACK 7		; wait until at least 7 antennas track</a:t>
            </a:r>
            <a:endParaRPr lang="en-US" dirty="0"/>
          </a:p>
        </p:txBody>
      </p:sp>
      <p:sp>
        <p:nvSpPr>
          <p:cNvPr id="2" name="Title 1"/>
          <p:cNvSpPr>
            <a:spLocks noGrp="1"/>
          </p:cNvSpPr>
          <p:nvPr>
            <p:ph type="title"/>
          </p:nvPr>
        </p:nvSpPr>
        <p:spPr/>
        <p:txBody>
          <a:bodyPr>
            <a:normAutofit/>
          </a:bodyPr>
          <a:lstStyle/>
          <a:p>
            <a:r>
              <a:rPr lang="en-US" dirty="0" smtClean="0"/>
              <a:t>Example: phase calibration</a:t>
            </a:r>
            <a:endParaRPr lang="en-US" dirty="0"/>
          </a:p>
        </p:txBody>
      </p:sp>
      <p:sp>
        <p:nvSpPr>
          <p:cNvPr id="4" name="Date Placeholder 3"/>
          <p:cNvSpPr>
            <a:spLocks noGrp="1"/>
          </p:cNvSpPr>
          <p:nvPr>
            <p:ph type="dt" sz="half" idx="10"/>
          </p:nvPr>
        </p:nvSpPr>
        <p:spPr/>
        <p:txBody>
          <a:bodyPr/>
          <a:lstStyle/>
          <a:p>
            <a:r>
              <a:rPr lang="en-US" smtClean="0"/>
              <a:t>9/24/2012</a:t>
            </a:r>
            <a:endParaRPr lang="en-US"/>
          </a:p>
        </p:txBody>
      </p:sp>
      <p:sp>
        <p:nvSpPr>
          <p:cNvPr id="5" name="Footer Placeholder 4"/>
          <p:cNvSpPr>
            <a:spLocks noGrp="1"/>
          </p:cNvSpPr>
          <p:nvPr>
            <p:ph type="ftr" sz="quarter" idx="11"/>
          </p:nvPr>
        </p:nvSpPr>
        <p:spPr/>
        <p:txBody>
          <a:bodyPr/>
          <a:lstStyle/>
          <a:p>
            <a:r>
              <a:rPr lang="en-US" smtClean="0"/>
              <a:t>Prototype Review Meeting</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
        <p:nvSpPr>
          <p:cNvPr id="10" name="Content Placeholder 8"/>
          <p:cNvSpPr txBox="1">
            <a:spLocks/>
          </p:cNvSpPr>
          <p:nvPr/>
        </p:nvSpPr>
        <p:spPr>
          <a:xfrm>
            <a:off x="466724" y="1563688"/>
            <a:ext cx="8258176" cy="579437"/>
          </a:xfrm>
          <a:prstGeom prst="rect">
            <a:avLst/>
          </a:prstGeom>
        </p:spPr>
        <p:txBody>
          <a:bodyPr vert="horz">
            <a:normAutofit/>
          </a:bodyPr>
          <a:lstStyle/>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Char char=""/>
              <a:tabLst/>
              <a:defRPr/>
            </a:pPr>
            <a:r>
              <a:rPr lang="en-US" sz="2800" dirty="0" smtClean="0">
                <a:solidFill>
                  <a:schemeClr val="tx2"/>
                </a:solidFill>
              </a:rPr>
              <a:t>PHASECAL 0157+747 pcal.fsq</a:t>
            </a:r>
            <a:endParaRPr kumimoji="0" lang="en-US" sz="2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formats</a:t>
            </a:r>
            <a:endParaRPr lang="en-US" dirty="0"/>
          </a:p>
        </p:txBody>
      </p:sp>
      <p:sp>
        <p:nvSpPr>
          <p:cNvPr id="3" name="Content Placeholder 2"/>
          <p:cNvSpPr>
            <a:spLocks noGrp="1"/>
          </p:cNvSpPr>
          <p:nvPr>
            <p:ph sz="half" idx="1"/>
          </p:nvPr>
        </p:nvSpPr>
        <p:spPr>
          <a:ln>
            <a:solidFill>
              <a:srgbClr val="FF0000"/>
            </a:solidFill>
          </a:ln>
        </p:spPr>
        <p:txBody>
          <a:bodyPr>
            <a:normAutofit fontScale="62500" lnSpcReduction="20000"/>
          </a:bodyPr>
          <a:lstStyle/>
          <a:p>
            <a:pPr algn="ctr">
              <a:buNone/>
            </a:pPr>
            <a:r>
              <a:rPr lang="en-US" sz="4500" dirty="0" smtClean="0"/>
              <a:t>TRACKTABLE</a:t>
            </a:r>
          </a:p>
          <a:p>
            <a:pPr>
              <a:buNone/>
            </a:pPr>
            <a:r>
              <a:rPr lang="en-US" sz="2900" dirty="0" smtClean="0">
                <a:latin typeface="Lucida Console" pitchFamily="49" charset="0"/>
              </a:rPr>
              <a:t>RA      Dec     MJD   Time</a:t>
            </a:r>
          </a:p>
          <a:p>
            <a:pPr>
              <a:buNone/>
            </a:pPr>
            <a:r>
              <a:rPr lang="en-US" sz="2900" dirty="0" smtClean="0">
                <a:latin typeface="Lucida Console" pitchFamily="49" charset="0"/>
              </a:rPr>
              <a:t>(deg*)  (deg*)  (day) (ms)</a:t>
            </a:r>
          </a:p>
          <a:p>
            <a:pPr>
              <a:buNone/>
            </a:pPr>
            <a:r>
              <a:rPr lang="en-US" dirty="0" smtClean="0">
                <a:latin typeface="Lucida Console" pitchFamily="49" charset="0"/>
              </a:rPr>
              <a:t>3246805 -109310 55160 3600000 </a:t>
            </a:r>
          </a:p>
          <a:p>
            <a:pPr>
              <a:buNone/>
            </a:pPr>
            <a:r>
              <a:rPr lang="en-US" dirty="0" smtClean="0">
                <a:latin typeface="Lucida Console" pitchFamily="49" charset="0"/>
              </a:rPr>
              <a:t>3247212 -109173 55160 3900000 </a:t>
            </a:r>
          </a:p>
          <a:p>
            <a:pPr>
              <a:buNone/>
            </a:pPr>
            <a:r>
              <a:rPr lang="en-US" dirty="0" smtClean="0">
                <a:latin typeface="Lucida Console" pitchFamily="49" charset="0"/>
              </a:rPr>
              <a:t>3247617 -109037 55160 4200000 </a:t>
            </a:r>
          </a:p>
          <a:p>
            <a:pPr>
              <a:buNone/>
            </a:pPr>
            <a:r>
              <a:rPr lang="en-US" dirty="0" smtClean="0">
                <a:latin typeface="Lucida Console" pitchFamily="49" charset="0"/>
              </a:rPr>
              <a:t>3248018 -108901 55160 4500000 </a:t>
            </a:r>
          </a:p>
          <a:p>
            <a:pPr>
              <a:buNone/>
            </a:pPr>
            <a:r>
              <a:rPr lang="en-US" dirty="0" smtClean="0">
                <a:latin typeface="Lucida Console" pitchFamily="49" charset="0"/>
              </a:rPr>
              <a:t>3248415 -108764 55160 4800000 </a:t>
            </a:r>
          </a:p>
          <a:p>
            <a:pPr>
              <a:buNone/>
            </a:pPr>
            <a:r>
              <a:rPr lang="en-US" dirty="0" smtClean="0">
                <a:latin typeface="Lucida Console" pitchFamily="49" charset="0"/>
              </a:rPr>
              <a:t>3248810 -108628 55160 5100000 </a:t>
            </a:r>
          </a:p>
          <a:p>
            <a:pPr>
              <a:buNone/>
            </a:pPr>
            <a:r>
              <a:rPr lang="en-US" dirty="0" smtClean="0">
                <a:latin typeface="Lucida Console" pitchFamily="49" charset="0"/>
              </a:rPr>
              <a:t>3249202 -108491 55160 5400000 </a:t>
            </a:r>
          </a:p>
          <a:p>
            <a:pPr>
              <a:buNone/>
            </a:pPr>
            <a:r>
              <a:rPr lang="en-US" dirty="0" smtClean="0">
                <a:latin typeface="Lucida Console" pitchFamily="49" charset="0"/>
              </a:rPr>
              <a:t>3249591 -108355 55160 5700000 </a:t>
            </a:r>
          </a:p>
          <a:p>
            <a:pPr>
              <a:buNone/>
            </a:pPr>
            <a:r>
              <a:rPr lang="en-US" dirty="0" smtClean="0">
                <a:latin typeface="Lucida Console" pitchFamily="49" charset="0"/>
              </a:rPr>
              <a:t>3249976 -108218 55160 6000000 </a:t>
            </a:r>
          </a:p>
          <a:p>
            <a:pPr>
              <a:buNone/>
            </a:pPr>
            <a:r>
              <a:rPr lang="en-US" dirty="0" smtClean="0">
                <a:latin typeface="Lucida Console" pitchFamily="49" charset="0"/>
              </a:rPr>
              <a:t>3250359 -108081 55160 6300000</a:t>
            </a:r>
          </a:p>
          <a:p>
            <a:pPr>
              <a:buNone/>
            </a:pPr>
            <a:endParaRPr lang="en-US" dirty="0" smtClean="0">
              <a:latin typeface="Lucida Console" pitchFamily="49" charset="0"/>
            </a:endParaRPr>
          </a:p>
          <a:p>
            <a:pPr>
              <a:buNone/>
            </a:pPr>
            <a:r>
              <a:rPr lang="en-US" dirty="0" smtClean="0">
                <a:latin typeface="Lucida Console" pitchFamily="49" charset="0"/>
              </a:rPr>
              <a:t>*user </a:t>
            </a:r>
            <a:r>
              <a:rPr lang="en-US" dirty="0" err="1" smtClean="0">
                <a:latin typeface="Lucida Console" pitchFamily="49" charset="0"/>
              </a:rPr>
              <a:t>coords</a:t>
            </a:r>
            <a:r>
              <a:rPr lang="en-US" dirty="0" smtClean="0">
                <a:latin typeface="Lucida Console" pitchFamily="49" charset="0"/>
              </a:rPr>
              <a:t> = deg x 10000</a:t>
            </a:r>
          </a:p>
        </p:txBody>
      </p:sp>
      <p:sp>
        <p:nvSpPr>
          <p:cNvPr id="4" name="Content Placeholder 3"/>
          <p:cNvSpPr>
            <a:spLocks noGrp="1"/>
          </p:cNvSpPr>
          <p:nvPr>
            <p:ph sz="half" idx="2"/>
          </p:nvPr>
        </p:nvSpPr>
        <p:spPr>
          <a:ln>
            <a:solidFill>
              <a:srgbClr val="FF0000"/>
            </a:solidFill>
          </a:ln>
        </p:spPr>
        <p:txBody>
          <a:bodyPr>
            <a:normAutofit fontScale="62500" lnSpcReduction="20000"/>
          </a:bodyPr>
          <a:lstStyle/>
          <a:p>
            <a:pPr algn="ctr">
              <a:buNone/>
            </a:pPr>
            <a:r>
              <a:rPr lang="en-US" sz="4500" dirty="0" smtClean="0"/>
              <a:t>TRAJECTORY FILE</a:t>
            </a:r>
          </a:p>
          <a:p>
            <a:pPr>
              <a:buNone/>
            </a:pPr>
            <a:r>
              <a:rPr lang="en-US" sz="2900" dirty="0" err="1" smtClean="0">
                <a:latin typeface="Lucida Console" pitchFamily="49" charset="0"/>
              </a:rPr>
              <a:t>Az</a:t>
            </a:r>
            <a:r>
              <a:rPr lang="en-US" sz="2900" dirty="0" smtClean="0">
                <a:latin typeface="Lucida Console" pitchFamily="49" charset="0"/>
              </a:rPr>
              <a:t> Off  El Off  MJD   Time</a:t>
            </a:r>
          </a:p>
          <a:p>
            <a:pPr>
              <a:buNone/>
            </a:pPr>
            <a:r>
              <a:rPr lang="en-US" sz="2900" dirty="0" smtClean="0">
                <a:latin typeface="Lucida Console" pitchFamily="49" charset="0"/>
              </a:rPr>
              <a:t>(deg*)  (deg*)  (day) (ms)</a:t>
            </a:r>
          </a:p>
          <a:p>
            <a:pPr>
              <a:buNone/>
            </a:pPr>
            <a:r>
              <a:rPr lang="en-US" dirty="0" smtClean="0">
                <a:latin typeface="Lucida Console" pitchFamily="49" charset="0"/>
              </a:rPr>
              <a:t>-50000     0    55160 3600000</a:t>
            </a:r>
          </a:p>
          <a:p>
            <a:pPr>
              <a:buNone/>
            </a:pPr>
            <a:r>
              <a:rPr lang="en-US" dirty="0" smtClean="0">
                <a:latin typeface="Lucida Console" pitchFamily="49" charset="0"/>
              </a:rPr>
              <a:t>-20000     0    55160 3660000</a:t>
            </a:r>
          </a:p>
          <a:p>
            <a:pPr>
              <a:buNone/>
            </a:pPr>
            <a:r>
              <a:rPr lang="en-US" dirty="0" smtClean="0">
                <a:latin typeface="Lucida Console" pitchFamily="49" charset="0"/>
              </a:rPr>
              <a:t>-10000     0    55160 3720000</a:t>
            </a:r>
          </a:p>
          <a:p>
            <a:pPr>
              <a:buNone/>
            </a:pPr>
            <a:r>
              <a:rPr lang="en-US" dirty="0" smtClean="0">
                <a:latin typeface="Lucida Console" pitchFamily="49" charset="0"/>
              </a:rPr>
              <a:t> -5000     0    55160 3780000</a:t>
            </a:r>
          </a:p>
          <a:p>
            <a:pPr>
              <a:buNone/>
            </a:pPr>
            <a:r>
              <a:rPr lang="en-US" dirty="0" smtClean="0">
                <a:latin typeface="Lucida Console" pitchFamily="49" charset="0"/>
              </a:rPr>
              <a:t> -2000     0    55160 3840000</a:t>
            </a:r>
          </a:p>
          <a:p>
            <a:pPr>
              <a:buNone/>
            </a:pPr>
            <a:r>
              <a:rPr lang="en-US" dirty="0" smtClean="0">
                <a:latin typeface="Lucida Console" pitchFamily="49" charset="0"/>
              </a:rPr>
              <a:t> -1000     0    55160 3900000</a:t>
            </a:r>
          </a:p>
          <a:p>
            <a:pPr>
              <a:buNone/>
            </a:pPr>
            <a:r>
              <a:rPr lang="en-US" dirty="0" smtClean="0">
                <a:latin typeface="Lucida Console" pitchFamily="49" charset="0"/>
              </a:rPr>
              <a:t>     0     0    55160 3960000</a:t>
            </a:r>
          </a:p>
          <a:p>
            <a:pPr>
              <a:buNone/>
            </a:pPr>
            <a:r>
              <a:rPr lang="en-US" dirty="0" smtClean="0">
                <a:latin typeface="Lucida Console" pitchFamily="49" charset="0"/>
              </a:rPr>
              <a:t>  1000     0    55160 4020000</a:t>
            </a:r>
          </a:p>
          <a:p>
            <a:pPr>
              <a:buNone/>
            </a:pPr>
            <a:r>
              <a:rPr lang="en-US" dirty="0" smtClean="0">
                <a:latin typeface="Lucida Console" pitchFamily="49" charset="0"/>
              </a:rPr>
              <a:t>  2000     0    55160 4080000</a:t>
            </a:r>
          </a:p>
          <a:p>
            <a:pPr>
              <a:buNone/>
            </a:pPr>
            <a:endParaRPr lang="en-US" dirty="0" smtClean="0">
              <a:latin typeface="Lucida Console" pitchFamily="49" charset="0"/>
            </a:endParaRPr>
          </a:p>
          <a:p>
            <a:pPr>
              <a:buNone/>
            </a:pPr>
            <a:r>
              <a:rPr lang="en-US" dirty="0" smtClean="0">
                <a:latin typeface="Lucida Console" pitchFamily="49" charset="0"/>
              </a:rPr>
              <a:t>etc.</a:t>
            </a:r>
          </a:p>
          <a:p>
            <a:pPr>
              <a:buNone/>
            </a:pPr>
            <a:endParaRPr lang="en-US" dirty="0" smtClean="0">
              <a:latin typeface="Lucida Console" pitchFamily="49" charset="0"/>
            </a:endParaRPr>
          </a:p>
        </p:txBody>
      </p:sp>
      <p:sp>
        <p:nvSpPr>
          <p:cNvPr id="5" name="Date Placeholder 4"/>
          <p:cNvSpPr>
            <a:spLocks noGrp="1"/>
          </p:cNvSpPr>
          <p:nvPr>
            <p:ph type="dt" sz="half" idx="10"/>
          </p:nvPr>
        </p:nvSpPr>
        <p:spPr/>
        <p:txBody>
          <a:bodyPr/>
          <a:lstStyle/>
          <a:p>
            <a:r>
              <a:rPr lang="en-US" smtClean="0"/>
              <a:t>9/24/2012</a:t>
            </a:r>
            <a:endParaRPr lang="en-US"/>
          </a:p>
        </p:txBody>
      </p:sp>
      <p:sp>
        <p:nvSpPr>
          <p:cNvPr id="6" name="Footer Placeholder 5"/>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a:xfrm>
            <a:off x="8239125" y="6286500"/>
            <a:ext cx="762000" cy="244475"/>
          </a:xfrm>
        </p:spPr>
        <p:txBody>
          <a:bodyPr/>
          <a:lstStyle/>
          <a:p>
            <a:fld id="{B6F15528-21DE-4FAA-801E-634DDDAF4B2B}"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formats</a:t>
            </a:r>
            <a:endParaRPr lang="en-US" dirty="0"/>
          </a:p>
        </p:txBody>
      </p:sp>
      <p:sp>
        <p:nvSpPr>
          <p:cNvPr id="3" name="Content Placeholder 2"/>
          <p:cNvSpPr>
            <a:spLocks noGrp="1"/>
          </p:cNvSpPr>
          <p:nvPr>
            <p:ph sz="half" idx="1"/>
          </p:nvPr>
        </p:nvSpPr>
        <p:spPr>
          <a:xfrm>
            <a:off x="304799" y="1600201"/>
            <a:ext cx="8448675" cy="1257300"/>
          </a:xfrm>
          <a:ln>
            <a:solidFill>
              <a:srgbClr val="FF0000"/>
            </a:solidFill>
          </a:ln>
        </p:spPr>
        <p:txBody>
          <a:bodyPr>
            <a:normAutofit fontScale="70000" lnSpcReduction="20000"/>
          </a:bodyPr>
          <a:lstStyle/>
          <a:p>
            <a:pPr algn="ctr">
              <a:buNone/>
            </a:pPr>
            <a:r>
              <a:rPr lang="en-US" sz="3400" dirty="0" smtClean="0"/>
              <a:t>FREQUENCY SEQUENCE FILE*</a:t>
            </a:r>
          </a:p>
          <a:p>
            <a:pPr algn="ctr">
              <a:buNone/>
            </a:pPr>
            <a:endParaRPr lang="en-US" sz="1700" dirty="0" smtClean="0"/>
          </a:p>
          <a:p>
            <a:pPr>
              <a:buNone/>
            </a:pPr>
            <a:r>
              <a:rPr lang="en-US" sz="2600" dirty="0" smtClean="0">
                <a:latin typeface="Lucida Console" pitchFamily="49" charset="0"/>
              </a:rPr>
              <a:t>DWELL 1000ms,,,,,,,,,,,,,,,,,,,,,,,,,,,,,,,,,</a:t>
            </a:r>
          </a:p>
          <a:p>
            <a:pPr>
              <a:buNone/>
            </a:pPr>
            <a:r>
              <a:rPr lang="en-US" sz="2600" dirty="0" smtClean="0">
                <a:latin typeface="Lucida Console" pitchFamily="49" charset="0"/>
              </a:rPr>
              <a:t>SEQUENCE  5, 7, 9, 11, 13, 15, 17, 19, 21, 23</a:t>
            </a:r>
          </a:p>
          <a:p>
            <a:pPr>
              <a:buNone/>
            </a:pPr>
            <a:endParaRPr lang="en-US" sz="2900" dirty="0" smtClean="0"/>
          </a:p>
          <a:p>
            <a:pPr>
              <a:buNone/>
            </a:pPr>
            <a:endParaRPr lang="en-US" dirty="0" smtClean="0">
              <a:latin typeface="Lucida Console" pitchFamily="49" charset="0"/>
            </a:endParaRPr>
          </a:p>
        </p:txBody>
      </p:sp>
      <p:sp>
        <p:nvSpPr>
          <p:cNvPr id="4" name="Content Placeholder 3"/>
          <p:cNvSpPr>
            <a:spLocks noGrp="1"/>
          </p:cNvSpPr>
          <p:nvPr>
            <p:ph sz="half" idx="2"/>
          </p:nvPr>
        </p:nvSpPr>
        <p:spPr>
          <a:xfrm>
            <a:off x="304799" y="2981325"/>
            <a:ext cx="8439151" cy="1276350"/>
          </a:xfrm>
          <a:ln>
            <a:solidFill>
              <a:srgbClr val="FF0000"/>
            </a:solidFill>
          </a:ln>
        </p:spPr>
        <p:txBody>
          <a:bodyPr>
            <a:normAutofit fontScale="70000" lnSpcReduction="20000"/>
          </a:bodyPr>
          <a:lstStyle/>
          <a:p>
            <a:pPr algn="ctr">
              <a:buNone/>
            </a:pPr>
            <a:r>
              <a:rPr lang="en-US" sz="3400" dirty="0" smtClean="0"/>
              <a:t>NOISE</a:t>
            </a:r>
            <a:r>
              <a:rPr lang="en-US" sz="4500" dirty="0" smtClean="0"/>
              <a:t> </a:t>
            </a:r>
            <a:r>
              <a:rPr lang="en-US" sz="3400" dirty="0" smtClean="0"/>
              <a:t>DIODE SEQ FILE**</a:t>
            </a:r>
          </a:p>
          <a:p>
            <a:pPr>
              <a:buNone/>
            </a:pPr>
            <a:endParaRPr lang="en-US" sz="1700" dirty="0" smtClean="0">
              <a:latin typeface="Lucida Console" pitchFamily="49" charset="0"/>
            </a:endParaRPr>
          </a:p>
          <a:p>
            <a:pPr>
              <a:buNone/>
            </a:pPr>
            <a:r>
              <a:rPr lang="en-US" sz="2600" dirty="0" smtClean="0">
                <a:latin typeface="Lucida Console" pitchFamily="49" charset="0"/>
              </a:rPr>
              <a:t>DWELL 10,,</a:t>
            </a:r>
          </a:p>
          <a:p>
            <a:pPr>
              <a:buNone/>
            </a:pPr>
            <a:r>
              <a:rPr lang="en-US" sz="2600" dirty="0" smtClean="0">
                <a:latin typeface="Lucida Console" pitchFamily="49" charset="0"/>
              </a:rPr>
              <a:t>SEQUENCE  0, 1</a:t>
            </a:r>
          </a:p>
        </p:txBody>
      </p:sp>
      <p:sp>
        <p:nvSpPr>
          <p:cNvPr id="5" name="Date Placeholder 4"/>
          <p:cNvSpPr>
            <a:spLocks noGrp="1"/>
          </p:cNvSpPr>
          <p:nvPr>
            <p:ph type="dt" sz="half" idx="10"/>
          </p:nvPr>
        </p:nvSpPr>
        <p:spPr/>
        <p:txBody>
          <a:bodyPr/>
          <a:lstStyle/>
          <a:p>
            <a:r>
              <a:rPr lang="en-US" smtClean="0"/>
              <a:t>9/24/2012</a:t>
            </a:r>
            <a:endParaRPr lang="en-US"/>
          </a:p>
        </p:txBody>
      </p:sp>
      <p:sp>
        <p:nvSpPr>
          <p:cNvPr id="6" name="Footer Placeholder 5"/>
          <p:cNvSpPr>
            <a:spLocks noGrp="1"/>
          </p:cNvSpPr>
          <p:nvPr>
            <p:ph type="ftr" sz="quarter" idx="11"/>
          </p:nvPr>
        </p:nvSpPr>
        <p:spPr/>
        <p:txBody>
          <a:bodyPr/>
          <a:lstStyle/>
          <a:p>
            <a:r>
              <a:rPr lang="en-US" smtClean="0"/>
              <a:t>Prototype Review Meeting</a:t>
            </a:r>
            <a:endParaRPr lang="en-US"/>
          </a:p>
        </p:txBody>
      </p:sp>
      <p:sp>
        <p:nvSpPr>
          <p:cNvPr id="7" name="Slide Number Placeholder 6"/>
          <p:cNvSpPr>
            <a:spLocks noGrp="1"/>
          </p:cNvSpPr>
          <p:nvPr>
            <p:ph type="sldNum" sz="quarter" idx="12"/>
          </p:nvPr>
        </p:nvSpPr>
        <p:spPr>
          <a:xfrm>
            <a:off x="8239125" y="6286500"/>
            <a:ext cx="762000" cy="244475"/>
          </a:xfrm>
        </p:spPr>
        <p:txBody>
          <a:bodyPr/>
          <a:lstStyle/>
          <a:p>
            <a:fld id="{B6F15528-21DE-4FAA-801E-634DDDAF4B2B}" type="slidenum">
              <a:rPr lang="en-US" smtClean="0"/>
              <a:pPr/>
              <a:t>9</a:t>
            </a:fld>
            <a:endParaRPr lang="en-US"/>
          </a:p>
        </p:txBody>
      </p:sp>
      <p:sp>
        <p:nvSpPr>
          <p:cNvPr id="8" name="Content Placeholder 3"/>
          <p:cNvSpPr txBox="1">
            <a:spLocks/>
          </p:cNvSpPr>
          <p:nvPr/>
        </p:nvSpPr>
        <p:spPr>
          <a:xfrm>
            <a:off x="304799" y="4381500"/>
            <a:ext cx="8439151" cy="1114425"/>
          </a:xfrm>
          <a:prstGeom prst="rect">
            <a:avLst/>
          </a:prstGeom>
          <a:ln>
            <a:solidFill>
              <a:srgbClr val="FF0000"/>
            </a:solidFill>
          </a:ln>
        </p:spPr>
        <p:txBody>
          <a:bodyPr vert="horz">
            <a:normAutofit fontScale="92500" lnSpcReduction="20000"/>
          </a:bodyPr>
          <a:lstStyle/>
          <a:p>
            <a:pPr marL="342900" marR="0" lvl="0" indent="-342900" algn="ctr" defTabSz="914400" rtl="0" eaLnBrk="1" fontAlgn="auto" latinLnBrk="0" hangingPunct="1">
              <a:lnSpc>
                <a:spcPct val="100000"/>
              </a:lnSpc>
              <a:spcBef>
                <a:spcPct val="20000"/>
              </a:spcBef>
              <a:spcAft>
                <a:spcPts val="0"/>
              </a:spcAft>
              <a:buClr>
                <a:schemeClr val="accent1"/>
              </a:buClr>
              <a:buSzPct val="70000"/>
              <a:buFont typeface="Wingdings 2"/>
              <a:buNone/>
              <a:tabLst/>
              <a:defRPr/>
            </a:pPr>
            <a:r>
              <a:rPr lang="en-US" sz="2600" dirty="0" smtClean="0">
                <a:solidFill>
                  <a:schemeClr val="tx2"/>
                </a:solidFill>
              </a:rPr>
              <a:t>FRONT END ATTENUATION SEQ FILE**</a:t>
            </a:r>
          </a:p>
          <a:p>
            <a:pPr marL="342900" marR="0" lvl="0" indent="-342900" algn="l" defTabSz="914400" rtl="0" eaLnBrk="1" fontAlgn="auto" latinLnBrk="0" hangingPunct="1">
              <a:lnSpc>
                <a:spcPct val="100000"/>
              </a:lnSpc>
              <a:spcBef>
                <a:spcPct val="20000"/>
              </a:spcBef>
              <a:spcAft>
                <a:spcPts val="0"/>
              </a:spcAft>
              <a:buClr>
                <a:schemeClr val="accent1"/>
              </a:buClr>
              <a:buSzPct val="70000"/>
              <a:buFont typeface="Wingdings 2"/>
              <a:buNone/>
              <a:tabLst/>
              <a:defRPr/>
            </a:pPr>
            <a:endParaRPr kumimoji="0" lang="en-US" sz="1400" b="0" i="0" u="none" strike="noStrike" kern="1200" cap="none" spc="0" normalizeH="0" baseline="0" noProof="0" dirty="0" smtClean="0">
              <a:ln>
                <a:noFill/>
              </a:ln>
              <a:solidFill>
                <a:schemeClr val="tx2"/>
              </a:solidFill>
              <a:effectLst/>
              <a:uLnTx/>
              <a:uFillTx/>
              <a:latin typeface="Lucida Console" pitchFamily="49" charset="0"/>
              <a:ea typeface="+mn-ea"/>
              <a:cs typeface="+mn-cs"/>
            </a:endParaRPr>
          </a:p>
          <a:p>
            <a:pPr marL="342900" indent="-342900">
              <a:lnSpc>
                <a:spcPct val="80000"/>
              </a:lnSpc>
              <a:spcBef>
                <a:spcPct val="20000"/>
              </a:spcBef>
              <a:buClr>
                <a:schemeClr val="accent1"/>
              </a:buClr>
              <a:buSzPct val="70000"/>
            </a:pPr>
            <a:r>
              <a:rPr lang="en-US" sz="2000" dirty="0" smtClean="0">
                <a:solidFill>
                  <a:schemeClr val="tx2"/>
                </a:solidFill>
                <a:latin typeface="Lucida Console" pitchFamily="49" charset="0"/>
              </a:rPr>
              <a:t>DWELL 10,,,,,,,,,,,</a:t>
            </a:r>
          </a:p>
          <a:p>
            <a:pPr marL="342900" indent="-342900">
              <a:lnSpc>
                <a:spcPct val="80000"/>
              </a:lnSpc>
              <a:spcBef>
                <a:spcPct val="20000"/>
              </a:spcBef>
              <a:buClr>
                <a:schemeClr val="accent1"/>
              </a:buClr>
              <a:buSzPct val="70000"/>
            </a:pPr>
            <a:r>
              <a:rPr lang="en-US" sz="2000" dirty="0" smtClean="0">
                <a:solidFill>
                  <a:schemeClr val="tx2"/>
                </a:solidFill>
                <a:latin typeface="Lucida Console" pitchFamily="49" charset="0"/>
              </a:rPr>
              <a:t>SEQUENCE  0, 1, 2, 4, 8, 16, *0, *1, *2, *4, *8, *16</a:t>
            </a:r>
          </a:p>
        </p:txBody>
      </p:sp>
      <p:sp>
        <p:nvSpPr>
          <p:cNvPr id="9" name="TextBox 8"/>
          <p:cNvSpPr txBox="1"/>
          <p:nvPr/>
        </p:nvSpPr>
        <p:spPr>
          <a:xfrm>
            <a:off x="304800" y="5629275"/>
            <a:ext cx="8276368" cy="923330"/>
          </a:xfrm>
          <a:prstGeom prst="rect">
            <a:avLst/>
          </a:prstGeom>
          <a:noFill/>
        </p:spPr>
        <p:txBody>
          <a:bodyPr wrap="none" rtlCol="0">
            <a:spAutoFit/>
          </a:bodyPr>
          <a:lstStyle/>
          <a:p>
            <a:r>
              <a:rPr lang="en-US" dirty="0" smtClean="0">
                <a:solidFill>
                  <a:schemeClr val="tx2">
                    <a:lumMod val="75000"/>
                  </a:schemeClr>
                </a:solidFill>
              </a:rPr>
              <a:t>*This is the language of the Hittite Synthesizers, and sets all 34 bands to 1000 ms </a:t>
            </a:r>
          </a:p>
          <a:p>
            <a:r>
              <a:rPr lang="en-US" dirty="0" smtClean="0">
                <a:solidFill>
                  <a:schemeClr val="tx2">
                    <a:lumMod val="75000"/>
                  </a:schemeClr>
                </a:solidFill>
              </a:rPr>
              <a:t>dwell, then selects a set of 10 bands</a:t>
            </a:r>
          </a:p>
          <a:p>
            <a:r>
              <a:rPr lang="en-US" dirty="0" smtClean="0">
                <a:solidFill>
                  <a:schemeClr val="tx2">
                    <a:lumMod val="75000"/>
                  </a:schemeClr>
                </a:solidFill>
              </a:rPr>
              <a:t>**Borrows syntax of Hittite Synthesizers—time units in seconds</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lnDef>
      <a:spPr>
        <a:ln w="19050">
          <a:solidFill>
            <a:schemeClr val="tx1"/>
          </a:solidFill>
          <a:tailEnd type="arrow" w="med" len="lg"/>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3858</TotalTime>
  <Words>1013</Words>
  <Application>Microsoft Office PowerPoint</Application>
  <PresentationFormat>On-screen Show (4:3)</PresentationFormat>
  <Paragraphs>172</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Trek</vt:lpstr>
      <vt:lpstr>EOVSA CAlibration</vt:lpstr>
      <vt:lpstr>outline</vt:lpstr>
      <vt:lpstr>Calibrationsummary-postpdr.xls</vt:lpstr>
      <vt:lpstr>EOVSA control language</vt:lpstr>
      <vt:lpstr>ACC and stateframe handling</vt:lpstr>
      <vt:lpstr>Example: solar Pointing calibration</vt:lpstr>
      <vt:lpstr>Example: phase calibration</vt:lpstr>
      <vt:lpstr>File formats</vt:lpstr>
      <vt:lpstr>File formats</vt:lpstr>
      <vt:lpstr>questions</vt:lpstr>
      <vt:lpstr>Special case real-time pipeline</vt:lpstr>
      <vt:lpstr>Source catalogs and coordinates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Dale</dc:creator>
  <cp:lastModifiedBy>Dale</cp:lastModifiedBy>
  <cp:revision>206</cp:revision>
  <dcterms:created xsi:type="dcterms:W3CDTF">2006-08-16T00:00:00Z</dcterms:created>
  <dcterms:modified xsi:type="dcterms:W3CDTF">2012-09-25T10:35:01Z</dcterms:modified>
</cp:coreProperties>
</file>