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95" r:id="rId3"/>
    <p:sldId id="296" r:id="rId4"/>
    <p:sldId id="308" r:id="rId5"/>
    <p:sldId id="309" r:id="rId6"/>
    <p:sldId id="311" r:id="rId7"/>
    <p:sldId id="312" r:id="rId8"/>
    <p:sldId id="313" r:id="rId9"/>
    <p:sldId id="31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EOVSA Geometry/coordinate calculation and distribution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Software overview</a:t>
            </a:r>
          </a:p>
          <a:p>
            <a:r>
              <a:rPr lang="en-US" dirty="0" smtClean="0"/>
              <a:t>Tasks for geometry/coordinate software</a:t>
            </a:r>
          </a:p>
          <a:p>
            <a:r>
              <a:rPr lang="en-US" dirty="0" smtClean="0"/>
              <a:t>Distribution of information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515350" cy="445611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The software is written in Python 2.6.7 on Linux (</a:t>
            </a:r>
            <a:r>
              <a:rPr lang="en-US" sz="2800" dirty="0" err="1" smtClean="0"/>
              <a:t>Ubuntu</a:t>
            </a:r>
            <a:r>
              <a:rPr lang="en-US" sz="2800" dirty="0" smtClean="0"/>
              <a:t>).  The software can be made largely platform independent, except…see below</a:t>
            </a:r>
          </a:p>
          <a:p>
            <a:r>
              <a:rPr lang="en-US" sz="2800" dirty="0" smtClean="0"/>
              <a:t>It is based on C++ code from SZA (courtesy of Erik </a:t>
            </a:r>
            <a:r>
              <a:rPr lang="en-US" sz="2800" dirty="0" err="1" smtClean="0"/>
              <a:t>Leitch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Uses SLALIB for coordinate transformation, precession, etc.  Unfortunately, I have not found a platform-independent Python library for it, so any routines that require SLALIB ar</a:t>
            </a:r>
            <a:r>
              <a:rPr lang="en-US" sz="2800" dirty="0" smtClean="0"/>
              <a:t>e Linux-only.</a:t>
            </a:r>
          </a:p>
          <a:p>
            <a:r>
              <a:rPr lang="en-US" sz="2800" dirty="0" smtClean="0"/>
              <a:t>Will have integrated connection to web resources</a:t>
            </a:r>
          </a:p>
          <a:p>
            <a:pPr lvl="1"/>
            <a:r>
              <a:rPr lang="en-US" sz="2400" dirty="0" smtClean="0"/>
              <a:t>IERS Bulletin</a:t>
            </a:r>
          </a:p>
          <a:p>
            <a:pPr lvl="1"/>
            <a:r>
              <a:rPr lang="en-US" sz="2400" dirty="0" smtClean="0"/>
              <a:t>JPL Horizons for planetary/solar coordinates</a:t>
            </a:r>
          </a:p>
          <a:p>
            <a:pPr lvl="1"/>
            <a:r>
              <a:rPr lang="en-US" sz="2400" dirty="0" smtClean="0"/>
              <a:t>NORAD  and JPL for satellite coordinates (for test observations)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Solar coordinates as daily (0 h Terrestrial Time) Earth-centered apparent positions, </a:t>
            </a:r>
            <a:r>
              <a:rPr lang="en-US" dirty="0" err="1" smtClean="0"/>
              <a:t>quadratically</a:t>
            </a:r>
            <a:r>
              <a:rPr lang="en-US" dirty="0" smtClean="0"/>
              <a:t> interpolated, from JPL Horizons system, converted to EOVSA center using SLALIB.  We will use Sun-center coordinates only.</a:t>
            </a:r>
          </a:p>
          <a:p>
            <a:r>
              <a:rPr lang="en-US" dirty="0" smtClean="0"/>
              <a:t>Other planetary bodies in the same format, but with appropriate </a:t>
            </a:r>
            <a:r>
              <a:rPr lang="en-US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t</a:t>
            </a:r>
            <a:r>
              <a:rPr lang="en-US" dirty="0" smtClean="0"/>
              <a:t> (e.g. hourly for Moon) to maintain accuracy.</a:t>
            </a:r>
          </a:p>
          <a:p>
            <a:r>
              <a:rPr lang="en-US" dirty="0" smtClean="0"/>
              <a:t>Calibrators from VLA Calibrator list plus a few others (e.g. </a:t>
            </a:r>
            <a:r>
              <a:rPr lang="en-US" dirty="0" err="1" smtClean="0"/>
              <a:t>Cas</a:t>
            </a:r>
            <a:r>
              <a:rPr lang="en-US" dirty="0" smtClean="0"/>
              <a:t> A), in J2000 coordinates, </a:t>
            </a:r>
            <a:r>
              <a:rPr lang="en-US" dirty="0" err="1" smtClean="0"/>
              <a:t>precessed</a:t>
            </a:r>
            <a:r>
              <a:rPr lang="en-US" dirty="0" smtClean="0"/>
              <a:t> to apparent place using SLALIB.</a:t>
            </a:r>
          </a:p>
          <a:p>
            <a:r>
              <a:rPr lang="en-US" dirty="0" smtClean="0"/>
              <a:t>Bright Star Catalog (for optical pointing), </a:t>
            </a:r>
            <a:r>
              <a:rPr lang="en-US" dirty="0" err="1" smtClean="0"/>
              <a:t>precessed</a:t>
            </a:r>
            <a:r>
              <a:rPr lang="en-US" dirty="0" smtClean="0"/>
              <a:t> as for calibrators.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classes and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004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These are described </a:t>
            </a:r>
            <a:r>
              <a:rPr lang="en-US" smtClean="0"/>
              <a:t>in detail, </a:t>
            </a:r>
            <a:r>
              <a:rPr lang="en-US" dirty="0" smtClean="0"/>
              <a:t>with examples, in EOVSA_Python.doc:</a:t>
            </a:r>
          </a:p>
          <a:p>
            <a:r>
              <a:rPr lang="en-US" dirty="0" err="1" smtClean="0"/>
              <a:t>datim</a:t>
            </a:r>
            <a:r>
              <a:rPr lang="en-US" dirty="0" smtClean="0"/>
              <a:t> (date/time object with native units of modified Julian Day; </a:t>
            </a:r>
            <a:r>
              <a:rPr lang="en-US" dirty="0" err="1" smtClean="0"/>
              <a:t>mjd</a:t>
            </a:r>
            <a:r>
              <a:rPr lang="en-US" dirty="0" smtClean="0"/>
              <a:t>, as day + fraction of day) with methods for setting, getting, printing in </a:t>
            </a:r>
            <a:r>
              <a:rPr lang="en-US" dirty="0" err="1" smtClean="0"/>
              <a:t>hexigesimal</a:t>
            </a:r>
            <a:r>
              <a:rPr lang="en-US" dirty="0" smtClean="0"/>
              <a:t> to ms precision, e.g. ‘2011-12-25 03:20:35.287’</a:t>
            </a:r>
          </a:p>
          <a:p>
            <a:r>
              <a:rPr lang="en-US" dirty="0" smtClean="0"/>
              <a:t>Angle (generic angle object with native units of radians—derived classes </a:t>
            </a:r>
            <a:r>
              <a:rPr lang="en-US" dirty="0" err="1" smtClean="0"/>
              <a:t>RA_Angle</a:t>
            </a:r>
            <a:r>
              <a:rPr lang="en-US" dirty="0" smtClean="0"/>
              <a:t>, </a:t>
            </a:r>
            <a:r>
              <a:rPr lang="en-US" dirty="0" err="1" smtClean="0"/>
              <a:t>Dec_Angle</a:t>
            </a:r>
            <a:r>
              <a:rPr lang="en-US" dirty="0" smtClean="0"/>
              <a:t>, with ranges 0 to 2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dirty="0" smtClean="0"/>
              <a:t> and –</a:t>
            </a:r>
            <a:r>
              <a:rPr lang="en-US" dirty="0" smtClean="0">
                <a:latin typeface="Symbol" pitchFamily="18" charset="2"/>
              </a:rPr>
              <a:t>p </a:t>
            </a:r>
            <a:r>
              <a:rPr lang="en-US" dirty="0" smtClean="0"/>
              <a:t>to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dirty="0" smtClean="0"/>
              <a:t>, respectively) with methods for setting and getting, in </a:t>
            </a:r>
            <a:r>
              <a:rPr lang="en-US" dirty="0" err="1" smtClean="0"/>
              <a:t>hms</a:t>
            </a:r>
            <a:r>
              <a:rPr lang="en-US" dirty="0" smtClean="0"/>
              <a:t>, </a:t>
            </a:r>
            <a:r>
              <a:rPr lang="en-US" dirty="0" err="1" smtClean="0"/>
              <a:t>dms</a:t>
            </a:r>
            <a:r>
              <a:rPr lang="en-US" dirty="0" smtClean="0"/>
              <a:t>, or degrees</a:t>
            </a:r>
          </a:p>
          <a:p>
            <a:r>
              <a:rPr lang="en-US" dirty="0" smtClean="0"/>
              <a:t>Length and Vector (1 and 3-element length objects with native units of meters) with methods for setting and getting in km, cm.  Vectors also have magnitude and rotate methods.</a:t>
            </a:r>
          </a:p>
          <a:p>
            <a:r>
              <a:rPr lang="en-US" dirty="0" smtClean="0"/>
              <a:t>Coordinates (a location with default LLA [latitude, longitude, altitude] units—two Angle objects and a </a:t>
            </a:r>
            <a:r>
              <a:rPr lang="en-US" dirty="0" smtClean="0"/>
              <a:t>L</a:t>
            </a:r>
            <a:r>
              <a:rPr lang="en-US" dirty="0" smtClean="0"/>
              <a:t>ength object) with methods for setting, getting in ENU (east-north-up), XYZ (local Earth-oriented), ABSXYZ (Earth-center), and UVW units.  Functions in the Coordinates library can be used to calculate location differences (e.g. baselines), directions (</a:t>
            </a:r>
            <a:r>
              <a:rPr lang="en-US" dirty="0" err="1" smtClean="0"/>
              <a:t>az</a:t>
            </a:r>
            <a:r>
              <a:rPr lang="en-US" dirty="0" smtClean="0"/>
              <a:t>, el), </a:t>
            </a:r>
            <a:r>
              <a:rPr lang="en-US" dirty="0" err="1" smtClean="0"/>
              <a:t>uvw</a:t>
            </a:r>
            <a:r>
              <a:rPr lang="en-US" dirty="0" smtClean="0"/>
              <a:t> coordinates and delays (–w term)—see complete example in EOVSA_Python.doc.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852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    import Coordinates as </a:t>
            </a:r>
            <a:r>
              <a:rPr lang="en-US" sz="1400" dirty="0" err="1" smtClean="0"/>
              <a:t>Coords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</a:t>
            </a:r>
            <a:r>
              <a:rPr lang="en-US" sz="1400" dirty="0" smtClean="0"/>
              <a:t>   c = []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smtClean="0"/>
              <a:t># Array Center</a:t>
            </a:r>
          </a:p>
          <a:p>
            <a:pPr>
              <a:buNone/>
            </a:pPr>
            <a:r>
              <a:rPr lang="en-US" sz="1400" dirty="0" smtClean="0"/>
              <a:t>    longitude = </a:t>
            </a:r>
            <a:r>
              <a:rPr lang="en-US" sz="1400" dirty="0" err="1" smtClean="0"/>
              <a:t>Dec_Angle</a:t>
            </a:r>
            <a:r>
              <a:rPr lang="en-US" sz="1400" dirty="0" smtClean="0"/>
              <a:t>(-118.286952892965,'degrees')</a:t>
            </a:r>
          </a:p>
          <a:p>
            <a:pPr>
              <a:buNone/>
            </a:pPr>
            <a:r>
              <a:rPr lang="en-US" sz="1400" dirty="0" smtClean="0"/>
              <a:t>    # latitude = </a:t>
            </a:r>
            <a:r>
              <a:rPr lang="en-US" sz="1400" dirty="0" err="1" smtClean="0"/>
              <a:t>Dec_Angle</a:t>
            </a:r>
            <a:r>
              <a:rPr lang="en-US" sz="1400" dirty="0" smtClean="0"/>
              <a:t>(37.233169890102602,'degrees')</a:t>
            </a:r>
          </a:p>
          <a:p>
            <a:pPr>
              <a:buNone/>
            </a:pPr>
            <a:r>
              <a:rPr lang="en-US" sz="1400" dirty="0" smtClean="0"/>
              <a:t>    latitude = </a:t>
            </a:r>
            <a:r>
              <a:rPr lang="en-US" sz="1400" dirty="0" err="1" smtClean="0"/>
              <a:t>Dec_Angle</a:t>
            </a:r>
            <a:r>
              <a:rPr lang="en-US" sz="1400" dirty="0" smtClean="0"/>
              <a:t>('37:13:53.8','dms')</a:t>
            </a:r>
          </a:p>
          <a:p>
            <a:pPr>
              <a:buNone/>
            </a:pPr>
            <a:r>
              <a:rPr lang="en-US" sz="1400" dirty="0" smtClean="0"/>
              <a:t>    altitude = Length(1207.1339)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c.append</a:t>
            </a:r>
            <a:r>
              <a:rPr lang="en-US" sz="1400" dirty="0" smtClean="0"/>
              <a:t>(</a:t>
            </a:r>
            <a:r>
              <a:rPr lang="en-US" sz="1400" dirty="0" err="1" smtClean="0"/>
              <a:t>Coords.Coordinates</a:t>
            </a:r>
            <a:r>
              <a:rPr lang="en-US" sz="1400" dirty="0" smtClean="0"/>
              <a:t>(longitude</a:t>
            </a:r>
            <a:r>
              <a:rPr lang="en-US" sz="1400" dirty="0" smtClean="0"/>
              <a:t>, latitude, altitude))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c.append</a:t>
            </a:r>
            <a:r>
              <a:rPr lang="en-US" sz="1400" dirty="0" smtClean="0"/>
              <a:t>(Coords.llaenu2lla(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 east=13.87, north=128.120, up=-12.530))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c.append</a:t>
            </a:r>
            <a:r>
              <a:rPr lang="en-US" sz="1400" dirty="0" smtClean="0"/>
              <a:t>(Coords.llaenu2lla(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 east=13.87, north=371.960, up=-12.340))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c.append</a:t>
            </a:r>
            <a:r>
              <a:rPr lang="en-US" sz="1400" dirty="0" smtClean="0"/>
              <a:t>(Coords.llaenu2lla(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 east=149.962, north=127.903, up=-12.304))</a:t>
            </a:r>
          </a:p>
          <a:p>
            <a:pPr>
              <a:buNone/>
            </a:pPr>
            <a:r>
              <a:rPr lang="en-US" sz="1400" dirty="0" smtClean="0"/>
              <a:t> </a:t>
            </a:r>
          </a:p>
          <a:p>
            <a:pPr>
              <a:buNone/>
            </a:pPr>
            <a:r>
              <a:rPr lang="en-US" sz="1400" dirty="0" smtClean="0"/>
              <a:t>    # These are the xyz vectors to various ants relative to array center</a:t>
            </a:r>
          </a:p>
          <a:p>
            <a:pPr>
              <a:buNone/>
            </a:pPr>
            <a:r>
              <a:rPr lang="en-US" sz="1400" dirty="0" smtClean="0"/>
              <a:t>    xyz1 = </a:t>
            </a:r>
            <a:r>
              <a:rPr lang="en-US" sz="1400" dirty="0" err="1" smtClean="0"/>
              <a:t>Coords.getxyz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</a:t>
            </a:r>
            <a:r>
              <a:rPr lang="en-US" sz="1400" dirty="0" err="1" smtClean="0"/>
              <a:t>enu</a:t>
            </a:r>
            <a:r>
              <a:rPr lang="en-US" sz="1400" dirty="0" smtClean="0"/>
              <a:t>=c[0].</a:t>
            </a:r>
            <a:r>
              <a:rPr lang="en-US" sz="1400" dirty="0" err="1" smtClean="0"/>
              <a:t>getenu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=c[1]),geocentric=False) </a:t>
            </a:r>
            <a:r>
              <a:rPr lang="en-US" sz="1400" dirty="0" smtClean="0"/>
              <a:t>+ </a:t>
            </a:r>
            <a:r>
              <a:rPr lang="en-US" sz="1400" dirty="0" smtClean="0"/>
              <a:t>Vector([0.2534,0.0967,-0.3054])</a:t>
            </a:r>
          </a:p>
          <a:p>
            <a:pPr>
              <a:buNone/>
            </a:pPr>
            <a:r>
              <a:rPr lang="en-US" sz="1400" dirty="0" smtClean="0"/>
              <a:t>    xyz2 = </a:t>
            </a:r>
            <a:r>
              <a:rPr lang="en-US" sz="1400" dirty="0" err="1" smtClean="0"/>
              <a:t>Coords.getxyz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</a:t>
            </a:r>
            <a:r>
              <a:rPr lang="en-US" sz="1400" dirty="0" err="1" smtClean="0"/>
              <a:t>enu</a:t>
            </a:r>
            <a:r>
              <a:rPr lang="en-US" sz="1400" dirty="0" smtClean="0"/>
              <a:t>=c[0].</a:t>
            </a:r>
            <a:r>
              <a:rPr lang="en-US" sz="1400" dirty="0" err="1" smtClean="0"/>
              <a:t>getenu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=c[2]),geocentric=False) </a:t>
            </a:r>
            <a:r>
              <a:rPr lang="en-US" sz="1400" dirty="0" smtClean="0"/>
              <a:t>+ </a:t>
            </a:r>
            <a:r>
              <a:rPr lang="en-US" sz="1400" dirty="0" smtClean="0"/>
              <a:t>Vector([0.4678,0.2568,-0.2883])</a:t>
            </a:r>
          </a:p>
          <a:p>
            <a:pPr>
              <a:buNone/>
            </a:pPr>
            <a:r>
              <a:rPr lang="en-US" sz="1400" dirty="0" smtClean="0"/>
              <a:t>    xyz3 = </a:t>
            </a:r>
            <a:r>
              <a:rPr lang="en-US" sz="1400" dirty="0" err="1" smtClean="0"/>
              <a:t>Coords.getxyz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=c[0],</a:t>
            </a:r>
            <a:r>
              <a:rPr lang="en-US" sz="1400" dirty="0" err="1" smtClean="0"/>
              <a:t>enu</a:t>
            </a:r>
            <a:r>
              <a:rPr lang="en-US" sz="1400" dirty="0" smtClean="0"/>
              <a:t>=c[0].</a:t>
            </a:r>
            <a:r>
              <a:rPr lang="en-US" sz="1400" dirty="0" err="1" smtClean="0"/>
              <a:t>getenu</a:t>
            </a:r>
            <a:r>
              <a:rPr lang="en-US" sz="1400" dirty="0" smtClean="0"/>
              <a:t>(</a:t>
            </a:r>
            <a:r>
              <a:rPr lang="en-US" sz="1400" dirty="0" err="1" smtClean="0"/>
              <a:t>lla</a:t>
            </a:r>
            <a:r>
              <a:rPr lang="en-US" sz="1400" dirty="0" smtClean="0"/>
              <a:t>=c[3]),geocentric=False) </a:t>
            </a:r>
            <a:r>
              <a:rPr lang="en-US" sz="1400" dirty="0" smtClean="0"/>
              <a:t>+ </a:t>
            </a:r>
            <a:r>
              <a:rPr lang="en-US" sz="1400" dirty="0" smtClean="0"/>
              <a:t>Vector([-0.1526,0.1033,0.3937</a:t>
            </a:r>
            <a:r>
              <a:rPr lang="en-US" sz="1400" dirty="0" smtClean="0"/>
              <a:t>])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   b56 = (xyz2-xyz1)    # Baseline 5-6</a:t>
            </a:r>
          </a:p>
          <a:p>
            <a:pPr>
              <a:buNone/>
            </a:pPr>
            <a:r>
              <a:rPr lang="en-US" sz="1400" dirty="0" smtClean="0"/>
              <a:t>    b57 = (xyz3-xyz1)    # Baseline 5-7</a:t>
            </a:r>
          </a:p>
          <a:p>
            <a:pPr>
              <a:buNone/>
            </a:pPr>
            <a:r>
              <a:rPr lang="en-US" sz="1400" dirty="0" smtClean="0"/>
              <a:t>    b67 = (xyz3-xyz2)    # Baseline </a:t>
            </a:r>
            <a:r>
              <a:rPr lang="en-US" sz="1400" dirty="0" smtClean="0"/>
              <a:t>6-7</a:t>
            </a: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The </a:t>
            </a:r>
            <a:r>
              <a:rPr lang="en-US" sz="1400" dirty="0" smtClean="0"/>
              <a:t>UVW coordinates are obtained from the source HA, Dec, and these baselines by</a:t>
            </a:r>
          </a:p>
          <a:p>
            <a:pPr>
              <a:buNone/>
            </a:pPr>
            <a:r>
              <a:rPr lang="en-US" sz="1400" dirty="0" smtClean="0"/>
              <a:t> </a:t>
            </a:r>
            <a:r>
              <a:rPr lang="en-US" sz="1400" dirty="0" smtClean="0"/>
              <a:t>     uvw1 </a:t>
            </a:r>
            <a:r>
              <a:rPr lang="en-US" sz="1400" dirty="0" smtClean="0"/>
              <a:t>= Coords.hadecxyz2uvw(ha=</a:t>
            </a:r>
            <a:r>
              <a:rPr lang="en-US" sz="1400" dirty="0" err="1" smtClean="0"/>
              <a:t>ha_c</a:t>
            </a:r>
            <a:r>
              <a:rPr lang="en-US" sz="1400" dirty="0" smtClean="0"/>
              <a:t>, </a:t>
            </a:r>
            <a:r>
              <a:rPr lang="en-US" sz="1400" dirty="0" err="1" smtClean="0"/>
              <a:t>dec</a:t>
            </a:r>
            <a:r>
              <a:rPr lang="en-US" sz="1400" dirty="0" smtClean="0"/>
              <a:t>=</a:t>
            </a:r>
            <a:r>
              <a:rPr lang="en-US" sz="1400" dirty="0" err="1" smtClean="0"/>
              <a:t>dec_c</a:t>
            </a:r>
            <a:r>
              <a:rPr lang="en-US" sz="1400" dirty="0" smtClean="0"/>
              <a:t>, xyz=b56)/0.29979</a:t>
            </a:r>
          </a:p>
          <a:p>
            <a:pPr>
              <a:buNone/>
            </a:pPr>
            <a:r>
              <a:rPr lang="en-US" sz="1400" dirty="0" smtClean="0"/>
              <a:t>      uvw2 = Coords.hadecxyz2uvw(ha=</a:t>
            </a:r>
            <a:r>
              <a:rPr lang="en-US" sz="1400" dirty="0" err="1" smtClean="0"/>
              <a:t>ha_c</a:t>
            </a:r>
            <a:r>
              <a:rPr lang="en-US" sz="1400" dirty="0" smtClean="0"/>
              <a:t>, </a:t>
            </a:r>
            <a:r>
              <a:rPr lang="en-US" sz="1400" dirty="0" err="1" smtClean="0"/>
              <a:t>dec</a:t>
            </a:r>
            <a:r>
              <a:rPr lang="en-US" sz="1400" dirty="0" smtClean="0"/>
              <a:t>=</a:t>
            </a:r>
            <a:r>
              <a:rPr lang="en-US" sz="1400" dirty="0" err="1" smtClean="0"/>
              <a:t>dec_c</a:t>
            </a:r>
            <a:r>
              <a:rPr lang="en-US" sz="1400" dirty="0" smtClean="0"/>
              <a:t>, xyz=b57)/0.29979</a:t>
            </a:r>
          </a:p>
          <a:p>
            <a:pPr>
              <a:buNone/>
            </a:pPr>
            <a:r>
              <a:rPr lang="en-US" sz="1400" dirty="0" smtClean="0"/>
              <a:t>      uvw3 = Coords.hadecxyz2uvw(ha=</a:t>
            </a:r>
            <a:r>
              <a:rPr lang="en-US" sz="1400" dirty="0" err="1" smtClean="0"/>
              <a:t>ha_c</a:t>
            </a:r>
            <a:r>
              <a:rPr lang="en-US" sz="1400" dirty="0" smtClean="0"/>
              <a:t>, </a:t>
            </a:r>
            <a:r>
              <a:rPr lang="en-US" sz="1400" dirty="0" err="1" smtClean="0"/>
              <a:t>dec</a:t>
            </a:r>
            <a:r>
              <a:rPr lang="en-US" sz="1400" dirty="0" smtClean="0"/>
              <a:t>=</a:t>
            </a:r>
            <a:r>
              <a:rPr lang="en-US" sz="1400" dirty="0" err="1" smtClean="0"/>
              <a:t>dec_c</a:t>
            </a:r>
            <a:r>
              <a:rPr lang="en-US" sz="1400" dirty="0" smtClean="0"/>
              <a:t>, xyz=b67)/0.29979</a:t>
            </a:r>
          </a:p>
          <a:p>
            <a:pPr>
              <a:buNone/>
            </a:pPr>
            <a:r>
              <a:rPr lang="en-US" sz="1400" dirty="0" smtClean="0"/>
              <a:t> </a:t>
            </a:r>
          </a:p>
          <a:p>
            <a:pPr>
              <a:buNone/>
            </a:pPr>
            <a:r>
              <a:rPr lang="en-US" sz="1400" dirty="0" smtClean="0"/>
              <a:t>where the division by 0.29979 converts UVW in meters to UVW in nanoseconds.  Finally, the delays are obtained from the -W term, so the delays are</a:t>
            </a:r>
          </a:p>
          <a:p>
            <a:pPr>
              <a:buNone/>
            </a:pPr>
            <a:r>
              <a:rPr lang="en-US" sz="1400" dirty="0" smtClean="0"/>
              <a:t>      d56 </a:t>
            </a:r>
            <a:r>
              <a:rPr lang="en-US" sz="1400" dirty="0" smtClean="0"/>
              <a:t>= -uvw1.get()[2]    # Baseline 5-6 delay, nanoseconds </a:t>
            </a:r>
          </a:p>
          <a:p>
            <a:pPr>
              <a:buNone/>
            </a:pPr>
            <a:r>
              <a:rPr lang="en-US" sz="1400" dirty="0" smtClean="0"/>
              <a:t>      d57 </a:t>
            </a:r>
            <a:r>
              <a:rPr lang="en-US" sz="1400" dirty="0" smtClean="0"/>
              <a:t>= -uvw2.get()[2]    # Baseline 5-7 delay, nanoseconds </a:t>
            </a:r>
          </a:p>
          <a:p>
            <a:pPr>
              <a:buNone/>
            </a:pPr>
            <a:r>
              <a:rPr lang="en-US" sz="1400" dirty="0" smtClean="0"/>
              <a:t>      d67 </a:t>
            </a:r>
            <a:r>
              <a:rPr lang="en-US" sz="1400" dirty="0" smtClean="0"/>
              <a:t>= -uvw3.get()[2]    # Baseline 6-7 delay, nanoseconds </a:t>
            </a:r>
          </a:p>
          <a:p>
            <a:pPr>
              <a:buNone/>
            </a:pP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systems that need coordinate info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Examples of subsystems that require coordinate or delay information:</a:t>
            </a:r>
          </a:p>
          <a:p>
            <a:r>
              <a:rPr lang="en-US" dirty="0" smtClean="0"/>
              <a:t>Antennas—local (RA-Dec) pointing information (Controllers can convert to Alt-</a:t>
            </a:r>
            <a:r>
              <a:rPr lang="en-US" dirty="0" err="1" smtClean="0"/>
              <a:t>Az</a:t>
            </a:r>
            <a:r>
              <a:rPr lang="en-US" dirty="0" smtClean="0"/>
              <a:t> and interpolate to track Alt-</a:t>
            </a:r>
            <a:r>
              <a:rPr lang="en-US" dirty="0" err="1" smtClean="0"/>
              <a:t>Az</a:t>
            </a:r>
            <a:r>
              <a:rPr lang="en-US" dirty="0" smtClean="0"/>
              <a:t>, as needed).</a:t>
            </a:r>
          </a:p>
          <a:p>
            <a:r>
              <a:rPr lang="en-US" dirty="0" err="1" smtClean="0"/>
              <a:t>Correlator</a:t>
            </a:r>
            <a:r>
              <a:rPr lang="en-US" dirty="0" smtClean="0"/>
              <a:t>—coarse delays (integer ADC steps), fine delays needed?</a:t>
            </a:r>
          </a:p>
          <a:p>
            <a:r>
              <a:rPr lang="en-US" dirty="0" smtClean="0"/>
              <a:t>DPP—</a:t>
            </a:r>
            <a:r>
              <a:rPr lang="en-US" dirty="0" err="1" smtClean="0"/>
              <a:t>uvw</a:t>
            </a:r>
            <a:r>
              <a:rPr lang="en-US" dirty="0" smtClean="0"/>
              <a:t> triplets for interpolation; feed </a:t>
            </a:r>
            <a:r>
              <a:rPr lang="en-US" dirty="0" err="1" smtClean="0"/>
              <a:t>parallactic</a:t>
            </a:r>
            <a:r>
              <a:rPr lang="en-US" dirty="0" smtClean="0"/>
              <a:t> angle (?)</a:t>
            </a:r>
          </a:p>
          <a:p>
            <a:r>
              <a:rPr lang="en-US" dirty="0" smtClean="0"/>
              <a:t>Control system—information about source (name, coordinates or interpolation triplets), solar ephemeris, tracking offsets, for entering into State Frame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coordinate info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Antennas—source information is sent to the control computer as RA-Dec table, regenerated on source change.</a:t>
            </a:r>
          </a:p>
          <a:p>
            <a:r>
              <a:rPr lang="en-US" dirty="0" err="1" smtClean="0"/>
              <a:t>Correlator</a:t>
            </a:r>
            <a:r>
              <a:rPr lang="en-US" dirty="0" smtClean="0"/>
              <a:t>—need to calculate worst-case effect of coarse delay errors, but if possible, </a:t>
            </a:r>
            <a:r>
              <a:rPr lang="en-US" dirty="0" err="1" smtClean="0"/>
              <a:t>correlator</a:t>
            </a:r>
            <a:r>
              <a:rPr lang="en-US" dirty="0" smtClean="0"/>
              <a:t> can update only on 1 PPS tick, with delays sent via TCP-IP socket connection (this is what is done with EST).  Coarse delay state will also be recorded in State Frame and in ROACH header.</a:t>
            </a:r>
          </a:p>
          <a:p>
            <a:r>
              <a:rPr lang="en-US" dirty="0" smtClean="0"/>
              <a:t>DPP—will receive </a:t>
            </a:r>
            <a:r>
              <a:rPr lang="en-US" dirty="0" err="1" smtClean="0"/>
              <a:t>uvw</a:t>
            </a:r>
            <a:r>
              <a:rPr lang="en-US" dirty="0" smtClean="0"/>
              <a:t> triplets for quadratic interpolation via State Frame, updated every 20 s (this is what is done with EST).  The same can be done for </a:t>
            </a:r>
            <a:r>
              <a:rPr lang="en-US" dirty="0" err="1" smtClean="0"/>
              <a:t>parallactic</a:t>
            </a:r>
            <a:r>
              <a:rPr lang="en-US" dirty="0" smtClean="0"/>
              <a:t> angle.  What else is needed?</a:t>
            </a:r>
          </a:p>
          <a:p>
            <a:r>
              <a:rPr lang="en-US" dirty="0" smtClean="0"/>
              <a:t>Control system—will receive source, ephemeris, tracking offsets, etc., via TCP-IP socket connection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03/15/2012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Preliminary Design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4674</TotalTime>
  <Words>849</Words>
  <Application>Microsoft Office PowerPoint</Application>
  <PresentationFormat>On-screen Show (4:3)</PresentationFormat>
  <Paragraphs>105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EOVSA Geometry/coordinate calculation and distribution</vt:lpstr>
      <vt:lpstr>outline</vt:lpstr>
      <vt:lpstr>Software overview</vt:lpstr>
      <vt:lpstr>Source coordinates</vt:lpstr>
      <vt:lpstr>Base classes and objects</vt:lpstr>
      <vt:lpstr>EST Example</vt:lpstr>
      <vt:lpstr>Example-cont’d</vt:lpstr>
      <vt:lpstr>systems that need coordinate info </vt:lpstr>
      <vt:lpstr>Distribution of coordinate info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 </cp:lastModifiedBy>
  <cp:revision>254</cp:revision>
  <dcterms:created xsi:type="dcterms:W3CDTF">2006-08-16T00:00:00Z</dcterms:created>
  <dcterms:modified xsi:type="dcterms:W3CDTF">2012-03-14T18:01:36Z</dcterms:modified>
</cp:coreProperties>
</file>