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4"/>
  </p:notesMasterIdLst>
  <p:sldIdLst>
    <p:sldId id="256" r:id="rId2"/>
    <p:sldId id="295" r:id="rId3"/>
    <p:sldId id="324" r:id="rId4"/>
    <p:sldId id="328" r:id="rId5"/>
    <p:sldId id="325" r:id="rId6"/>
    <p:sldId id="326" r:id="rId7"/>
    <p:sldId id="327" r:id="rId8"/>
    <p:sldId id="329" r:id="rId9"/>
    <p:sldId id="330" r:id="rId10"/>
    <p:sldId id="331" r:id="rId11"/>
    <p:sldId id="332" r:id="rId12"/>
    <p:sldId id="33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88"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23AEAB-12C3-467D-BA7A-DC3C10D45418}" type="datetimeFigureOut">
              <a:rPr lang="en-US" smtClean="0"/>
              <a:pPr/>
              <a:t>10/25/2010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B87591-5545-492E-8E5C-E2EA5C44B99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140E1F-2F79-42A3-8E12-2B22E52B9BCB}" type="datetime1">
              <a:rPr lang="en-US" smtClean="0"/>
              <a:pPr/>
              <a:t>10/25/2010</a:t>
            </a:fld>
            <a:endParaRPr lang="en-US"/>
          </a:p>
        </p:txBody>
      </p:sp>
      <p:sp>
        <p:nvSpPr>
          <p:cNvPr id="2" name="Footer Placeholder 1"/>
          <p:cNvSpPr>
            <a:spLocks noGrp="1"/>
          </p:cNvSpPr>
          <p:nvPr>
            <p:ph type="ftr" sz="quarter" idx="11"/>
          </p:nvPr>
        </p:nvSpPr>
        <p:spPr/>
        <p:txBody>
          <a:bodyPr/>
          <a:lstStyle/>
          <a:p>
            <a:r>
              <a:rPr lang="en-US" smtClean="0"/>
              <a:t>OVSA Kickoff Meeting</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B35C9DB-FF71-464A-9713-20E6A70DA1B4}"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B9FC2C-4E6C-4B83-97F6-13355F039176}"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PaiuteSun_new.gif"/>
          <p:cNvPicPr>
            <a:picLocks noChangeAspect="1"/>
          </p:cNvPicPr>
          <p:nvPr userDrawn="1"/>
        </p:nvPicPr>
        <p:blipFill>
          <a:blip r:embed="rId2" cstate="print"/>
          <a:stretch>
            <a:fillRect/>
          </a:stretch>
        </p:blipFill>
        <p:spPr>
          <a:xfrm>
            <a:off x="8142516" y="5914406"/>
            <a:ext cx="995553" cy="938594"/>
          </a:xfrm>
          <a:prstGeom prst="rect">
            <a:avLst/>
          </a:prstGeom>
        </p:spPr>
      </p:pic>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ACB34014-FCB3-4651-AA96-3B2207DE62F7}" type="datetime1">
              <a:rPr lang="en-US" smtClean="0"/>
              <a:pPr/>
              <a:t>10/25/2010</a:t>
            </a:fld>
            <a:endParaRPr lang="en-US"/>
          </a:p>
        </p:txBody>
      </p:sp>
      <p:sp>
        <p:nvSpPr>
          <p:cNvPr id="19" name="Footer Placeholder 18"/>
          <p:cNvSpPr>
            <a:spLocks noGrp="1"/>
          </p:cNvSpPr>
          <p:nvPr>
            <p:ph type="ftr" sz="quarter" idx="11"/>
          </p:nvPr>
        </p:nvSpPr>
        <p:spPr>
          <a:xfrm>
            <a:off x="3581400" y="76200"/>
            <a:ext cx="2895600" cy="288925"/>
          </a:xfrm>
        </p:spPr>
        <p:txBody>
          <a:bodyPr/>
          <a:lstStyle/>
          <a:p>
            <a:r>
              <a:rPr lang="en-US" smtClean="0"/>
              <a:t>OVSA Kickoff Meeting</a:t>
            </a:r>
            <a:endParaRPr lang="en-US"/>
          </a:p>
        </p:txBody>
      </p:sp>
      <p:sp>
        <p:nvSpPr>
          <p:cNvPr id="16" name="Slide Number Placeholder 15"/>
          <p:cNvSpPr>
            <a:spLocks noGrp="1"/>
          </p:cNvSpPr>
          <p:nvPr>
            <p:ph type="sldNum" sz="quarter" idx="12"/>
          </p:nvPr>
        </p:nvSpPr>
        <p:spPr>
          <a:xfrm>
            <a:off x="8247355" y="6234254"/>
            <a:ext cx="758952" cy="246888"/>
          </a:xfrm>
        </p:spPr>
        <p:txBody>
          <a:bodyPr/>
          <a:lstStyle>
            <a:lvl1pPr algn="ctr">
              <a:defRPr>
                <a:solidFill>
                  <a:schemeClr val="tx1"/>
                </a:solidFill>
              </a:defRPr>
            </a:lvl1p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119633F-0400-4C52-877B-F7FFC9EFADE7}" type="datetime1">
              <a:rPr lang="en-US" smtClean="0"/>
              <a:pPr/>
              <a:t>10/25/2010</a:t>
            </a:fld>
            <a:endParaRPr lang="en-US"/>
          </a:p>
        </p:txBody>
      </p:sp>
      <p:sp>
        <p:nvSpPr>
          <p:cNvPr id="11" name="Footer Placeholder 10"/>
          <p:cNvSpPr>
            <a:spLocks noGrp="1"/>
          </p:cNvSpPr>
          <p:nvPr>
            <p:ph type="ftr" sz="quarter" idx="11"/>
          </p:nvPr>
        </p:nvSpPr>
        <p:spPr/>
        <p:txBody>
          <a:bodyPr/>
          <a:lstStyle/>
          <a:p>
            <a:r>
              <a:rPr lang="en-US" smtClean="0"/>
              <a:t>OVSA Kickoff Meeting</a:t>
            </a:r>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93A6D23-51D6-4DFF-A9C6-365B8B93B59A}" type="datetime1">
              <a:rPr lang="en-US" smtClean="0"/>
              <a:pPr/>
              <a:t>10/25/2010</a:t>
            </a:fld>
            <a:endParaRPr lang="en-US"/>
          </a:p>
        </p:txBody>
      </p:sp>
      <p:sp>
        <p:nvSpPr>
          <p:cNvPr id="10" name="Footer Placeholder 9"/>
          <p:cNvSpPr>
            <a:spLocks noGrp="1"/>
          </p:cNvSpPr>
          <p:nvPr>
            <p:ph type="ftr" sz="quarter" idx="11"/>
          </p:nvPr>
        </p:nvSpPr>
        <p:spPr/>
        <p:txBody>
          <a:bodyPr/>
          <a:lstStyle/>
          <a:p>
            <a:r>
              <a:rPr lang="en-US" smtClean="0"/>
              <a:t>OVSA Kickoff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A623F93C-320D-490C-BFDA-F1F5FCBAFBFC}" type="datetime1">
              <a:rPr lang="en-US" smtClean="0"/>
              <a:pPr/>
              <a:t>10/25/2010</a:t>
            </a:fld>
            <a:endParaRPr lang="en-US"/>
          </a:p>
        </p:txBody>
      </p:sp>
      <p:sp>
        <p:nvSpPr>
          <p:cNvPr id="6" name="Footer Placeholder 5"/>
          <p:cNvSpPr>
            <a:spLocks noGrp="1"/>
          </p:cNvSpPr>
          <p:nvPr>
            <p:ph type="ftr" sz="quarter" idx="11"/>
          </p:nvPr>
        </p:nvSpPr>
        <p:spPr/>
        <p:txBody>
          <a:bodyPr/>
          <a:lstStyle/>
          <a:p>
            <a:r>
              <a:rPr lang="en-US" smtClean="0"/>
              <a:t>OVSA Kickoff Meeting</a:t>
            </a:r>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859883-91CA-4085-9715-C329898BE8C0}" type="datetime1">
              <a:rPr lang="en-US" smtClean="0"/>
              <a:pPr/>
              <a:t>10/25/2010</a:t>
            </a:fld>
            <a:endParaRPr lang="en-US"/>
          </a:p>
        </p:txBody>
      </p:sp>
      <p:sp>
        <p:nvSpPr>
          <p:cNvPr id="21" name="Footer Placeholder 20"/>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01AFAEE-8952-41E3-9616-3B1A3C6CDCB7}" type="datetime1">
              <a:rPr lang="en-US" smtClean="0"/>
              <a:pPr/>
              <a:t>10/25/2010</a:t>
            </a:fld>
            <a:endParaRPr lang="en-US"/>
          </a:p>
        </p:txBody>
      </p:sp>
      <p:sp>
        <p:nvSpPr>
          <p:cNvPr id="24" name="Footer Placeholder 23"/>
          <p:cNvSpPr>
            <a:spLocks noGrp="1"/>
          </p:cNvSpPr>
          <p:nvPr>
            <p:ph type="ftr" sz="quarter" idx="11"/>
          </p:nvPr>
        </p:nvSpPr>
        <p:spPr/>
        <p:txBody>
          <a:bodyPr/>
          <a:lstStyle/>
          <a:p>
            <a:r>
              <a:rPr lang="en-US" smtClean="0"/>
              <a:t>OVSA Kickoff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3FCBC73B-11DF-45BA-A08F-621BA2CEE704}" type="datetime1">
              <a:rPr lang="en-US" smtClean="0"/>
              <a:pPr/>
              <a:t>10/25/2010</a:t>
            </a:fld>
            <a:endParaRPr lang="en-US"/>
          </a:p>
        </p:txBody>
      </p:sp>
      <p:sp>
        <p:nvSpPr>
          <p:cNvPr id="29" name="Footer Placeholder 28"/>
          <p:cNvSpPr>
            <a:spLocks noGrp="1"/>
          </p:cNvSpPr>
          <p:nvPr>
            <p:ph type="ftr" sz="quarter" idx="11"/>
          </p:nvPr>
        </p:nvSpPr>
        <p:spPr/>
        <p:txBody>
          <a:bodyPr/>
          <a:lstStyle/>
          <a:p>
            <a:r>
              <a:rPr lang="en-US" smtClean="0"/>
              <a:t>OVSA Kickoff Meeting</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0C94AD1-B975-46EC-B362-81E09500C75B}"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4654F69-993D-4CE2-B609-07B866D31667}" type="datetime1">
              <a:rPr lang="en-US" smtClean="0"/>
              <a:pPr/>
              <a:t>10/25/2010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en-US" smtClean="0"/>
              <a:t>OVSA Kickoff Meeting</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casper.berkeley.edu/wiki/Image:Correlator_block_diagram.pn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aiuteSun_outline_new.gif"/>
          <p:cNvPicPr>
            <a:picLocks noChangeAspect="1"/>
          </p:cNvPicPr>
          <p:nvPr/>
        </p:nvPicPr>
        <p:blipFill>
          <a:blip r:embed="rId2" cstate="print"/>
          <a:stretch>
            <a:fillRect/>
          </a:stretch>
        </p:blipFill>
        <p:spPr>
          <a:xfrm>
            <a:off x="151638" y="163449"/>
            <a:ext cx="2374011" cy="2238185"/>
          </a:xfrm>
          <a:prstGeom prst="rect">
            <a:avLst/>
          </a:prstGeom>
        </p:spPr>
      </p:pic>
      <p:sp>
        <p:nvSpPr>
          <p:cNvPr id="2" name="Title 1"/>
          <p:cNvSpPr>
            <a:spLocks noGrp="1"/>
          </p:cNvSpPr>
          <p:nvPr>
            <p:ph type="ctrTitle"/>
          </p:nvPr>
        </p:nvSpPr>
        <p:spPr/>
        <p:txBody>
          <a:bodyPr>
            <a:normAutofit/>
          </a:bodyPr>
          <a:lstStyle/>
          <a:p>
            <a:r>
              <a:rPr lang="en-US" dirty="0" smtClean="0"/>
              <a:t>Analog and digital systems</a:t>
            </a:r>
            <a:br>
              <a:rPr lang="en-US" dirty="0" smtClean="0"/>
            </a:br>
            <a:r>
              <a:rPr lang="en-US" dirty="0" smtClean="0"/>
              <a:t>OVSA Expansion Project</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Dale E. Gary</a:t>
            </a:r>
          </a:p>
          <a:p>
            <a:r>
              <a:rPr lang="en-US" dirty="0" smtClean="0"/>
              <a:t>Professor, Physics, Center for Solar-Terrestrial Research</a:t>
            </a:r>
          </a:p>
          <a:p>
            <a:r>
              <a:rPr lang="en-US" dirty="0" smtClean="0"/>
              <a:t>New Jersey Institute of Technology</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
        <p:nvSpPr>
          <p:cNvPr id="7" name="Date Placeholder 6"/>
          <p:cNvSpPr>
            <a:spLocks noGrp="1"/>
          </p:cNvSpPr>
          <p:nvPr>
            <p:ph type="dt" sz="half" idx="10"/>
          </p:nvPr>
        </p:nvSpPr>
        <p:spPr/>
        <p:txBody>
          <a:bodyPr/>
          <a:lstStyle/>
          <a:p>
            <a:fld id="{E1DCE550-BC86-4211-893B-8640C070777F}" type="datetime1">
              <a:rPr lang="en-US" smtClean="0"/>
              <a:pPr/>
              <a:t>10/25/2010</a:t>
            </a:fld>
            <a:endParaRPr lang="en-US"/>
          </a:p>
        </p:txBody>
      </p:sp>
      <p:sp>
        <p:nvSpPr>
          <p:cNvPr id="8" name="Footer Placeholder 7"/>
          <p:cNvSpPr>
            <a:spLocks noGrp="1"/>
          </p:cNvSpPr>
          <p:nvPr>
            <p:ph type="ftr" sz="quarter" idx="11"/>
          </p:nvPr>
        </p:nvSpPr>
        <p:spPr/>
        <p:txBody>
          <a:bodyPr/>
          <a:lstStyle/>
          <a:p>
            <a:r>
              <a:rPr lang="en-US" smtClean="0"/>
              <a:t>OVSA Kickoff Meeting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system</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dirty="0"/>
          </a:p>
        </p:txBody>
      </p:sp>
      <p:sp>
        <p:nvSpPr>
          <p:cNvPr id="8" name="Content Placeholder 2"/>
          <p:cNvSpPr>
            <a:spLocks noGrp="1"/>
          </p:cNvSpPr>
          <p:nvPr>
            <p:ph idx="1"/>
          </p:nvPr>
        </p:nvSpPr>
        <p:spPr>
          <a:xfrm>
            <a:off x="400050" y="1249362"/>
            <a:ext cx="8515350" cy="4525963"/>
          </a:xfrm>
        </p:spPr>
        <p:txBody>
          <a:bodyPr>
            <a:normAutofit/>
          </a:bodyPr>
          <a:lstStyle/>
          <a:p>
            <a:r>
              <a:rPr lang="en-US" sz="2000" dirty="0" smtClean="0"/>
              <a:t>Update on ROACH2—from Jason Manley: </a:t>
            </a:r>
          </a:p>
          <a:p>
            <a:pPr lvl="1"/>
            <a:r>
              <a:rPr lang="en-US" sz="1600" i="1" dirty="0" smtClean="0"/>
              <a:t>ROACH-II is coming along nicely. The first prototype PCBs have been ordered (5 days ago) from DDI in California and we expect two populated boards in November. We'll probably fiddle with those till year end. Our production prototypes are expected in the first quarter of 2011. That will go through another round of evaluations and we'll need to ready a production test suite and supporting software which will likely take a couple of months. </a:t>
            </a:r>
            <a:br>
              <a:rPr lang="en-US" sz="1600" i="1" dirty="0" smtClean="0"/>
            </a:br>
            <a:r>
              <a:rPr lang="en-US" sz="1600" i="1" dirty="0" smtClean="0"/>
              <a:t/>
            </a:r>
            <a:br>
              <a:rPr lang="en-US" sz="1600" i="1" dirty="0" smtClean="0"/>
            </a:br>
            <a:r>
              <a:rPr lang="en-US" sz="1600" i="1" dirty="0" smtClean="0"/>
              <a:t>I expect ROACH-II boards will be on sale and available around mid-2011 so this should suite your timelines perfectly, barring any unforeseen roadblocks.</a:t>
            </a:r>
            <a:endParaRPr lang="en-US" sz="16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system</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dirty="0"/>
          </a:p>
        </p:txBody>
      </p:sp>
      <p:sp>
        <p:nvSpPr>
          <p:cNvPr id="8" name="Content Placeholder 2"/>
          <p:cNvSpPr>
            <a:spLocks noGrp="1"/>
          </p:cNvSpPr>
          <p:nvPr>
            <p:ph idx="1"/>
          </p:nvPr>
        </p:nvSpPr>
        <p:spPr>
          <a:xfrm>
            <a:off x="400050" y="1249362"/>
            <a:ext cx="8515350" cy="4525963"/>
          </a:xfrm>
        </p:spPr>
        <p:txBody>
          <a:bodyPr>
            <a:normAutofit/>
          </a:bodyPr>
          <a:lstStyle/>
          <a:p>
            <a:r>
              <a:rPr lang="en-US" sz="2000" dirty="0" smtClean="0"/>
              <a:t>However, I also received a message from Dan </a:t>
            </a:r>
            <a:r>
              <a:rPr lang="en-US" sz="2000" dirty="0" err="1" smtClean="0"/>
              <a:t>Werthimer</a:t>
            </a:r>
            <a:r>
              <a:rPr lang="en-US" sz="2000" dirty="0" smtClean="0"/>
              <a:t>: </a:t>
            </a:r>
          </a:p>
          <a:p>
            <a:pPr lvl="1"/>
            <a:r>
              <a:rPr lang="en-US" sz="1600" i="1" dirty="0" smtClean="0"/>
              <a:t>We recently built several spectrometers for Roach I: single 3 GHz spectrometer (6 </a:t>
            </a:r>
            <a:r>
              <a:rPr lang="en-US" sz="1600" i="1" dirty="0" err="1" smtClean="0"/>
              <a:t>Gsps</a:t>
            </a:r>
            <a:r>
              <a:rPr lang="en-US" sz="1600" i="1" dirty="0" smtClean="0"/>
              <a:t> ADC), dual 1.5 GHz spectrometer (dual 3 </a:t>
            </a:r>
            <a:r>
              <a:rPr lang="en-US" sz="1600" i="1" dirty="0" err="1" smtClean="0"/>
              <a:t>Gsps</a:t>
            </a:r>
            <a:r>
              <a:rPr lang="en-US" sz="1600" i="1" dirty="0" smtClean="0"/>
              <a:t> ADC); we learned a lot of tricks to optimize the FFT and get the FPGA clocking at 375 </a:t>
            </a:r>
            <a:r>
              <a:rPr lang="en-US" sz="1600" i="1" dirty="0" err="1" smtClean="0"/>
              <a:t>MHz.</a:t>
            </a:r>
            <a:r>
              <a:rPr lang="en-US" sz="1600" i="1" dirty="0" smtClean="0"/>
              <a:t> These might be applicable to your F engine, so it might be possible to use Roach I, but Roach II would be nice if you can wait for a bit. </a:t>
            </a:r>
          </a:p>
          <a:p>
            <a:pPr lvl="1" indent="0">
              <a:buNone/>
            </a:pPr>
            <a:r>
              <a:rPr lang="en-US" sz="1600" i="1" dirty="0" smtClean="0"/>
              <a:t>Perhaps you can start testing with Roach I, and then port to Roach II next year.</a:t>
            </a:r>
          </a:p>
          <a:p>
            <a:pPr lvl="0">
              <a:buClr>
                <a:srgbClr val="F0A22E"/>
              </a:buClr>
            </a:pPr>
            <a:r>
              <a:rPr lang="en-US" sz="2000" dirty="0" smtClean="0">
                <a:solidFill>
                  <a:srgbClr val="4E3B30"/>
                </a:solidFill>
              </a:rPr>
              <a:t>We need to understand the digital design sufficiently to determine what is the division between firmware functions and the Digital Data Packaging unit, which will likely be implemented as a compute cluster.  Note that another option is GPUs, which have received a lot of attention recently (and are being used in MWA, for example).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We have several options for analog design, which will drive the specifics of the digital design.</a:t>
            </a:r>
          </a:p>
          <a:p>
            <a:r>
              <a:rPr lang="en-US" dirty="0" smtClean="0"/>
              <a:t>The budget calls for hiring an RF engineer and a digital engineer—they need to be in place quickly so that the design trades can be investigated in detail.</a:t>
            </a:r>
          </a:p>
          <a:p>
            <a:r>
              <a:rPr lang="en-US" dirty="0" smtClean="0"/>
              <a:t>How much help can we get from NRAO, UC/Berkeley, Caltech and elsewhere in design work?</a:t>
            </a:r>
          </a:p>
          <a:p>
            <a:r>
              <a:rPr lang="en-US" dirty="0" smtClean="0"/>
              <a:t>The interface between </a:t>
            </a:r>
            <a:r>
              <a:rPr lang="en-US" dirty="0" err="1" smtClean="0"/>
              <a:t>correlator</a:t>
            </a:r>
            <a:r>
              <a:rPr lang="en-US" dirty="0" smtClean="0"/>
              <a:t> output and ultimate computer database (input to pipeline processing) also needs to be fleshed out, and decisions made as to whether it is </a:t>
            </a:r>
            <a:r>
              <a:rPr lang="en-US" dirty="0" smtClean="0"/>
              <a:t>implemented in FPGA </a:t>
            </a:r>
            <a:r>
              <a:rPr lang="en-US" dirty="0" smtClean="0"/>
              <a:t>hardware, GPUs, or software.</a:t>
            </a:r>
          </a:p>
          <a:p>
            <a:r>
              <a:rPr lang="en-US" dirty="0" smtClean="0"/>
              <a:t>These decisions will not be made at this meeting, but we can begin the discussion and lay out a strategy (and schedule).</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12</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152400" y="1554162"/>
            <a:ext cx="4486275" cy="4525963"/>
          </a:xfrm>
        </p:spPr>
        <p:txBody>
          <a:bodyPr>
            <a:normAutofit fontScale="92500" lnSpcReduction="10000"/>
          </a:bodyPr>
          <a:lstStyle/>
          <a:p>
            <a:r>
              <a:rPr lang="en-US" dirty="0" smtClean="0"/>
              <a:t>Analog System</a:t>
            </a:r>
          </a:p>
          <a:p>
            <a:pPr lvl="1"/>
            <a:r>
              <a:rPr lang="en-US" dirty="0" smtClean="0"/>
              <a:t>Feeds and front-end</a:t>
            </a:r>
          </a:p>
          <a:p>
            <a:pPr lvl="1"/>
            <a:r>
              <a:rPr lang="en-US" dirty="0" smtClean="0"/>
              <a:t>Optical links</a:t>
            </a:r>
          </a:p>
          <a:p>
            <a:pPr lvl="1"/>
            <a:r>
              <a:rPr lang="en-US" dirty="0" smtClean="0"/>
              <a:t>Block </a:t>
            </a:r>
            <a:r>
              <a:rPr lang="en-US" dirty="0" err="1" smtClean="0"/>
              <a:t>downconversion</a:t>
            </a:r>
            <a:endParaRPr lang="en-US" dirty="0" smtClean="0"/>
          </a:p>
          <a:p>
            <a:r>
              <a:rPr lang="en-US" dirty="0" smtClean="0"/>
              <a:t>Digital System</a:t>
            </a:r>
          </a:p>
          <a:p>
            <a:pPr lvl="1"/>
            <a:r>
              <a:rPr lang="en-US" dirty="0" smtClean="0"/>
              <a:t>F-engines with Spectral Kurtosis</a:t>
            </a:r>
          </a:p>
          <a:p>
            <a:pPr lvl="1"/>
            <a:r>
              <a:rPr lang="en-US" dirty="0" smtClean="0"/>
              <a:t>X-engines</a:t>
            </a:r>
          </a:p>
          <a:p>
            <a:pPr lvl="1"/>
            <a:r>
              <a:rPr lang="en-US" dirty="0" smtClean="0"/>
              <a:t>Data packaging system</a:t>
            </a:r>
          </a:p>
          <a:p>
            <a:r>
              <a:rPr lang="en-US" dirty="0" smtClean="0"/>
              <a:t>Conclusion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a:t>
            </a:fld>
            <a:endParaRPr lang="en-US" dirty="0"/>
          </a:p>
        </p:txBody>
      </p:sp>
      <p:sp>
        <p:nvSpPr>
          <p:cNvPr id="6" name="Date Placeholder 5"/>
          <p:cNvSpPr>
            <a:spLocks noGrp="1"/>
          </p:cNvSpPr>
          <p:nvPr>
            <p:ph type="dt" sz="half" idx="10"/>
          </p:nvPr>
        </p:nvSpPr>
        <p:spPr/>
        <p:txBody>
          <a:bodyPr/>
          <a:lstStyle/>
          <a:p>
            <a:fld id="{062D0BDD-573A-4764-8D9F-970032A5FC49}" type="datetime1">
              <a:rPr lang="en-US" smtClean="0"/>
              <a:pPr/>
              <a:t>10/25/2010</a:t>
            </a:fld>
            <a:endParaRPr lang="en-US"/>
          </a:p>
        </p:txBody>
      </p:sp>
      <p:sp>
        <p:nvSpPr>
          <p:cNvPr id="7" name="Footer Placeholder 6"/>
          <p:cNvSpPr>
            <a:spLocks noGrp="1"/>
          </p:cNvSpPr>
          <p:nvPr>
            <p:ph type="ftr" sz="quarter" idx="11"/>
          </p:nvPr>
        </p:nvSpPr>
        <p:spPr/>
        <p:txBody>
          <a:bodyPr/>
          <a:lstStyle/>
          <a:p>
            <a:r>
              <a:rPr lang="en-US" smtClean="0"/>
              <a:t>OVSA Kickoff Meeting</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4200525" y="2171700"/>
            <a:ext cx="4824236" cy="1076324"/>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2051" name="Picture 3"/>
          <p:cNvPicPr>
            <a:picLocks noChangeAspect="1" noChangeArrowheads="1"/>
          </p:cNvPicPr>
          <p:nvPr/>
        </p:nvPicPr>
        <p:blipFill>
          <a:blip r:embed="rId3" cstate="print"/>
          <a:srcRect/>
          <a:stretch>
            <a:fillRect/>
          </a:stretch>
        </p:blipFill>
        <p:spPr bwMode="auto">
          <a:xfrm>
            <a:off x="4600576" y="3400424"/>
            <a:ext cx="4039525" cy="2443163"/>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 and front end</a:t>
            </a:r>
            <a:endParaRPr lang="en-US" dirty="0"/>
          </a:p>
        </p:txBody>
      </p:sp>
      <p:pic>
        <p:nvPicPr>
          <p:cNvPr id="8" name="Content Placeholder 7" descr="Feed.PNG"/>
          <p:cNvPicPr>
            <a:picLocks noGrp="1" noChangeAspect="1"/>
          </p:cNvPicPr>
          <p:nvPr>
            <p:ph idx="1"/>
          </p:nvPr>
        </p:nvPicPr>
        <p:blipFill>
          <a:blip r:embed="rId2" cstate="print"/>
          <a:stretch>
            <a:fillRect/>
          </a:stretch>
        </p:blipFill>
        <p:spPr>
          <a:xfrm>
            <a:off x="695159" y="2221449"/>
            <a:ext cx="1705142" cy="2639559"/>
          </a:xfrm>
          <a:effectLst>
            <a:outerShdw blurRad="50800" dist="38100" dir="8100000" algn="tr" rotWithShape="0">
              <a:prstClr val="black">
                <a:alpha val="40000"/>
              </a:prstClr>
            </a:outerShdw>
          </a:effectLst>
        </p:spPr>
      </p:pic>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3</a:t>
            </a:fld>
            <a:endParaRPr lang="en-US" dirty="0"/>
          </a:p>
        </p:txBody>
      </p:sp>
      <p:sp>
        <p:nvSpPr>
          <p:cNvPr id="9" name="TextBox 8"/>
          <p:cNvSpPr txBox="1"/>
          <p:nvPr/>
        </p:nvSpPr>
        <p:spPr>
          <a:xfrm>
            <a:off x="409575" y="4886325"/>
            <a:ext cx="2324291" cy="369332"/>
          </a:xfrm>
          <a:prstGeom prst="rect">
            <a:avLst/>
          </a:prstGeom>
          <a:noFill/>
        </p:spPr>
        <p:txBody>
          <a:bodyPr wrap="none" rtlCol="0">
            <a:spAutoFit/>
          </a:bodyPr>
          <a:lstStyle/>
          <a:p>
            <a:r>
              <a:rPr lang="en-US" dirty="0" err="1" smtClean="0"/>
              <a:t>Tecom</a:t>
            </a:r>
            <a:r>
              <a:rPr lang="en-US" dirty="0" smtClean="0"/>
              <a:t> 1-18 GHz Feed</a:t>
            </a:r>
            <a:endParaRPr lang="en-US" dirty="0"/>
          </a:p>
        </p:txBody>
      </p:sp>
      <p:sp>
        <p:nvSpPr>
          <p:cNvPr id="10" name="TextBox 9"/>
          <p:cNvSpPr txBox="1"/>
          <p:nvPr/>
        </p:nvSpPr>
        <p:spPr>
          <a:xfrm>
            <a:off x="4086225" y="1781175"/>
            <a:ext cx="3613553" cy="369332"/>
          </a:xfrm>
          <a:prstGeom prst="rect">
            <a:avLst/>
          </a:prstGeom>
          <a:noFill/>
        </p:spPr>
        <p:txBody>
          <a:bodyPr wrap="none" rtlCol="0">
            <a:spAutoFit/>
          </a:bodyPr>
          <a:lstStyle/>
          <a:p>
            <a:r>
              <a:rPr lang="en-US" dirty="0" smtClean="0"/>
              <a:t>Simplified Front-End Block Diagram</a:t>
            </a:r>
            <a:endParaRPr lang="en-US" dirty="0"/>
          </a:p>
        </p:txBody>
      </p:sp>
      <p:pic>
        <p:nvPicPr>
          <p:cNvPr id="1027" name="Picture 3"/>
          <p:cNvPicPr>
            <a:picLocks noChangeAspect="1" noChangeArrowheads="1"/>
          </p:cNvPicPr>
          <p:nvPr/>
        </p:nvPicPr>
        <p:blipFill>
          <a:blip r:embed="rId3" cstate="print"/>
          <a:srcRect/>
          <a:stretch>
            <a:fillRect/>
          </a:stretch>
        </p:blipFill>
        <p:spPr bwMode="auto">
          <a:xfrm>
            <a:off x="3130118" y="2162175"/>
            <a:ext cx="5499531" cy="3081338"/>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Optical links</a:t>
            </a:r>
            <a:endParaRPr lang="en-US" dirty="0"/>
          </a:p>
        </p:txBody>
      </p:sp>
      <p:sp>
        <p:nvSpPr>
          <p:cNvPr id="3" name="Content Placeholder 2"/>
          <p:cNvSpPr>
            <a:spLocks noGrp="1"/>
          </p:cNvSpPr>
          <p:nvPr>
            <p:ph idx="1"/>
          </p:nvPr>
        </p:nvSpPr>
        <p:spPr>
          <a:xfrm>
            <a:off x="142875" y="1554162"/>
            <a:ext cx="8639175" cy="4951413"/>
          </a:xfrm>
        </p:spPr>
        <p:txBody>
          <a:bodyPr>
            <a:normAutofit/>
          </a:bodyPr>
          <a:lstStyle/>
          <a:p>
            <a:r>
              <a:rPr lang="en-US" sz="2400" dirty="0" smtClean="0"/>
              <a:t>Linear Photonics link tested by NRAO </a:t>
            </a:r>
          </a:p>
          <a:p>
            <a:pPr lvl="1"/>
            <a:r>
              <a:rPr lang="en-US" sz="2000" dirty="0" smtClean="0"/>
              <a:t>($13,250/link)</a:t>
            </a:r>
          </a:p>
          <a:p>
            <a:endParaRPr lang="en-US" sz="2400" dirty="0" smtClean="0"/>
          </a:p>
          <a:p>
            <a:endParaRPr lang="en-US" sz="2400" dirty="0" smtClean="0"/>
          </a:p>
          <a:p>
            <a:endParaRPr lang="en-US" sz="2400" dirty="0" smtClean="0"/>
          </a:p>
          <a:p>
            <a:r>
              <a:rPr lang="en-US" sz="2400" dirty="0" err="1" smtClean="0"/>
              <a:t>Optilab</a:t>
            </a:r>
            <a:r>
              <a:rPr lang="en-US" sz="2400" dirty="0" smtClean="0"/>
              <a:t> link tested by Caltech </a:t>
            </a:r>
          </a:p>
          <a:p>
            <a:pPr lvl="1"/>
            <a:r>
              <a:rPr lang="en-US" sz="2000" dirty="0" smtClean="0"/>
              <a:t>($7.6 k/link)</a:t>
            </a:r>
          </a:p>
          <a:p>
            <a:pPr>
              <a:buNone/>
            </a:pPr>
            <a:endParaRPr lang="en-US" sz="2400" dirty="0" smtClean="0"/>
          </a:p>
          <a:p>
            <a:r>
              <a:rPr lang="en-US" sz="2400" dirty="0" smtClean="0"/>
              <a:t>Both links tested well, and appear to be suitable for our application.  Budgeted $14,500 per link.  Note, transmitter must be thermally stabilized.</a:t>
            </a:r>
            <a:endParaRPr lang="en-US" sz="2400"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4</a:t>
            </a:fld>
            <a:endParaRPr lang="en-US" dirty="0"/>
          </a:p>
        </p:txBody>
      </p:sp>
      <p:pic>
        <p:nvPicPr>
          <p:cNvPr id="3074" name="Picture 2" descr="http://www.optilab.com/images/products_gallery/LT_Side-S.jpg"/>
          <p:cNvPicPr>
            <a:picLocks noChangeAspect="1" noChangeArrowheads="1"/>
          </p:cNvPicPr>
          <p:nvPr/>
        </p:nvPicPr>
        <p:blipFill>
          <a:blip r:embed="rId2" cstate="print"/>
          <a:srcRect/>
          <a:stretch>
            <a:fillRect/>
          </a:stretch>
        </p:blipFill>
        <p:spPr bwMode="auto">
          <a:xfrm>
            <a:off x="4647923" y="3600449"/>
            <a:ext cx="2225951" cy="1228725"/>
          </a:xfrm>
          <a:prstGeom prst="rect">
            <a:avLst/>
          </a:prstGeom>
          <a:noFill/>
          <a:effectLst>
            <a:outerShdw blurRad="50800" dist="38100" dir="8100000" algn="tr" rotWithShape="0">
              <a:prstClr val="black">
                <a:alpha val="40000"/>
              </a:prstClr>
            </a:outerShdw>
          </a:effectLst>
        </p:spPr>
      </p:pic>
      <p:pic>
        <p:nvPicPr>
          <p:cNvPr id="3076" name="Picture 4" descr="http://www.optilab.com/images/products_gallery/LR-30-Front-S.jpg"/>
          <p:cNvPicPr>
            <a:picLocks noChangeAspect="1" noChangeArrowheads="1"/>
          </p:cNvPicPr>
          <p:nvPr/>
        </p:nvPicPr>
        <p:blipFill>
          <a:blip r:embed="rId3" cstate="print"/>
          <a:srcRect/>
          <a:stretch>
            <a:fillRect/>
          </a:stretch>
        </p:blipFill>
        <p:spPr bwMode="auto">
          <a:xfrm>
            <a:off x="7000874" y="3585622"/>
            <a:ext cx="1654175" cy="1273715"/>
          </a:xfrm>
          <a:prstGeom prst="rect">
            <a:avLst/>
          </a:prstGeom>
          <a:noFill/>
          <a:effectLst>
            <a:outerShdw blurRad="50800" dist="38100" dir="8100000" algn="tr" rotWithShape="0">
              <a:prstClr val="black">
                <a:alpha val="40000"/>
              </a:prstClr>
            </a:outerShdw>
          </a:effectLst>
        </p:spPr>
      </p:pic>
      <p:pic>
        <p:nvPicPr>
          <p:cNvPr id="3077" name="Picture 5"/>
          <p:cNvPicPr>
            <a:picLocks noChangeAspect="1" noChangeArrowheads="1"/>
          </p:cNvPicPr>
          <p:nvPr/>
        </p:nvPicPr>
        <p:blipFill>
          <a:blip r:embed="rId4" cstate="print"/>
          <a:srcRect/>
          <a:stretch>
            <a:fillRect/>
          </a:stretch>
        </p:blipFill>
        <p:spPr bwMode="auto">
          <a:xfrm>
            <a:off x="5334000" y="1395569"/>
            <a:ext cx="3676650" cy="1919130"/>
          </a:xfrm>
          <a:prstGeom prst="rect">
            <a:avLst/>
          </a:prstGeom>
          <a:noFill/>
          <a:ln w="9525">
            <a:noFill/>
            <a:miter lim="800000"/>
            <a:headEnd/>
            <a:tailEnd/>
          </a:ln>
          <a:effectLst>
            <a:outerShdw blurRad="50800" dist="38100" dir="8100000" algn="tr" rotWithShape="0">
              <a:prstClr val="black">
                <a:alpha val="40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downconversion</a:t>
            </a:r>
            <a:endParaRPr lang="en-US" dirty="0"/>
          </a:p>
        </p:txBody>
      </p:sp>
      <p:pic>
        <p:nvPicPr>
          <p:cNvPr id="8" name="Content Placeholder 7" descr="Saini1.gif"/>
          <p:cNvPicPr>
            <a:picLocks noGrp="1" noChangeAspect="1"/>
          </p:cNvPicPr>
          <p:nvPr>
            <p:ph idx="1"/>
          </p:nvPr>
        </p:nvPicPr>
        <p:blipFill>
          <a:blip r:embed="rId2" cstate="print"/>
          <a:stretch>
            <a:fillRect/>
          </a:stretch>
        </p:blipFill>
        <p:spPr>
          <a:xfrm>
            <a:off x="216621" y="1276350"/>
            <a:ext cx="8736498" cy="4276725"/>
          </a:xfrm>
          <a:effectLst>
            <a:outerShdw blurRad="50800" dist="38100" dir="8100000" algn="tr" rotWithShape="0">
              <a:prstClr val="black">
                <a:alpha val="40000"/>
              </a:prstClr>
            </a:outerShdw>
          </a:effectLst>
        </p:spPr>
      </p:pic>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5</a:t>
            </a:fld>
            <a:endParaRPr lang="en-US" dirty="0"/>
          </a:p>
        </p:txBody>
      </p:sp>
      <p:sp>
        <p:nvSpPr>
          <p:cNvPr id="9" name="TextBox 8"/>
          <p:cNvSpPr txBox="1"/>
          <p:nvPr/>
        </p:nvSpPr>
        <p:spPr>
          <a:xfrm>
            <a:off x="1009650" y="5705475"/>
            <a:ext cx="7227684" cy="369332"/>
          </a:xfrm>
          <a:prstGeom prst="rect">
            <a:avLst/>
          </a:prstGeom>
          <a:noFill/>
        </p:spPr>
        <p:txBody>
          <a:bodyPr wrap="none" rtlCol="0">
            <a:spAutoFit/>
          </a:bodyPr>
          <a:lstStyle/>
          <a:p>
            <a:r>
              <a:rPr lang="en-US" dirty="0" smtClean="0"/>
              <a:t>Conservative (traditional) approach—requires 3 LOs and large parts count</a:t>
            </a:r>
            <a:endParaRPr lang="en-US" dirty="0"/>
          </a:p>
        </p:txBody>
      </p:sp>
      <p:sp>
        <p:nvSpPr>
          <p:cNvPr id="10" name="TextBox 9"/>
          <p:cNvSpPr txBox="1"/>
          <p:nvPr/>
        </p:nvSpPr>
        <p:spPr>
          <a:xfrm>
            <a:off x="7620000" y="1381125"/>
            <a:ext cx="976549" cy="369332"/>
          </a:xfrm>
          <a:prstGeom prst="rect">
            <a:avLst/>
          </a:prstGeom>
          <a:noFill/>
        </p:spPr>
        <p:txBody>
          <a:bodyPr wrap="none" rtlCol="0">
            <a:spAutoFit/>
          </a:bodyPr>
          <a:lstStyle/>
          <a:p>
            <a:r>
              <a:rPr lang="en-US" dirty="0" err="1" smtClean="0"/>
              <a:t>Saini</a:t>
            </a:r>
            <a:r>
              <a:rPr lang="en-US" dirty="0" smtClean="0"/>
              <a:t> - 1</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downconversion</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6</a:t>
            </a:fld>
            <a:endParaRPr lang="en-US" dirty="0"/>
          </a:p>
        </p:txBody>
      </p:sp>
      <p:sp>
        <p:nvSpPr>
          <p:cNvPr id="9" name="TextBox 8"/>
          <p:cNvSpPr txBox="1"/>
          <p:nvPr/>
        </p:nvSpPr>
        <p:spPr>
          <a:xfrm>
            <a:off x="1095375" y="5162550"/>
            <a:ext cx="7214732" cy="369332"/>
          </a:xfrm>
          <a:prstGeom prst="rect">
            <a:avLst/>
          </a:prstGeom>
          <a:noFill/>
        </p:spPr>
        <p:txBody>
          <a:bodyPr wrap="none" rtlCol="0">
            <a:spAutoFit/>
          </a:bodyPr>
          <a:lstStyle/>
          <a:p>
            <a:r>
              <a:rPr lang="en-US" dirty="0" smtClean="0"/>
              <a:t>Alternative 1: Two LOs, lower parts count, requires FO transmission of RF</a:t>
            </a:r>
            <a:endParaRPr lang="en-US" dirty="0"/>
          </a:p>
        </p:txBody>
      </p:sp>
      <p:pic>
        <p:nvPicPr>
          <p:cNvPr id="11" name="Content Placeholder 10" descr="Saini2.gif"/>
          <p:cNvPicPr>
            <a:picLocks noGrp="1" noChangeAspect="1"/>
          </p:cNvPicPr>
          <p:nvPr>
            <p:ph idx="1"/>
          </p:nvPr>
        </p:nvPicPr>
        <p:blipFill>
          <a:blip r:embed="rId2" cstate="print"/>
          <a:stretch>
            <a:fillRect/>
          </a:stretch>
        </p:blipFill>
        <p:spPr>
          <a:xfrm>
            <a:off x="2047875" y="1479946"/>
            <a:ext cx="5305189" cy="3581003"/>
          </a:xfrm>
          <a:effectLst>
            <a:outerShdw blurRad="50800" dist="38100" dir="8100000" algn="tr" rotWithShape="0">
              <a:prstClr val="black">
                <a:alpha val="40000"/>
              </a:prstClr>
            </a:outerShdw>
          </a:effectLst>
        </p:spPr>
      </p:pic>
      <p:sp>
        <p:nvSpPr>
          <p:cNvPr id="12" name="TextBox 11"/>
          <p:cNvSpPr txBox="1"/>
          <p:nvPr/>
        </p:nvSpPr>
        <p:spPr>
          <a:xfrm>
            <a:off x="7620000" y="1381125"/>
            <a:ext cx="976549" cy="369332"/>
          </a:xfrm>
          <a:prstGeom prst="rect">
            <a:avLst/>
          </a:prstGeom>
          <a:noFill/>
        </p:spPr>
        <p:txBody>
          <a:bodyPr wrap="none" rtlCol="0">
            <a:spAutoFit/>
          </a:bodyPr>
          <a:lstStyle/>
          <a:p>
            <a:r>
              <a:rPr lang="en-US" dirty="0" err="1" smtClean="0"/>
              <a:t>Saini</a:t>
            </a:r>
            <a:r>
              <a:rPr lang="en-US" dirty="0" smtClean="0"/>
              <a:t> - 2</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downconversion</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dirty="0"/>
          </a:p>
        </p:txBody>
      </p:sp>
      <p:sp>
        <p:nvSpPr>
          <p:cNvPr id="9" name="TextBox 8"/>
          <p:cNvSpPr txBox="1"/>
          <p:nvPr/>
        </p:nvSpPr>
        <p:spPr>
          <a:xfrm>
            <a:off x="990600" y="4981575"/>
            <a:ext cx="7551106" cy="646331"/>
          </a:xfrm>
          <a:prstGeom prst="rect">
            <a:avLst/>
          </a:prstGeom>
          <a:noFill/>
        </p:spPr>
        <p:txBody>
          <a:bodyPr wrap="none" rtlCol="0">
            <a:spAutoFit/>
          </a:bodyPr>
          <a:lstStyle/>
          <a:p>
            <a:r>
              <a:rPr lang="en-US" dirty="0" smtClean="0"/>
              <a:t>Alternative 2: One LO, broadband sideband-separating mixer, digital hybrid, </a:t>
            </a:r>
          </a:p>
          <a:p>
            <a:pPr algn="ctr"/>
            <a:r>
              <a:rPr lang="en-US" dirty="0" smtClean="0"/>
              <a:t>requires FO transmission of RF.  Doubles # inputs to </a:t>
            </a:r>
            <a:r>
              <a:rPr lang="en-US" dirty="0" err="1" smtClean="0"/>
              <a:t>correlator</a:t>
            </a:r>
            <a:r>
              <a:rPr lang="en-US" dirty="0" smtClean="0"/>
              <a:t>.</a:t>
            </a:r>
            <a:endParaRPr lang="en-US" dirty="0"/>
          </a:p>
        </p:txBody>
      </p:sp>
      <p:sp>
        <p:nvSpPr>
          <p:cNvPr id="12" name="TextBox 11"/>
          <p:cNvSpPr txBox="1"/>
          <p:nvPr/>
        </p:nvSpPr>
        <p:spPr>
          <a:xfrm>
            <a:off x="7620000" y="1381125"/>
            <a:ext cx="976549" cy="369332"/>
          </a:xfrm>
          <a:prstGeom prst="rect">
            <a:avLst/>
          </a:prstGeom>
          <a:noFill/>
        </p:spPr>
        <p:txBody>
          <a:bodyPr wrap="none" rtlCol="0">
            <a:spAutoFit/>
          </a:bodyPr>
          <a:lstStyle/>
          <a:p>
            <a:r>
              <a:rPr lang="en-US" dirty="0" err="1" smtClean="0"/>
              <a:t>Saini</a:t>
            </a:r>
            <a:r>
              <a:rPr lang="en-US" dirty="0" smtClean="0"/>
              <a:t> - 3</a:t>
            </a:r>
            <a:endParaRPr lang="en-US" dirty="0"/>
          </a:p>
        </p:txBody>
      </p:sp>
      <p:pic>
        <p:nvPicPr>
          <p:cNvPr id="10" name="Picture 9" descr="Saini3.gif"/>
          <p:cNvPicPr>
            <a:picLocks noChangeAspect="1"/>
          </p:cNvPicPr>
          <p:nvPr/>
        </p:nvPicPr>
        <p:blipFill>
          <a:blip r:embed="rId2" cstate="print"/>
          <a:stretch>
            <a:fillRect/>
          </a:stretch>
        </p:blipFill>
        <p:spPr>
          <a:xfrm>
            <a:off x="2038349" y="1554362"/>
            <a:ext cx="5362575" cy="3327200"/>
          </a:xfrm>
          <a:prstGeom prst="rect">
            <a:avLst/>
          </a:prstGeom>
          <a:effectLst>
            <a:outerShdw blurRad="50800" dist="38100" dir="8100000" algn="tr" rotWithShape="0">
              <a:prstClr val="black">
                <a:alpha val="40000"/>
              </a:prst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Analog </a:t>
            </a:r>
            <a:r>
              <a:rPr lang="en-US" dirty="0" err="1" smtClean="0"/>
              <a:t>downconversion</a:t>
            </a:r>
            <a:endParaRPr lang="en-US" dirty="0"/>
          </a:p>
        </p:txBody>
      </p:sp>
      <p:sp>
        <p:nvSpPr>
          <p:cNvPr id="3" name="Content Placeholder 2"/>
          <p:cNvSpPr>
            <a:spLocks noGrp="1"/>
          </p:cNvSpPr>
          <p:nvPr>
            <p:ph idx="1"/>
          </p:nvPr>
        </p:nvSpPr>
        <p:spPr/>
        <p:txBody>
          <a:bodyPr>
            <a:normAutofit/>
          </a:bodyPr>
          <a:lstStyle/>
          <a:p>
            <a:r>
              <a:rPr lang="en-US" sz="2000" dirty="0" smtClean="0"/>
              <a:t>None of the previous plans address gain stabilization. We have used the Caltech Spectral Line </a:t>
            </a:r>
            <a:r>
              <a:rPr lang="en-US" sz="2000" dirty="0" err="1" smtClean="0"/>
              <a:t>Downconverter</a:t>
            </a:r>
            <a:r>
              <a:rPr lang="en-US" sz="2000" dirty="0" smtClean="0"/>
              <a:t> for KSRBL and FST:</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2000" dirty="0" smtClean="0"/>
              <a:t>Problem: P</a:t>
            </a:r>
            <a:r>
              <a:rPr lang="en-US" sz="2000" baseline="-25000" dirty="0" smtClean="0"/>
              <a:t>SYS</a:t>
            </a:r>
            <a:r>
              <a:rPr lang="en-US" sz="2000" dirty="0" smtClean="0"/>
              <a:t> measurement (needed to determine gain of AGC loop) is slow (20 ms), and asynchronous with data sampling</a:t>
            </a:r>
            <a:r>
              <a:rPr lang="en-US" sz="2000" dirty="0" smtClean="0"/>
              <a:t>.</a:t>
            </a:r>
          </a:p>
          <a:p>
            <a:r>
              <a:rPr lang="en-US" sz="2000" dirty="0" smtClean="0"/>
              <a:t>Also, </a:t>
            </a:r>
            <a:r>
              <a:rPr lang="en-US" sz="2000" dirty="0" err="1" smtClean="0"/>
              <a:t>Phycore</a:t>
            </a:r>
            <a:r>
              <a:rPr lang="en-US" sz="2000" dirty="0" smtClean="0"/>
              <a:t> XAC is obsolete.</a:t>
            </a:r>
          </a:p>
          <a:p>
            <a:r>
              <a:rPr lang="en-US" sz="2000" dirty="0" smtClean="0"/>
              <a:t>New design is necessary.</a:t>
            </a:r>
            <a:endParaRPr lang="en-US" sz="2000"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dirty="0"/>
          </a:p>
        </p:txBody>
      </p:sp>
      <p:pic>
        <p:nvPicPr>
          <p:cNvPr id="32770" name="Picture 2"/>
          <p:cNvPicPr>
            <a:picLocks noChangeAspect="1" noChangeArrowheads="1"/>
          </p:cNvPicPr>
          <p:nvPr/>
        </p:nvPicPr>
        <p:blipFill>
          <a:blip r:embed="rId2" cstate="print"/>
          <a:srcRect/>
          <a:stretch>
            <a:fillRect/>
          </a:stretch>
        </p:blipFill>
        <p:spPr bwMode="auto">
          <a:xfrm>
            <a:off x="519113" y="2252663"/>
            <a:ext cx="8105775" cy="21050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Digital system</a:t>
            </a:r>
            <a:endParaRPr lang="en-US" dirty="0"/>
          </a:p>
        </p:txBody>
      </p:sp>
      <p:sp>
        <p:nvSpPr>
          <p:cNvPr id="4" name="Date Placeholder 3"/>
          <p:cNvSpPr>
            <a:spLocks noGrp="1"/>
          </p:cNvSpPr>
          <p:nvPr>
            <p:ph type="dt" sz="half" idx="10"/>
          </p:nvPr>
        </p:nvSpPr>
        <p:spPr/>
        <p:txBody>
          <a:bodyPr/>
          <a:lstStyle/>
          <a:p>
            <a:fld id="{ACB34014-FCB3-4651-AA96-3B2207DE62F7}" type="datetime1">
              <a:rPr lang="en-US" smtClean="0"/>
              <a:pPr/>
              <a:t>10/25/2010</a:t>
            </a:fld>
            <a:endParaRPr lang="en-US"/>
          </a:p>
        </p:txBody>
      </p:sp>
      <p:sp>
        <p:nvSpPr>
          <p:cNvPr id="5" name="Footer Placeholder 4"/>
          <p:cNvSpPr>
            <a:spLocks noGrp="1"/>
          </p:cNvSpPr>
          <p:nvPr>
            <p:ph type="ftr" sz="quarter" idx="11"/>
          </p:nvPr>
        </p:nvSpPr>
        <p:spPr/>
        <p:txBody>
          <a:bodyPr/>
          <a:lstStyle/>
          <a:p>
            <a:r>
              <a:rPr lang="en-US" smtClean="0"/>
              <a:t>OVSA Kickoff Meeting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dirty="0"/>
          </a:p>
        </p:txBody>
      </p:sp>
      <p:pic>
        <p:nvPicPr>
          <p:cNvPr id="33794" name="Picture 2" descr="Image:Correlator_block_diagram.png">
            <a:hlinkClick r:id="rId2" tooltip="Image:Correlator_block_diagram.png"/>
          </p:cNvPr>
          <p:cNvPicPr>
            <a:picLocks noChangeAspect="1" noChangeArrowheads="1"/>
          </p:cNvPicPr>
          <p:nvPr/>
        </p:nvPicPr>
        <p:blipFill>
          <a:blip r:embed="rId3" cstate="print"/>
          <a:srcRect/>
          <a:stretch>
            <a:fillRect/>
          </a:stretch>
        </p:blipFill>
        <p:spPr bwMode="auto">
          <a:xfrm>
            <a:off x="247283" y="2905126"/>
            <a:ext cx="8744317" cy="3468688"/>
          </a:xfrm>
          <a:prstGeom prst="rect">
            <a:avLst/>
          </a:prstGeom>
          <a:noFill/>
        </p:spPr>
      </p:pic>
      <p:sp>
        <p:nvSpPr>
          <p:cNvPr id="8" name="Content Placeholder 2"/>
          <p:cNvSpPr>
            <a:spLocks noGrp="1"/>
          </p:cNvSpPr>
          <p:nvPr>
            <p:ph idx="1"/>
          </p:nvPr>
        </p:nvSpPr>
        <p:spPr>
          <a:xfrm>
            <a:off x="400050" y="1249362"/>
            <a:ext cx="8515350" cy="4525963"/>
          </a:xfrm>
        </p:spPr>
        <p:txBody>
          <a:bodyPr>
            <a:normAutofit/>
          </a:bodyPr>
          <a:lstStyle/>
          <a:p>
            <a:r>
              <a:rPr lang="en-US" sz="2000" dirty="0" smtClean="0"/>
              <a:t>The ROACH board approach was </a:t>
            </a:r>
            <a:r>
              <a:rPr lang="en-US" sz="2000" dirty="0" err="1" smtClean="0"/>
              <a:t>baselined</a:t>
            </a:r>
            <a:r>
              <a:rPr lang="en-US" sz="2000" dirty="0" smtClean="0"/>
              <a:t> in the proposal, and requires 24 ROACH boards (1 for each antenna—dual polarization F-engine, plus 8 for the X-engines).  Budgeted $160 k for </a:t>
            </a:r>
            <a:r>
              <a:rPr lang="en-US" sz="2000" dirty="0" err="1" smtClean="0"/>
              <a:t>correlator</a:t>
            </a:r>
            <a:r>
              <a:rPr lang="en-US" sz="2000" dirty="0" smtClean="0"/>
              <a:t>.</a:t>
            </a:r>
          </a:p>
          <a:p>
            <a:r>
              <a:rPr lang="en-US" sz="2000" dirty="0" smtClean="0"/>
              <a:t>Our tests with ROACH indicate F-engine may not fit at 500 MHz BW and full-resolution SK calculation.  Suggests ROACH2 may be needed.</a:t>
            </a:r>
            <a:endParaRPr lang="en-US" sz="2000"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w="19050">
          <a:solidFill>
            <a:schemeClr val="tx1"/>
          </a:solidFill>
          <a:tailEnd type="arrow" w="med"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4204</TotalTime>
  <Words>742</Words>
  <Application>Microsoft Office PowerPoint</Application>
  <PresentationFormat>On-screen Show (4:3)</PresentationFormat>
  <Paragraphs>101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Trek</vt:lpstr>
      <vt:lpstr>Analog and digital systems OVSA Expansion Project</vt:lpstr>
      <vt:lpstr>outline</vt:lpstr>
      <vt:lpstr>Feed and front end</vt:lpstr>
      <vt:lpstr>Optical links</vt:lpstr>
      <vt:lpstr>Analog downconversion</vt:lpstr>
      <vt:lpstr>Analog downconversion</vt:lpstr>
      <vt:lpstr>Analog downconversion</vt:lpstr>
      <vt:lpstr>Analog downconversion</vt:lpstr>
      <vt:lpstr>Digital system</vt:lpstr>
      <vt:lpstr>Digital system</vt:lpstr>
      <vt:lpstr>Digital system</vt:lpstr>
      <vt:lpstr>conclusion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Dale</dc:creator>
  <cp:lastModifiedBy>Dale</cp:lastModifiedBy>
  <cp:revision>322</cp:revision>
  <dcterms:created xsi:type="dcterms:W3CDTF">2006-08-16T00:00:00Z</dcterms:created>
  <dcterms:modified xsi:type="dcterms:W3CDTF">2010-10-25T10:47:40Z</dcterms:modified>
</cp:coreProperties>
</file>