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95" r:id="rId3"/>
    <p:sldId id="314" r:id="rId4"/>
    <p:sldId id="296" r:id="rId5"/>
    <p:sldId id="315" r:id="rId6"/>
    <p:sldId id="316" r:id="rId7"/>
    <p:sldId id="320" r:id="rId8"/>
    <p:sldId id="317" r:id="rId9"/>
    <p:sldId id="321" r:id="rId10"/>
    <p:sldId id="318" r:id="rId11"/>
    <p:sldId id="322" r:id="rId12"/>
    <p:sldId id="319" r:id="rId13"/>
    <p:sldId id="323" r:id="rId14"/>
    <p:sldId id="325" r:id="rId15"/>
    <p:sldId id="326" r:id="rId16"/>
    <p:sldId id="327" r:id="rId17"/>
    <p:sldId id="328" r:id="rId18"/>
    <p:sldId id="324" r:id="rId19"/>
    <p:sldId id="32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7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AEAB-12C3-467D-BA7A-DC3C10D45418}" type="datetimeFigureOut">
              <a:rPr lang="en-US" smtClean="0"/>
              <a:pPr/>
              <a:t>10/25/2010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7591-5545-492E-8E5C-E2EA5C44B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E1F-2F79-42A3-8E12-2B22E52B9BCB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C9DB-FF71-464A-9713-20E6A70DA1B4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FC2C-4E6C-4B83-97F6-13355F039176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2516" y="5914406"/>
            <a:ext cx="995553" cy="938594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47355" y="6234254"/>
            <a:ext cx="758952" cy="2468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633F-0400-4C52-877B-F7FFC9EFADE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6D23-51D6-4DFF-A9C6-365B8B93B59A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F93C-320D-490C-BFDA-F1F5FCBAFBFC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9883-91CA-4085-9715-C329898BE8C0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FAEE-8952-41E3-9616-3B1A3C6CDCB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C73B-11DF-45BA-A08F-621BA2CEE704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4AD1-B975-46EC-B362-81E09500C75B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654F69-993D-4CE2-B609-07B866D3166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iuteSun_outline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38" y="163449"/>
            <a:ext cx="2374011" cy="2238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Antennas and Array configuration</a:t>
            </a:r>
            <a:br>
              <a:rPr lang="en-US" dirty="0" smtClean="0"/>
            </a:br>
            <a:r>
              <a:rPr lang="en-US" dirty="0" smtClean="0"/>
              <a:t>OVSA Expansion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Dale E. Gary</a:t>
            </a:r>
          </a:p>
          <a:p>
            <a:r>
              <a:rPr lang="en-US" dirty="0" smtClean="0"/>
              <a:t>Professor, Physics, Center for Solar-Terrestrial Research</a:t>
            </a:r>
          </a:p>
          <a:p>
            <a:r>
              <a:rPr lang="en-US" dirty="0" smtClean="0"/>
              <a:t>New Jersey Institute of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E550-BC86-4211-893B-8640C070777F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configuration</a:t>
            </a:r>
            <a:endParaRPr lang="en-US" dirty="0"/>
          </a:p>
        </p:txBody>
      </p:sp>
      <p:pic>
        <p:nvPicPr>
          <p:cNvPr id="7" name="Content Placeholder 6" descr="Overview_Final_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496" y="1458913"/>
            <a:ext cx="6062008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8" name="Oval 7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71500" y="2914650"/>
            <a:ext cx="2228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“old” antennas on odd-numbered pads (3,5,7,9,11)</a:t>
            </a:r>
            <a:endParaRPr lang="en-US" sz="2000" dirty="0"/>
          </a:p>
        </p:txBody>
      </p:sp>
      <p:grpSp>
        <p:nvGrpSpPr>
          <p:cNvPr id="38" name="Group 21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39" name="Oval 38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1781175"/>
            <a:ext cx="4233672" cy="42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6" y="1681163"/>
            <a:ext cx="2200275" cy="43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configuration</a:t>
            </a:r>
            <a:endParaRPr lang="en-US" dirty="0"/>
          </a:p>
        </p:txBody>
      </p:sp>
      <p:pic>
        <p:nvPicPr>
          <p:cNvPr id="7" name="Content Placeholder 6" descr="Overview_Final_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496" y="1458913"/>
            <a:ext cx="6062008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8" name="Oval 7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21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38" name="Oval 37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71500" y="2914650"/>
            <a:ext cx="2228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“old” antennas on even-numbered pads (2,4,6,8,10)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1175"/>
            <a:ext cx="4224528" cy="42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85925"/>
            <a:ext cx="2200275" cy="43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6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9506"/>
            <a:ext cx="4233863" cy="41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76400"/>
            <a:ext cx="2206943" cy="442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63" y="1685925"/>
            <a:ext cx="220694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108" y="1781175"/>
            <a:ext cx="4233672" cy="429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6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1781175"/>
            <a:ext cx="4233672" cy="42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6" y="1681163"/>
            <a:ext cx="2200275" cy="43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1175"/>
            <a:ext cx="4224528" cy="42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85925"/>
            <a:ext cx="2200275" cy="43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6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6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restricted coverage of the old dishes (at some times of year) will impact quality of all-day synthesis images.</a:t>
            </a:r>
          </a:p>
          <a:p>
            <a:r>
              <a:rPr lang="en-US" sz="2800" dirty="0" smtClean="0"/>
              <a:t>A more careful study is needed to determine where to put the old dishes.  Depending on reliability, there may be a maintenance advantage to having them closer to array center.</a:t>
            </a:r>
          </a:p>
          <a:p>
            <a:r>
              <a:rPr lang="en-US" sz="2800" dirty="0" smtClean="0"/>
              <a:t>Replacing them with new antennas is a worthy goal.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54162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2-m Antennas</a:t>
            </a:r>
          </a:p>
          <a:p>
            <a:pPr lvl="1"/>
            <a:r>
              <a:rPr lang="en-US" dirty="0" smtClean="0"/>
              <a:t>Eight new antennas</a:t>
            </a:r>
          </a:p>
          <a:p>
            <a:pPr lvl="1"/>
            <a:r>
              <a:rPr lang="en-US" dirty="0" smtClean="0"/>
              <a:t>Five existing antennas</a:t>
            </a:r>
          </a:p>
          <a:p>
            <a:r>
              <a:rPr lang="en-US" dirty="0" smtClean="0"/>
              <a:t>27-m Antennas for Calibration</a:t>
            </a:r>
          </a:p>
          <a:p>
            <a:r>
              <a:rPr lang="en-US" dirty="0" smtClean="0"/>
              <a:t>Array Configuration</a:t>
            </a:r>
          </a:p>
          <a:p>
            <a:r>
              <a:rPr lang="en-US" dirty="0" smtClean="0"/>
              <a:t>Imaging Study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0BDD-573A-4764-8D9F-970032A5FC49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54162"/>
            <a:ext cx="5734050" cy="49704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Patriot (now </a:t>
            </a:r>
            <a:r>
              <a:rPr lang="en-US" sz="2800" dirty="0" err="1" smtClean="0"/>
              <a:t>Cobham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Alt-</a:t>
            </a:r>
            <a:r>
              <a:rPr lang="en-US" sz="2800" dirty="0" err="1" smtClean="0"/>
              <a:t>Az</a:t>
            </a:r>
            <a:r>
              <a:rPr lang="en-US" sz="2800" dirty="0" smtClean="0"/>
              <a:t> mount</a:t>
            </a:r>
          </a:p>
          <a:p>
            <a:r>
              <a:rPr lang="en-US" sz="2800" dirty="0" smtClean="0"/>
              <a:t>2.1 m reflector</a:t>
            </a:r>
          </a:p>
          <a:p>
            <a:r>
              <a:rPr lang="en-US" sz="2800" dirty="0" smtClean="0"/>
              <a:t>Precise pointing (of order 20”)</a:t>
            </a:r>
          </a:p>
          <a:p>
            <a:r>
              <a:rPr lang="en-US" sz="2800" dirty="0" err="1" smtClean="0"/>
              <a:t>Modbus</a:t>
            </a:r>
            <a:r>
              <a:rPr lang="en-US" sz="2800" dirty="0" smtClean="0"/>
              <a:t> over TCP/IP control system</a:t>
            </a:r>
          </a:p>
          <a:p>
            <a:r>
              <a:rPr lang="en-US" sz="2800" dirty="0" smtClean="0"/>
              <a:t>Specifications needed, to be discussed this afternoon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2-m antennas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Doctored_D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4327" y="1905000"/>
            <a:ext cx="2909836" cy="33813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90725"/>
            <a:ext cx="5629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2-m 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57300"/>
            <a:ext cx="8686800" cy="733425"/>
          </a:xfrm>
        </p:spPr>
        <p:txBody>
          <a:bodyPr/>
          <a:lstStyle/>
          <a:p>
            <a:r>
              <a:rPr lang="en-US" dirty="0" smtClean="0"/>
              <a:t>Need upgrade for common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599" y="1844674"/>
            <a:ext cx="5095875" cy="441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 smtClean="0"/>
              <a:t>Equatorial Mount – implies rotation of feed relative to new antennas, and restricted sky coverage.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1.8 m reflector – will upgrade reflector and feed support to Patriot style.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 smtClean="0"/>
              <a:t>Pointing open-loop, based on stepper motor steps – will upgrade to </a:t>
            </a:r>
            <a:r>
              <a:rPr lang="en-US" sz="2000" b="0" dirty="0" err="1" smtClean="0"/>
              <a:t>Heidenhain</a:t>
            </a:r>
            <a:r>
              <a:rPr lang="en-US" sz="2000" b="0" dirty="0" smtClean="0"/>
              <a:t> encoders.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 smtClean="0"/>
              <a:t>Home-grown control system – will upgrade to functionally equivalent control system (current EE student senior project).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Possible target for future proposal, </a:t>
            </a:r>
            <a:r>
              <a:rPr lang="en-US" sz="2000" dirty="0" smtClean="0"/>
              <a:t>   $275-325 </a:t>
            </a:r>
            <a:r>
              <a:rPr lang="en-US" sz="2000" dirty="0" smtClean="0"/>
              <a:t>k, to buy 5 Patriot dishes.</a:t>
            </a:r>
            <a:endParaRPr lang="en-US" sz="2000" b="0" dirty="0"/>
          </a:p>
        </p:txBody>
      </p:sp>
      <p:pic>
        <p:nvPicPr>
          <p:cNvPr id="9" name="Picture 8" descr="P0009274_labeled.gif"/>
          <p:cNvPicPr>
            <a:picLocks noChangeAspect="1"/>
          </p:cNvPicPr>
          <p:nvPr/>
        </p:nvPicPr>
        <p:blipFill>
          <a:blip r:embed="rId2" cstate="print"/>
          <a:srcRect t="13026" b="6814"/>
          <a:stretch>
            <a:fillRect/>
          </a:stretch>
        </p:blipFill>
        <p:spPr>
          <a:xfrm>
            <a:off x="5775325" y="2066925"/>
            <a:ext cx="3168649" cy="3810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62625" y="2066925"/>
            <a:ext cx="1772024" cy="2092881"/>
          </a:xfrm>
          <a:prstGeom prst="rect">
            <a:avLst/>
          </a:prstGeom>
          <a:solidFill>
            <a:srgbClr val="F6C782">
              <a:alpha val="65882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EE Students:</a:t>
            </a:r>
          </a:p>
          <a:p>
            <a:r>
              <a:rPr lang="en-US" sz="1600" dirty="0" err="1" smtClean="0"/>
              <a:t>Shaneka</a:t>
            </a:r>
            <a:r>
              <a:rPr lang="en-US" sz="1600" dirty="0" smtClean="0"/>
              <a:t> Banks</a:t>
            </a:r>
          </a:p>
          <a:p>
            <a:r>
              <a:rPr lang="en-US" sz="1600" dirty="0" smtClean="0"/>
              <a:t>Kate Boardman</a:t>
            </a:r>
          </a:p>
          <a:p>
            <a:r>
              <a:rPr lang="en-US" sz="1600" dirty="0" smtClean="0"/>
              <a:t>Dante Castillo</a:t>
            </a:r>
          </a:p>
          <a:p>
            <a:r>
              <a:rPr lang="en-US" sz="1600" dirty="0" smtClean="0"/>
              <a:t>Paul </a:t>
            </a:r>
            <a:r>
              <a:rPr lang="en-US" sz="1600" dirty="0" err="1" smtClean="0"/>
              <a:t>Dupiano</a:t>
            </a:r>
            <a:endParaRPr lang="en-US" sz="1600" dirty="0" smtClean="0"/>
          </a:p>
          <a:p>
            <a:r>
              <a:rPr lang="en-US" sz="1600" dirty="0" err="1" smtClean="0"/>
              <a:t>Jakub</a:t>
            </a:r>
            <a:r>
              <a:rPr lang="en-US" sz="1600" dirty="0" smtClean="0"/>
              <a:t> </a:t>
            </a:r>
            <a:r>
              <a:rPr lang="en-US" sz="1600" dirty="0" err="1" smtClean="0"/>
              <a:t>Kolodzeijski</a:t>
            </a:r>
            <a:endParaRPr lang="en-US" sz="1600" dirty="0" smtClean="0"/>
          </a:p>
          <a:p>
            <a:r>
              <a:rPr lang="en-US" sz="1600" dirty="0" smtClean="0"/>
              <a:t>Joe </a:t>
            </a:r>
            <a:r>
              <a:rPr lang="en-US" sz="1600" dirty="0" err="1" smtClean="0"/>
              <a:t>Mitchko</a:t>
            </a:r>
            <a:endParaRPr lang="en-US" sz="1600" dirty="0" smtClean="0"/>
          </a:p>
          <a:p>
            <a:r>
              <a:rPr lang="en-US" sz="1600" dirty="0" smtClean="0"/>
              <a:t>Michael </a:t>
            </a:r>
            <a:r>
              <a:rPr lang="en-US" sz="1600" dirty="0" err="1" smtClean="0"/>
              <a:t>Stefanyak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27-m refurbishment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314325" y="1430337"/>
            <a:ext cx="5010150" cy="4970463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800" dirty="0" err="1" smtClean="0">
                <a:solidFill>
                  <a:schemeClr val="tx2"/>
                </a:solidFill>
              </a:rPr>
              <a:t>Kjell</a:t>
            </a:r>
            <a:r>
              <a:rPr lang="en-US" sz="2800" dirty="0" smtClean="0">
                <a:solidFill>
                  <a:schemeClr val="tx2"/>
                </a:solidFill>
              </a:rPr>
              <a:t> has already described the refurbishment plan.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dishes, for solar work, will nominally be used for calibration only.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800" baseline="0" dirty="0" smtClean="0">
                <a:solidFill>
                  <a:schemeClr val="tx2"/>
                </a:solidFill>
              </a:rPr>
              <a:t>However,</a:t>
            </a:r>
            <a:r>
              <a:rPr lang="en-US" sz="2800" dirty="0" smtClean="0">
                <a:solidFill>
                  <a:schemeClr val="tx2"/>
                </a:solidFill>
              </a:rPr>
              <a:t> the </a:t>
            </a:r>
            <a:r>
              <a:rPr lang="en-US" sz="2800" dirty="0" err="1" smtClean="0">
                <a:solidFill>
                  <a:schemeClr val="tx2"/>
                </a:solidFill>
              </a:rPr>
              <a:t>correlator</a:t>
            </a:r>
            <a:r>
              <a:rPr lang="en-US" sz="2800" dirty="0" smtClean="0">
                <a:solidFill>
                  <a:schemeClr val="tx2"/>
                </a:solidFill>
              </a:rPr>
              <a:t> will accept both 2-m and 27-m inputs, so in principle they could be used for the Sun.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Such a plan </a:t>
            </a:r>
            <a:r>
              <a:rPr lang="en-US" sz="2800" dirty="0" err="1" smtClean="0">
                <a:solidFill>
                  <a:schemeClr val="tx2"/>
                </a:solidFill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mpacts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considerations, and possibly would be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unacceptable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 to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OVSA_27m.JPG"/>
          <p:cNvPicPr>
            <a:picLocks noChangeAspect="1"/>
          </p:cNvPicPr>
          <p:nvPr/>
        </p:nvPicPr>
        <p:blipFill>
          <a:blip r:embed="rId2" cstate="print"/>
          <a:srcRect l="9792" t="34444" r="12917"/>
          <a:stretch>
            <a:fillRect/>
          </a:stretch>
        </p:blipFill>
        <p:spPr>
          <a:xfrm>
            <a:off x="5410200" y="1466850"/>
            <a:ext cx="3533775" cy="4495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configuration</a:t>
            </a:r>
            <a:endParaRPr lang="en-US" dirty="0"/>
          </a:p>
        </p:txBody>
      </p:sp>
      <p:pic>
        <p:nvPicPr>
          <p:cNvPr id="7" name="Content Placeholder 6" descr="Overview_Final_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496" y="1458913"/>
            <a:ext cx="6062008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8" name="Oval 7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24" name="Oval 23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71500" y="2914650"/>
            <a:ext cx="2028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“old” antennas on outermost pads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9506"/>
            <a:ext cx="4233863" cy="419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76400"/>
            <a:ext cx="2206943" cy="442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63" y="1685925"/>
            <a:ext cx="220694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configuration</a:t>
            </a:r>
            <a:endParaRPr lang="en-US" dirty="0"/>
          </a:p>
        </p:txBody>
      </p:sp>
      <p:pic>
        <p:nvPicPr>
          <p:cNvPr id="7" name="Content Placeholder 6" descr="Overview_Final_Lay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496" y="1458913"/>
            <a:ext cx="6062008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8" name="Oval 7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21"/>
          <p:cNvGrpSpPr/>
          <p:nvPr/>
        </p:nvGrpSpPr>
        <p:grpSpPr>
          <a:xfrm>
            <a:off x="4310063" y="1666875"/>
            <a:ext cx="3752848" cy="4162425"/>
            <a:chOff x="3052763" y="1762125"/>
            <a:chExt cx="3752848" cy="4162425"/>
          </a:xfrm>
        </p:grpSpPr>
        <p:sp>
          <p:nvSpPr>
            <p:cNvPr id="38" name="Oval 37"/>
            <p:cNvSpPr/>
            <p:nvPr/>
          </p:nvSpPr>
          <p:spPr>
            <a:xfrm>
              <a:off x="3381375" y="17621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657974" y="57769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581526" y="5343525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052763" y="511016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57776" y="3681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843463" y="4062413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05388" y="4491038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86350" y="4338638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162550" y="4248151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143500" y="4362450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167313" y="4367213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176837" y="4438651"/>
              <a:ext cx="147637" cy="1476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395913" y="4400551"/>
              <a:ext cx="147637" cy="147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71500" y="2914650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“old” antennas on innermost pads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34014-FCB3-4651-AA96-3B2207DE62F7}" type="datetime1">
              <a:rPr lang="en-US" smtClean="0"/>
              <a:pPr/>
              <a:t>10/25/2010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OVSA Kickoff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108" y="1781175"/>
            <a:ext cx="4233672" cy="429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6026" y="1685925"/>
            <a:ext cx="22002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3189</TotalTime>
  <Words>460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Antennas and Array configuration OVSA Expansion Project</vt:lpstr>
      <vt:lpstr>outline</vt:lpstr>
      <vt:lpstr>New 2-m antennas</vt:lpstr>
      <vt:lpstr>Existing 2-m antennas</vt:lpstr>
      <vt:lpstr>27-m refurbishment</vt:lpstr>
      <vt:lpstr>Array configuration</vt:lpstr>
      <vt:lpstr>1-8</vt:lpstr>
      <vt:lpstr>Array configuration</vt:lpstr>
      <vt:lpstr>5-13</vt:lpstr>
      <vt:lpstr>Array configuration</vt:lpstr>
      <vt:lpstr>Even</vt:lpstr>
      <vt:lpstr>Array configuration</vt:lpstr>
      <vt:lpstr>odd</vt:lpstr>
      <vt:lpstr>1-8</vt:lpstr>
      <vt:lpstr>5-13</vt:lpstr>
      <vt:lpstr>Even</vt:lpstr>
      <vt:lpstr>odd</vt:lpstr>
      <vt:lpstr>all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Dale</cp:lastModifiedBy>
  <cp:revision>198</cp:revision>
  <dcterms:created xsi:type="dcterms:W3CDTF">2006-08-16T00:00:00Z</dcterms:created>
  <dcterms:modified xsi:type="dcterms:W3CDTF">2010-10-25T10:39:33Z</dcterms:modified>
</cp:coreProperties>
</file>