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295" r:id="rId3"/>
    <p:sldId id="296" r:id="rId4"/>
    <p:sldId id="298" r:id="rId5"/>
    <p:sldId id="297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9" r:id="rId14"/>
    <p:sldId id="306" r:id="rId15"/>
    <p:sldId id="307" r:id="rId16"/>
    <p:sldId id="308" r:id="rId17"/>
    <p:sldId id="310" r:id="rId18"/>
    <p:sldId id="311" r:id="rId19"/>
    <p:sldId id="313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34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3AEAB-12C3-467D-BA7A-DC3C10D45418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87591-5545-492E-8E5C-E2EA5C44B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3206F-7C7B-4846-8913-5D41AD97C370}" type="slidenum">
              <a:rPr lang="en-US"/>
              <a:pPr/>
              <a:t>4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0E1F-2F79-42A3-8E12-2B22E52B9BCB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C9DB-FF71-464A-9713-20E6A70DA1B4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FC2C-4E6C-4B83-97F6-13355F039176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iuteSun_new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2516" y="5914406"/>
            <a:ext cx="995553" cy="938594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47355" y="6234254"/>
            <a:ext cx="758952" cy="24688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633F-0400-4C52-877B-F7FFC9EFADE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6D23-51D6-4DFF-A9C6-365B8B93B59A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3F93C-320D-490C-BFDA-F1F5FCBAFBFC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9883-91CA-4085-9715-C329898BE8C0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AEE-8952-41E3-9616-3B1A3C6CDCB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C73B-11DF-45BA-A08F-621BA2CEE704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4AD1-B975-46EC-B362-81E09500C75B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654F69-993D-4CE2-B609-07B866D3166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iuteSun_outline_ne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638" y="163449"/>
            <a:ext cx="2374011" cy="2238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OVERview</a:t>
            </a:r>
            <a:r>
              <a:rPr lang="en-US" dirty="0" smtClean="0"/>
              <a:t> and schedule</a:t>
            </a:r>
            <a:br>
              <a:rPr lang="en-US" dirty="0" smtClean="0"/>
            </a:br>
            <a:r>
              <a:rPr lang="en-US" dirty="0" smtClean="0"/>
              <a:t>OVSA Expansion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Dale E. Gary</a:t>
            </a:r>
          </a:p>
          <a:p>
            <a:r>
              <a:rPr lang="en-US" dirty="0" smtClean="0"/>
              <a:t>Professor, Physics, Center for Solar-Terrestrial Research</a:t>
            </a:r>
          </a:p>
          <a:p>
            <a:r>
              <a:rPr lang="en-US" dirty="0" smtClean="0"/>
              <a:t>New Jersey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E550-BC86-4211-893B-8640C070777F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b="597"/>
          <a:stretch>
            <a:fillRect/>
          </a:stretch>
        </p:blipFill>
        <p:spPr bwMode="auto">
          <a:xfrm>
            <a:off x="252413" y="2090738"/>
            <a:ext cx="8734425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8 new 2-m antennas in expanded array</a:t>
            </a:r>
          </a:p>
          <a:p>
            <a:r>
              <a:rPr lang="en-US" dirty="0" smtClean="0"/>
              <a:t>Move existing five 2-m antennas to new locations within the array (and upgrade)</a:t>
            </a:r>
          </a:p>
          <a:p>
            <a:r>
              <a:rPr lang="en-US" dirty="0" smtClean="0"/>
              <a:t>Refurbish and upgrade the two 27-m antennas for calibration and night-time science</a:t>
            </a:r>
          </a:p>
          <a:p>
            <a:r>
              <a:rPr lang="en-US" dirty="0" smtClean="0"/>
              <a:t>New control building</a:t>
            </a:r>
          </a:p>
          <a:p>
            <a:r>
              <a:rPr lang="en-US" dirty="0" smtClean="0"/>
              <a:t>Entirely new receiver/</a:t>
            </a:r>
            <a:r>
              <a:rPr lang="en-US" dirty="0" err="1" smtClean="0"/>
              <a:t>correlator</a:t>
            </a:r>
            <a:r>
              <a:rPr lang="en-US" dirty="0" smtClean="0"/>
              <a:t> design using “FASR technology”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819650" cy="4525963"/>
          </a:xfrm>
        </p:spPr>
        <p:txBody>
          <a:bodyPr/>
          <a:lstStyle/>
          <a:p>
            <a:r>
              <a:rPr lang="en-US" dirty="0" smtClean="0"/>
              <a:t>The specs in this table have been updated from that described in the proposal, based on new array configuration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7325" y="1938338"/>
            <a:ext cx="32194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593056"/>
            <a:ext cx="82486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configuration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90625"/>
            <a:ext cx="83629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parameters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262063"/>
            <a:ext cx="84010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1238250"/>
            <a:ext cx="80391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(entire project)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85047"/>
            <a:ext cx="8842443" cy="442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(antennas example)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2228851"/>
            <a:ext cx="8922068" cy="249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(entire project)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Start: Oct 1, 2010</a:t>
            </a:r>
          </a:p>
          <a:p>
            <a:r>
              <a:rPr lang="en-US" dirty="0" smtClean="0"/>
              <a:t>End of Construction: Aug 31, 2013</a:t>
            </a:r>
          </a:p>
          <a:p>
            <a:r>
              <a:rPr lang="en-US" dirty="0" smtClean="0"/>
              <a:t>Need input from individual task leaders about workable schedule for each task</a:t>
            </a:r>
          </a:p>
          <a:p>
            <a:r>
              <a:rPr lang="en-US" dirty="0" smtClean="0"/>
              <a:t>Need input from individual task leaders about linkages between tasks (what depends on what?)</a:t>
            </a:r>
          </a:p>
          <a:p>
            <a:r>
              <a:rPr lang="en-US" dirty="0" smtClean="0"/>
              <a:t>Need research from task leaders about resource/vendor availability, lead times, cost (e.g. Patriot, CASPER/Roach-II, </a:t>
            </a:r>
            <a:r>
              <a:rPr lang="en-US" dirty="0" err="1" smtClean="0"/>
              <a:t>Tecom</a:t>
            </a:r>
            <a:r>
              <a:rPr lang="en-US" dirty="0" smtClean="0"/>
              <a:t>, building mfr. etc.)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554162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History and Motivation</a:t>
            </a:r>
          </a:p>
          <a:p>
            <a:r>
              <a:rPr lang="en-US" dirty="0" smtClean="0"/>
              <a:t>Opportunity to Jump-Start FASR</a:t>
            </a:r>
          </a:p>
          <a:p>
            <a:r>
              <a:rPr lang="en-US" dirty="0" smtClean="0"/>
              <a:t>Science Goals</a:t>
            </a:r>
          </a:p>
          <a:p>
            <a:r>
              <a:rPr lang="en-US" dirty="0" smtClean="0"/>
              <a:t>Site Development</a:t>
            </a:r>
          </a:p>
          <a:p>
            <a:r>
              <a:rPr lang="en-US" dirty="0" smtClean="0"/>
              <a:t>System Overview</a:t>
            </a:r>
          </a:p>
          <a:p>
            <a:r>
              <a:rPr lang="en-US" dirty="0" err="1" smtClean="0"/>
              <a:t>Strawman</a:t>
            </a:r>
            <a:r>
              <a:rPr lang="en-US" dirty="0" smtClean="0"/>
              <a:t> Schedule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0BDD-573A-4764-8D9F-970032A5FC49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locations-Distantshot.jpg"/>
          <p:cNvPicPr>
            <a:picLocks noChangeAspect="1"/>
          </p:cNvPicPr>
          <p:nvPr/>
        </p:nvPicPr>
        <p:blipFill>
          <a:blip r:embed="rId2" cstate="print"/>
          <a:srcRect l="28867" r="2271" b="34556"/>
          <a:stretch>
            <a:fillRect/>
          </a:stretch>
        </p:blipFill>
        <p:spPr>
          <a:xfrm>
            <a:off x="0" y="340431"/>
            <a:ext cx="9144000" cy="65175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</a:t>
            </a:r>
            <a:r>
              <a:rPr lang="en-US" dirty="0" smtClean="0"/>
              <a:t>array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8DA8-8F60-4D04-BA6E-0729D0EA7E2A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257300"/>
            <a:ext cx="8686800" cy="733425"/>
          </a:xfrm>
        </p:spPr>
        <p:txBody>
          <a:bodyPr/>
          <a:lstStyle/>
          <a:p>
            <a:r>
              <a:rPr lang="en-US" dirty="0" smtClean="0"/>
              <a:t>Existing OVSA—Old and Obsolete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915025" y="1787525"/>
            <a:ext cx="30622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NJIT’s </a:t>
            </a:r>
            <a:r>
              <a:rPr lang="en-US" sz="2400" b="0" dirty="0" smtClean="0"/>
              <a:t>existing radio </a:t>
            </a:r>
            <a:r>
              <a:rPr lang="en-US" sz="2400" b="0" dirty="0"/>
              <a:t>array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7 antennas (two 27-m antennas and five 2-m antennas)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21 baselines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1-18 GHz frequency range</a:t>
            </a:r>
            <a:r>
              <a:rPr lang="en-US" sz="2400" b="0" dirty="0" smtClean="0"/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Infrastructure needs replacement</a:t>
            </a:r>
            <a:endParaRPr lang="en-US" sz="2400" b="0" dirty="0"/>
          </a:p>
        </p:txBody>
      </p:sp>
      <p:pic>
        <p:nvPicPr>
          <p:cNvPr id="8" name="Picture 6" descr="Array_montage_GoogleMap_web"/>
          <p:cNvPicPr>
            <a:picLocks noChangeAspect="1" noChangeArrowheads="1"/>
          </p:cNvPicPr>
          <p:nvPr/>
        </p:nvPicPr>
        <p:blipFill>
          <a:blip r:embed="rId2" cstate="print"/>
          <a:srcRect l="2332" t="6882" r="1489" b="2950"/>
          <a:stretch>
            <a:fillRect/>
          </a:stretch>
        </p:blipFill>
        <p:spPr bwMode="auto">
          <a:xfrm>
            <a:off x="0" y="1892300"/>
            <a:ext cx="5853113" cy="4389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Nov 2007</a:t>
            </a:r>
          </a:p>
        </p:txBody>
      </p:sp>
      <p:sp>
        <p:nvSpPr>
          <p:cNvPr id="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Colloquium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motivation</a:t>
            </a:r>
            <a:endParaRPr lang="en-US" dirty="0"/>
          </a:p>
        </p:txBody>
      </p:sp>
      <p:pic>
        <p:nvPicPr>
          <p:cNvPr id="25605" name="Picture 5" descr="Closeup-snow1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75"/>
            <a:ext cx="6096000" cy="4572000"/>
          </a:xfrm>
          <a:prstGeom prst="rect">
            <a:avLst/>
          </a:prstGeom>
          <a:noFill/>
        </p:spPr>
      </p:pic>
      <p:graphicFrame>
        <p:nvGraphicFramePr>
          <p:cNvPr id="25726" name="Group 126"/>
          <p:cNvGraphicFramePr>
            <a:graphicFrameLocks noGrp="1"/>
          </p:cNvGraphicFramePr>
          <p:nvPr/>
        </p:nvGraphicFramePr>
        <p:xfrm>
          <a:off x="6178550" y="1219200"/>
          <a:ext cx="2921000" cy="4938714"/>
        </p:xfrm>
        <a:graphic>
          <a:graphicData uri="http://schemas.openxmlformats.org/drawingml/2006/table">
            <a:tbl>
              <a:tblPr/>
              <a:tblGrid>
                <a:gridCol w="1471613"/>
                <a:gridCol w="1449387"/>
              </a:tblGrid>
              <a:tr h="2746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Table 1: FASR Instrument Specifications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Angular resolution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20/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arcsec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Frequency range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0.05-21 GHz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Frequency resolution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Time resolution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Polarization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Stokes I &amp; V (Q/U selectable)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Number of antennas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2-21 GHz: ~100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0.2-3 GHz: ~60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 0.3 GHz: ~40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Size of antennas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2-21 GHz: 2 m parabolic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0.2-3 GHz: 6 m parabolic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 0.3 GHz: log-periodic dipoles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Maximum antenna spacing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4.25 km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Proposed Site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Owens Valley (Big Pine, CA)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727" name="Text Box 127"/>
          <p:cNvSpPr txBox="1">
            <a:spLocks noChangeArrowheads="1"/>
          </p:cNvSpPr>
          <p:nvPr/>
        </p:nvSpPr>
        <p:spPr bwMode="auto">
          <a:xfrm>
            <a:off x="4848225" y="6065838"/>
            <a:ext cx="1168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Isaac Gary</a:t>
            </a:r>
          </a:p>
        </p:txBody>
      </p:sp>
      <p:grpSp>
        <p:nvGrpSpPr>
          <p:cNvPr id="2" name="Group 132"/>
          <p:cNvGrpSpPr>
            <a:grpSpLocks/>
          </p:cNvGrpSpPr>
          <p:nvPr/>
        </p:nvGrpSpPr>
        <p:grpSpPr bwMode="auto">
          <a:xfrm>
            <a:off x="8528050" y="3413125"/>
            <a:ext cx="615950" cy="639763"/>
            <a:chOff x="5372" y="2150"/>
            <a:chExt cx="388" cy="403"/>
          </a:xfrm>
        </p:grpSpPr>
        <p:sp>
          <p:nvSpPr>
            <p:cNvPr id="25728" name="Line 128"/>
            <p:cNvSpPr>
              <a:spLocks noChangeShapeType="1"/>
            </p:cNvSpPr>
            <p:nvPr/>
          </p:nvSpPr>
          <p:spPr bwMode="auto">
            <a:xfrm>
              <a:off x="5381" y="2185"/>
              <a:ext cx="19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5729" name="Line 129"/>
            <p:cNvSpPr>
              <a:spLocks noChangeShapeType="1"/>
            </p:cNvSpPr>
            <p:nvPr/>
          </p:nvSpPr>
          <p:spPr bwMode="auto">
            <a:xfrm>
              <a:off x="5372" y="2302"/>
              <a:ext cx="19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5730" name="Line 130"/>
            <p:cNvSpPr>
              <a:spLocks noChangeShapeType="1"/>
            </p:cNvSpPr>
            <p:nvPr/>
          </p:nvSpPr>
          <p:spPr bwMode="auto">
            <a:xfrm>
              <a:off x="5372" y="2414"/>
              <a:ext cx="19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5731" name="Text Box 131"/>
            <p:cNvSpPr txBox="1">
              <a:spLocks noChangeArrowheads="1"/>
            </p:cNvSpPr>
            <p:nvPr/>
          </p:nvSpPr>
          <p:spPr bwMode="auto">
            <a:xfrm>
              <a:off x="5526" y="2150"/>
              <a:ext cx="234" cy="4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0">
                  <a:latin typeface="Tahoma" pitchFamily="34" charset="0"/>
                </a:rPr>
                <a:t>45 15 15</a:t>
              </a:r>
            </a:p>
          </p:txBody>
        </p:sp>
      </p:grpSp>
      <p:grpSp>
        <p:nvGrpSpPr>
          <p:cNvPr id="3" name="Group 138"/>
          <p:cNvGrpSpPr>
            <a:grpSpLocks/>
          </p:cNvGrpSpPr>
          <p:nvPr/>
        </p:nvGrpSpPr>
        <p:grpSpPr bwMode="auto">
          <a:xfrm>
            <a:off x="8488363" y="3406775"/>
            <a:ext cx="603250" cy="639763"/>
            <a:chOff x="1562" y="565"/>
            <a:chExt cx="380" cy="403"/>
          </a:xfrm>
        </p:grpSpPr>
        <p:sp>
          <p:nvSpPr>
            <p:cNvPr id="25737" name="Text Box 137"/>
            <p:cNvSpPr txBox="1">
              <a:spLocks noChangeArrowheads="1"/>
            </p:cNvSpPr>
            <p:nvPr/>
          </p:nvSpPr>
          <p:spPr bwMode="auto">
            <a:xfrm flipH="1">
              <a:off x="1562" y="565"/>
              <a:ext cx="234" cy="40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0">
                  <a:latin typeface="Tahoma" pitchFamily="34" charset="0"/>
                </a:rPr>
                <a:t>15 15   0</a:t>
              </a:r>
            </a:p>
          </p:txBody>
        </p:sp>
        <p:sp>
          <p:nvSpPr>
            <p:cNvPr id="25734" name="Line 134"/>
            <p:cNvSpPr>
              <a:spLocks noChangeShapeType="1"/>
            </p:cNvSpPr>
            <p:nvPr/>
          </p:nvSpPr>
          <p:spPr bwMode="auto">
            <a:xfrm>
              <a:off x="1746" y="600"/>
              <a:ext cx="19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5735" name="Line 135"/>
            <p:cNvSpPr>
              <a:spLocks noChangeShapeType="1"/>
            </p:cNvSpPr>
            <p:nvPr/>
          </p:nvSpPr>
          <p:spPr bwMode="auto">
            <a:xfrm>
              <a:off x="1737" y="717"/>
              <a:ext cx="19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5736" name="Line 136"/>
            <p:cNvSpPr>
              <a:spLocks noChangeShapeType="1"/>
            </p:cNvSpPr>
            <p:nvPr/>
          </p:nvSpPr>
          <p:spPr bwMode="auto">
            <a:xfrm>
              <a:off x="1737" y="829"/>
              <a:ext cx="19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pic>
        <p:nvPicPr>
          <p:cNvPr id="25739" name="Picture 1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55788"/>
            <a:ext cx="6100763" cy="4522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740" name="Picture 140" descr="Pathfin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44675"/>
            <a:ext cx="6096000" cy="4524375"/>
          </a:xfrm>
          <a:prstGeom prst="rect">
            <a:avLst/>
          </a:prstGeom>
          <a:noFill/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14325" y="1257300"/>
            <a:ext cx="8686800" cy="733425"/>
          </a:xfrm>
        </p:spPr>
        <p:txBody>
          <a:bodyPr/>
          <a:lstStyle/>
          <a:p>
            <a:r>
              <a:rPr lang="en-US" dirty="0" smtClean="0"/>
              <a:t>The incredible shrinking FASR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257300"/>
            <a:ext cx="8686800" cy="477202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When it was clear that FASR Pathfinder would not go forward, the MRI-R2 opportunity appeared as part of ARRA.</a:t>
            </a:r>
          </a:p>
          <a:p>
            <a:r>
              <a:rPr lang="en-US" sz="2400" dirty="0" smtClean="0"/>
              <a:t>We decided to put an OVSA Expansion forward for several reasons:</a:t>
            </a:r>
          </a:p>
          <a:p>
            <a:pPr lvl="1"/>
            <a:r>
              <a:rPr lang="en-US" sz="2000" dirty="0" smtClean="0"/>
              <a:t>To increase resources for FASR Pathfinder (?)</a:t>
            </a:r>
          </a:p>
          <a:p>
            <a:pPr lvl="1"/>
            <a:r>
              <a:rPr lang="en-US" sz="2000" dirty="0" smtClean="0"/>
              <a:t>To get something going to support and keep together the FASR team</a:t>
            </a:r>
          </a:p>
          <a:p>
            <a:pPr lvl="1"/>
            <a:r>
              <a:rPr lang="en-US" sz="2000" dirty="0" smtClean="0"/>
              <a:t>MRI –R2 matching rules were favorable to NJIT (although not to Berkeley, Caltech, U VA)</a:t>
            </a:r>
          </a:p>
          <a:p>
            <a:pPr lvl="1"/>
            <a:r>
              <a:rPr lang="en-US" sz="2000" dirty="0" smtClean="0"/>
              <a:t>This was an opportunity to get Caltech more closely involved, through night-time science</a:t>
            </a:r>
          </a:p>
          <a:p>
            <a:pPr lvl="1"/>
            <a:r>
              <a:rPr lang="en-US" sz="2000" dirty="0" smtClean="0"/>
              <a:t>OVSA really needs upgrading!</a:t>
            </a:r>
          </a:p>
          <a:p>
            <a:r>
              <a:rPr lang="en-US" sz="2400" dirty="0" smtClean="0"/>
              <a:t>However, </a:t>
            </a:r>
            <a:r>
              <a:rPr lang="en-US" sz="2400" dirty="0" smtClean="0"/>
              <a:t>the long </a:t>
            </a:r>
            <a:r>
              <a:rPr lang="en-US" sz="2400" dirty="0" smtClean="0"/>
              <a:t>delay (Aug. 2009 to Oct. 2010) and </a:t>
            </a:r>
            <a:r>
              <a:rPr lang="en-US" sz="2400" dirty="0" smtClean="0"/>
              <a:t>the FASR </a:t>
            </a:r>
            <a:r>
              <a:rPr lang="en-US" sz="2400" dirty="0" smtClean="0"/>
              <a:t>placement in Astro2010 has potentially changed the motivation.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to jump-start </a:t>
            </a:r>
            <a:r>
              <a:rPr lang="en-US" dirty="0" err="1" smtClean="0"/>
              <a:t>fasr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257300"/>
            <a:ext cx="8686800" cy="47720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FASR seems more likely, now, to become a new start within the next few years.</a:t>
            </a:r>
          </a:p>
          <a:p>
            <a:r>
              <a:rPr lang="en-US" sz="2400" dirty="0" smtClean="0"/>
              <a:t>The OVSA upgrade is an excellent vehicle to get an early start on FASR by:</a:t>
            </a:r>
          </a:p>
          <a:p>
            <a:pPr lvl="1"/>
            <a:r>
              <a:rPr lang="en-US" sz="2000" dirty="0" smtClean="0"/>
              <a:t>Providing a good sized (10% of FASR) project similar to FASR-A</a:t>
            </a:r>
          </a:p>
          <a:p>
            <a:pPr lvl="1"/>
            <a:r>
              <a:rPr lang="en-US" sz="2000" dirty="0" smtClean="0"/>
              <a:t>Allowing modest increase in personnel and technical capability</a:t>
            </a:r>
          </a:p>
          <a:p>
            <a:pPr lvl="1"/>
            <a:r>
              <a:rPr lang="en-US" sz="2000" dirty="0" smtClean="0"/>
              <a:t>Providing a </a:t>
            </a:r>
            <a:r>
              <a:rPr lang="en-US" sz="2000" dirty="0" err="1" smtClean="0"/>
              <a:t>testbed</a:t>
            </a:r>
            <a:r>
              <a:rPr lang="en-US" sz="2000" dirty="0" smtClean="0"/>
              <a:t> for relevant hardware, software, and database development</a:t>
            </a:r>
          </a:p>
          <a:p>
            <a:pPr lvl="1"/>
            <a:r>
              <a:rPr lang="en-US" sz="2000" dirty="0" smtClean="0"/>
              <a:t>Producing science and data products for community awareness of FASR capability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77962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Collected from http://www.ovsa.njit.edu/expansion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577"/>
          <a:stretch>
            <a:fillRect/>
          </a:stretch>
        </p:blipFill>
        <p:spPr bwMode="auto">
          <a:xfrm>
            <a:off x="252413" y="2000250"/>
            <a:ext cx="8734425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338263"/>
            <a:ext cx="87249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1695450"/>
            <a:ext cx="87725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 w="19050">
          <a:solidFill>
            <a:schemeClr val="tx1"/>
          </a:solidFill>
          <a:tailEnd type="arrow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2653</TotalTime>
  <Words>650</Words>
  <Application>Microsoft Office PowerPoint</Application>
  <PresentationFormat>On-screen Show (4:3)</PresentationFormat>
  <Paragraphs>148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OVERview and schedule OVSA Expansion Project</vt:lpstr>
      <vt:lpstr>outline</vt:lpstr>
      <vt:lpstr>History and motivation</vt:lpstr>
      <vt:lpstr>History and motivation</vt:lpstr>
      <vt:lpstr>History and motivation</vt:lpstr>
      <vt:lpstr>Opportunity to jump-start fasr</vt:lpstr>
      <vt:lpstr>Science goals</vt:lpstr>
      <vt:lpstr>Science goals</vt:lpstr>
      <vt:lpstr>Science goals</vt:lpstr>
      <vt:lpstr>Science goals</vt:lpstr>
      <vt:lpstr>Site development</vt:lpstr>
      <vt:lpstr>Instrument specifications</vt:lpstr>
      <vt:lpstr>Antennas</vt:lpstr>
      <vt:lpstr>Array configuration</vt:lpstr>
      <vt:lpstr>Frequency parameters</vt:lpstr>
      <vt:lpstr>Time resolution</vt:lpstr>
      <vt:lpstr>Schedule (entire project)</vt:lpstr>
      <vt:lpstr>Schedule (antennas example)</vt:lpstr>
      <vt:lpstr>Schedule (entire project)</vt:lpstr>
      <vt:lpstr>final array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Dale</dc:creator>
  <cp:lastModifiedBy>Dale</cp:lastModifiedBy>
  <cp:revision>166</cp:revision>
  <dcterms:created xsi:type="dcterms:W3CDTF">2006-08-16T00:00:00Z</dcterms:created>
  <dcterms:modified xsi:type="dcterms:W3CDTF">2010-10-25T10:09:29Z</dcterms:modified>
</cp:coreProperties>
</file>